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3397" r:id="rId2"/>
    <p:sldId id="3524" r:id="rId3"/>
    <p:sldId id="3386" r:id="rId4"/>
    <p:sldId id="3246" r:id="rId5"/>
    <p:sldId id="3245" r:id="rId6"/>
    <p:sldId id="3344" r:id="rId7"/>
    <p:sldId id="3418" r:id="rId8"/>
    <p:sldId id="2918" r:id="rId9"/>
    <p:sldId id="3480" r:id="rId10"/>
    <p:sldId id="3525" r:id="rId11"/>
    <p:sldId id="3526" r:id="rId12"/>
    <p:sldId id="3527" r:id="rId13"/>
    <p:sldId id="3528" r:id="rId14"/>
    <p:sldId id="3483" r:id="rId15"/>
    <p:sldId id="3484" r:id="rId16"/>
    <p:sldId id="3485" r:id="rId17"/>
    <p:sldId id="3529" r:id="rId18"/>
    <p:sldId id="3530" r:id="rId19"/>
    <p:sldId id="3389" r:id="rId20"/>
    <p:sldId id="3390" r:id="rId21"/>
    <p:sldId id="3391" r:id="rId22"/>
    <p:sldId id="2986" r:id="rId23"/>
    <p:sldId id="3354" r:id="rId24"/>
    <p:sldId id="3394" r:id="rId25"/>
    <p:sldId id="3384" r:id="rId26"/>
    <p:sldId id="3395" r:id="rId27"/>
    <p:sldId id="3226" r:id="rId28"/>
    <p:sldId id="3399" r:id="rId29"/>
    <p:sldId id="3400" r:id="rId30"/>
    <p:sldId id="3531" r:id="rId31"/>
    <p:sldId id="3356" r:id="rId32"/>
    <p:sldId id="3381" r:id="rId33"/>
    <p:sldId id="3533" r:id="rId34"/>
  </p:sldIdLst>
  <p:sldSz cx="9144000" cy="6858000" type="screen4x3"/>
  <p:notesSz cx="6888163" cy="100187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4997" autoAdjust="0"/>
    <p:restoredTop sz="94660"/>
  </p:normalViewPr>
  <p:slideViewPr>
    <p:cSldViewPr snapToGrid="0">
      <p:cViewPr varScale="1">
        <p:scale>
          <a:sx n="79" d="100"/>
          <a:sy n="79" d="100"/>
        </p:scale>
        <p:origin x="1591" y="41"/>
      </p:cViewPr>
      <p:guideLst/>
    </p:cSldViewPr>
  </p:slideViewPr>
  <p:notesTextViewPr>
    <p:cViewPr>
      <p:scale>
        <a:sx n="1" d="1"/>
        <a:sy n="1" d="1"/>
      </p:scale>
      <p:origin x="0" y="0"/>
    </p:cViewPr>
  </p:notesTextViewPr>
  <p:notesViewPr>
    <p:cSldViewPr snapToGrid="0">
      <p:cViewPr>
        <p:scale>
          <a:sx n="100" d="100"/>
          <a:sy n="100" d="100"/>
        </p:scale>
        <p:origin x="2388" y="-54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84870" cy="502676"/>
          </a:xfrm>
          <a:prstGeom prst="rect">
            <a:avLst/>
          </a:prstGeom>
        </p:spPr>
        <p:txBody>
          <a:bodyPr vert="horz" lIns="96604" tIns="48302" rIns="96604" bIns="48302" rtlCol="0"/>
          <a:lstStyle>
            <a:lvl1pPr algn="l">
              <a:defRPr sz="1200"/>
            </a:lvl1pPr>
          </a:lstStyle>
          <a:p>
            <a:endParaRPr kumimoji="1" lang="ja-JP" altLang="en-US"/>
          </a:p>
        </p:txBody>
      </p:sp>
      <p:sp>
        <p:nvSpPr>
          <p:cNvPr id="3" name="日付プレースホルダー 2"/>
          <p:cNvSpPr>
            <a:spLocks noGrp="1"/>
          </p:cNvSpPr>
          <p:nvPr>
            <p:ph type="dt" idx="1"/>
          </p:nvPr>
        </p:nvSpPr>
        <p:spPr>
          <a:xfrm>
            <a:off x="3901698" y="0"/>
            <a:ext cx="2984870" cy="502676"/>
          </a:xfrm>
          <a:prstGeom prst="rect">
            <a:avLst/>
          </a:prstGeom>
        </p:spPr>
        <p:txBody>
          <a:bodyPr vert="horz" lIns="96604" tIns="48302" rIns="96604" bIns="48302" rtlCol="0"/>
          <a:lstStyle>
            <a:lvl1pPr algn="r">
              <a:defRPr sz="1200"/>
            </a:lvl1pPr>
          </a:lstStyle>
          <a:p>
            <a:fld id="{97FAC5AA-0DE1-42AF-866A-A629EE18EE6C}" type="datetimeFigureOut">
              <a:rPr kumimoji="1" lang="ja-JP" altLang="en-US" smtClean="0"/>
              <a:t>2026/9/7</a:t>
            </a:fld>
            <a:endParaRPr kumimoji="1" lang="ja-JP" altLang="en-US"/>
          </a:p>
        </p:txBody>
      </p:sp>
      <p:sp>
        <p:nvSpPr>
          <p:cNvPr id="4" name="スライド イメージ プレースホルダー 3"/>
          <p:cNvSpPr>
            <a:spLocks noGrp="1" noRot="1" noChangeAspect="1"/>
          </p:cNvSpPr>
          <p:nvPr>
            <p:ph type="sldImg" idx="2"/>
          </p:nvPr>
        </p:nvSpPr>
        <p:spPr>
          <a:xfrm>
            <a:off x="1190625" y="1252538"/>
            <a:ext cx="4506913" cy="3381375"/>
          </a:xfrm>
          <a:prstGeom prst="rect">
            <a:avLst/>
          </a:prstGeom>
          <a:noFill/>
          <a:ln w="12700">
            <a:solidFill>
              <a:prstClr val="black"/>
            </a:solidFill>
          </a:ln>
        </p:spPr>
        <p:txBody>
          <a:bodyPr vert="horz" lIns="96604" tIns="48302" rIns="96604" bIns="48302" rtlCol="0" anchor="ctr"/>
          <a:lstStyle/>
          <a:p>
            <a:endParaRPr lang="ja-JP" altLang="en-US"/>
          </a:p>
        </p:txBody>
      </p:sp>
      <p:sp>
        <p:nvSpPr>
          <p:cNvPr id="5" name="ノート プレースホルダー 4"/>
          <p:cNvSpPr>
            <a:spLocks noGrp="1"/>
          </p:cNvSpPr>
          <p:nvPr>
            <p:ph type="body" sz="quarter" idx="3"/>
          </p:nvPr>
        </p:nvSpPr>
        <p:spPr>
          <a:xfrm>
            <a:off x="688817" y="4821506"/>
            <a:ext cx="5510530" cy="3944868"/>
          </a:xfrm>
          <a:prstGeom prst="rect">
            <a:avLst/>
          </a:prstGeom>
        </p:spPr>
        <p:txBody>
          <a:bodyPr vert="horz" lIns="96604" tIns="48302" rIns="96604" bIns="4830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516040"/>
            <a:ext cx="2984870" cy="502674"/>
          </a:xfrm>
          <a:prstGeom prst="rect">
            <a:avLst/>
          </a:prstGeom>
        </p:spPr>
        <p:txBody>
          <a:bodyPr vert="horz" lIns="96604" tIns="48302" rIns="96604" bIns="4830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901698" y="9516040"/>
            <a:ext cx="2984870" cy="502674"/>
          </a:xfrm>
          <a:prstGeom prst="rect">
            <a:avLst/>
          </a:prstGeom>
        </p:spPr>
        <p:txBody>
          <a:bodyPr vert="horz" lIns="96604" tIns="48302" rIns="96604" bIns="48302" rtlCol="0" anchor="b"/>
          <a:lstStyle>
            <a:lvl1pPr algn="r">
              <a:defRPr sz="1200"/>
            </a:lvl1pPr>
          </a:lstStyle>
          <a:p>
            <a:fld id="{87A11A9C-03B9-4351-A233-06436EBB62C6}" type="slidenum">
              <a:rPr kumimoji="1" lang="ja-JP" altLang="en-US" smtClean="0"/>
              <a:t>‹#›</a:t>
            </a:fld>
            <a:endParaRPr kumimoji="1" lang="ja-JP" altLang="en-US"/>
          </a:p>
        </p:txBody>
      </p:sp>
    </p:spTree>
    <p:extLst>
      <p:ext uri="{BB962C8B-B14F-4D97-AF65-F5344CB8AC3E}">
        <p14:creationId xmlns:p14="http://schemas.microsoft.com/office/powerpoint/2010/main" val="125011177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82A57-321E-C60D-F6F1-8AC4A8E409B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D15A85C-B194-F7EC-A11A-441E5208CBE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14B032D-2BBA-692F-5E0C-0FEC13DEA604}"/>
              </a:ext>
            </a:extLst>
          </p:cNvPr>
          <p:cNvSpPr>
            <a:spLocks noGrp="1"/>
          </p:cNvSpPr>
          <p:nvPr>
            <p:ph type="body" idx="1"/>
          </p:nvPr>
        </p:nvSpPr>
        <p:spPr/>
        <p:txBody>
          <a:bodyPr/>
          <a:lstStyle/>
          <a:p>
            <a:r>
              <a:rPr kumimoji="1" lang="en-US" altLang="ja-JP" dirty="0"/>
              <a:t>ESD</a:t>
            </a:r>
            <a:r>
              <a:rPr kumimoji="1" lang="ja-JP" altLang="en-US" dirty="0"/>
              <a:t>・ＳＤＧＳ推進研究室の手島利夫です。</a:t>
            </a:r>
            <a:endParaRPr kumimoji="1" lang="en-US" altLang="ja-JP" dirty="0"/>
          </a:p>
          <a:p>
            <a:r>
              <a:rPr lang="ja-JP" altLang="en-US" dirty="0"/>
              <a:t>今日の研修会では次の</a:t>
            </a:r>
            <a:r>
              <a:rPr lang="en-US" altLang="ja-JP" dirty="0"/>
              <a:t>5</a:t>
            </a:r>
            <a:r>
              <a:rPr lang="ja-JP" altLang="en-US" dirty="0"/>
              <a:t>つの視点からお話を進めてまいります。</a:t>
            </a:r>
            <a:endParaRPr lang="en-US" altLang="ja-JP" dirty="0"/>
          </a:p>
          <a:p>
            <a:endParaRPr kumimoji="1" lang="ja-JP" altLang="en-US" dirty="0"/>
          </a:p>
        </p:txBody>
      </p:sp>
      <p:sp>
        <p:nvSpPr>
          <p:cNvPr id="4" name="スライド番号プレースホルダー 3">
            <a:extLst>
              <a:ext uri="{FF2B5EF4-FFF2-40B4-BE49-F238E27FC236}">
                <a16:creationId xmlns:a16="http://schemas.microsoft.com/office/drawing/2014/main" id="{0E9F1E9F-398E-21D9-038D-D1CB368CE027}"/>
              </a:ext>
            </a:extLst>
          </p:cNvPr>
          <p:cNvSpPr>
            <a:spLocks noGrp="1"/>
          </p:cNvSpPr>
          <p:nvPr>
            <p:ph type="sldNum" sz="quarter" idx="5"/>
          </p:nvPr>
        </p:nvSpPr>
        <p:spPr/>
        <p:txBody>
          <a:bodyPr/>
          <a:lstStyle/>
          <a:p>
            <a:fld id="{9D4F7A05-CD05-487B-AE20-5CDBB3273D2A}" type="slidenum">
              <a:rPr kumimoji="1" lang="ja-JP" altLang="en-US" smtClean="0"/>
              <a:t>1</a:t>
            </a:fld>
            <a:endParaRPr kumimoji="1" lang="ja-JP" altLang="en-US"/>
          </a:p>
        </p:txBody>
      </p:sp>
    </p:spTree>
    <p:extLst>
      <p:ext uri="{BB962C8B-B14F-4D97-AF65-F5344CB8AC3E}">
        <p14:creationId xmlns:p14="http://schemas.microsoft.com/office/powerpoint/2010/main" val="21992668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そこで、ＥＳＤでどのような教育を進めようとしているのか、その姿を</a:t>
            </a:r>
            <a:endParaRPr kumimoji="1" lang="en-US" altLang="ja-JP" dirty="0"/>
          </a:p>
          <a:p>
            <a:endParaRPr lang="en-US" altLang="ja-JP" dirty="0"/>
          </a:p>
          <a:p>
            <a:r>
              <a:rPr kumimoji="1" lang="ja-JP" altLang="en-US" dirty="0"/>
              <a:t>イメージしていただけるようなイラストを作りました。</a:t>
            </a:r>
            <a:endParaRPr kumimoji="1" lang="en-US" altLang="ja-JP" dirty="0"/>
          </a:p>
          <a:p>
            <a:endParaRPr lang="en-US" altLang="ja-JP" dirty="0"/>
          </a:p>
          <a:p>
            <a:r>
              <a:rPr kumimoji="1" lang="ja-JP" altLang="en-US" dirty="0"/>
              <a:t>私たち、つまり教師も、そして保護者も地域の人々も、さらに教育界のリーダーと言われているような人々も含めた、大人たちが受けてきた学びとこれからの時代の学びを対比するようにお示ししてみましょう。</a:t>
            </a:r>
            <a:endParaRPr kumimoji="1" lang="en-US" altLang="ja-JP" dirty="0"/>
          </a:p>
          <a:p>
            <a:endParaRPr lang="en-US" altLang="ja-JP" dirty="0"/>
          </a:p>
          <a:p>
            <a:r>
              <a:rPr kumimoji="1" lang="ja-JP" altLang="en-US" dirty="0"/>
              <a:t>これは私が</a:t>
            </a:r>
            <a:r>
              <a:rPr kumimoji="1" lang="en-US" altLang="ja-JP" dirty="0"/>
              <a:t>AI</a:t>
            </a:r>
            <a:r>
              <a:rPr kumimoji="1" lang="ja-JP" altLang="en-US" dirty="0"/>
              <a:t>に指示を与えて作ってもらった資料です。</a:t>
            </a:r>
            <a:endParaRPr kumimoji="1" lang="en-US" altLang="ja-JP" dirty="0"/>
          </a:p>
          <a:p>
            <a:endParaRPr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87A11A9C-03B9-4351-A233-06436EBB62C6}" type="slidenum">
              <a:rPr kumimoji="1" lang="ja-JP" altLang="en-US" smtClean="0"/>
              <a:t>10</a:t>
            </a:fld>
            <a:endParaRPr kumimoji="1" lang="ja-JP" altLang="en-US"/>
          </a:p>
        </p:txBody>
      </p:sp>
    </p:spTree>
    <p:extLst>
      <p:ext uri="{BB962C8B-B14F-4D97-AF65-F5344CB8AC3E}">
        <p14:creationId xmlns:p14="http://schemas.microsoft.com/office/powerpoint/2010/main" val="8434381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まずは、学びのパラダイムシフト、「劇的な転換」についてです。</a:t>
            </a:r>
            <a:endParaRPr kumimoji="1" lang="en-US" altLang="ja-JP" dirty="0"/>
          </a:p>
          <a:p>
            <a:endParaRPr lang="en-US" altLang="ja-JP" dirty="0"/>
          </a:p>
          <a:p>
            <a:endParaRPr kumimoji="1" lang="en-US" altLang="ja-JP" dirty="0"/>
          </a:p>
          <a:p>
            <a:r>
              <a:rPr lang="ja-JP" altLang="en-US" dirty="0"/>
              <a:t>列車型の学びでは、決められたレールの上を進みます。先生が運転手です。</a:t>
            </a:r>
            <a:endParaRPr lang="en-US" altLang="ja-JP" dirty="0"/>
          </a:p>
          <a:p>
            <a:endParaRPr kumimoji="1" lang="en-US" altLang="ja-JP" dirty="0"/>
          </a:p>
          <a:p>
            <a:r>
              <a:rPr kumimoji="1" lang="ja-JP" altLang="en-US" dirty="0"/>
              <a:t>それに対して「探検型の学び」では子どもたちが自らナビゲートして、自分たちが決めた目的地に向かって探検を進めます。仲間と協力して、困難も乗り越え、地図もコンパスも使いながら進みます。</a:t>
            </a:r>
            <a:endParaRPr kumimoji="1" lang="en-US" altLang="ja-JP" dirty="0"/>
          </a:p>
          <a:p>
            <a:endParaRPr lang="en-US" altLang="ja-JP" dirty="0"/>
          </a:p>
          <a:p>
            <a:r>
              <a:rPr kumimoji="1" lang="ja-JP" altLang="en-US" dirty="0"/>
              <a:t>つまり、「知識を知っている」ことも大切ですが、それ以上に「答えのない世界」でどう行動するかが問われている時代なのです。</a:t>
            </a:r>
            <a:endParaRPr kumimoji="1" lang="en-US" altLang="ja-JP" dirty="0"/>
          </a:p>
          <a:p>
            <a:endParaRPr lang="en-US" altLang="ja-JP" dirty="0"/>
          </a:p>
          <a:p>
            <a:r>
              <a:rPr kumimoji="1" lang="ja-JP" altLang="en-US" dirty="0"/>
              <a:t>もしかして</a:t>
            </a:r>
            <a:r>
              <a:rPr kumimoji="1" lang="en-US" altLang="ja-JP" dirty="0"/>
              <a:t>AI</a:t>
            </a:r>
            <a:r>
              <a:rPr lang="ja-JP" altLang="en-US" dirty="0"/>
              <a:t>を</a:t>
            </a:r>
            <a:r>
              <a:rPr kumimoji="1" lang="ja-JP" altLang="en-US" dirty="0"/>
              <a:t>運転手にしてしまうと、列車型の学びが新幹線型の学びに替わっただけになってしまうかもしれません。</a:t>
            </a:r>
            <a:endParaRPr kumimoji="1" lang="en-US" altLang="ja-JP" dirty="0"/>
          </a:p>
          <a:p>
            <a:endParaRPr lang="en-US" altLang="ja-JP" dirty="0"/>
          </a:p>
          <a:p>
            <a:endParaRPr lang="en-US" altLang="ja-JP" dirty="0"/>
          </a:p>
          <a:p>
            <a:r>
              <a:rPr kumimoji="1" lang="ja-JP" altLang="en-US" dirty="0"/>
              <a:t>今までの義務だった「勉強」から、探究という「学び」にパラダイムシフトさせていくことが重要です。</a:t>
            </a:r>
          </a:p>
        </p:txBody>
      </p:sp>
      <p:sp>
        <p:nvSpPr>
          <p:cNvPr id="4" name="スライド番号プレースホルダー 3"/>
          <p:cNvSpPr>
            <a:spLocks noGrp="1"/>
          </p:cNvSpPr>
          <p:nvPr>
            <p:ph type="sldNum" sz="quarter" idx="5"/>
          </p:nvPr>
        </p:nvSpPr>
        <p:spPr/>
        <p:txBody>
          <a:bodyPr/>
          <a:lstStyle/>
          <a:p>
            <a:fld id="{87A11A9C-03B9-4351-A233-06436EBB62C6}" type="slidenum">
              <a:rPr kumimoji="1" lang="ja-JP" altLang="en-US" smtClean="0"/>
              <a:t>11</a:t>
            </a:fld>
            <a:endParaRPr kumimoji="1" lang="ja-JP" altLang="en-US"/>
          </a:p>
        </p:txBody>
      </p:sp>
    </p:spTree>
    <p:extLst>
      <p:ext uri="{BB962C8B-B14F-4D97-AF65-F5344CB8AC3E}">
        <p14:creationId xmlns:p14="http://schemas.microsoft.com/office/powerpoint/2010/main" val="27608892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その際、一番重要なことが「主体的」ということです。</a:t>
            </a:r>
            <a:endParaRPr kumimoji="1" lang="en-US" altLang="ja-JP" dirty="0"/>
          </a:p>
          <a:p>
            <a:endParaRPr lang="en-US" altLang="ja-JP" dirty="0"/>
          </a:p>
          <a:p>
            <a:r>
              <a:rPr kumimoji="1" lang="ja-JP" altLang="en-US" dirty="0"/>
              <a:t>つまり、親や先生に言われて取り組んだり、教科書に課題があるから取り組んだりするのでなく、</a:t>
            </a:r>
            <a:endParaRPr kumimoji="1" lang="en-US" altLang="ja-JP" dirty="0"/>
          </a:p>
          <a:p>
            <a:r>
              <a:rPr lang="ja-JP" altLang="en-US" dirty="0"/>
              <a:t>「面白い！」「どうなているのだろう？」「やってみたい！」という内発的な出発点こそが重要なのです。</a:t>
            </a:r>
            <a:endParaRPr lang="en-US" altLang="ja-JP" dirty="0"/>
          </a:p>
          <a:p>
            <a:endParaRPr kumimoji="1" lang="en-US" altLang="ja-JP" dirty="0"/>
          </a:p>
          <a:p>
            <a:r>
              <a:rPr lang="ja-JP" altLang="en-US" dirty="0"/>
              <a:t>そして、同じ問題意識を共有する仲間と対話を通じて一緒に考えたり、刺激し合うことで思考を広めたり、一緒に達成する喜びを共有したりするのです。</a:t>
            </a:r>
            <a:endParaRPr lang="en-US" altLang="ja-JP" dirty="0"/>
          </a:p>
          <a:p>
            <a:endParaRPr kumimoji="1" lang="en-US" altLang="ja-JP" dirty="0"/>
          </a:p>
          <a:p>
            <a:endParaRPr lang="en-US" altLang="ja-JP" dirty="0"/>
          </a:p>
          <a:p>
            <a:r>
              <a:rPr kumimoji="1" lang="ja-JP" altLang="en-US" dirty="0"/>
              <a:t>でも、答えが見つかって「ああそうだったのね。」で終わりではありません。</a:t>
            </a:r>
            <a:endParaRPr kumimoji="1" lang="en-US" altLang="ja-JP" dirty="0"/>
          </a:p>
          <a:p>
            <a:endParaRPr lang="en-US" altLang="ja-JP" dirty="0"/>
          </a:p>
          <a:p>
            <a:r>
              <a:rPr kumimoji="1" lang="ja-JP" altLang="en-US" dirty="0"/>
              <a:t>本気で始めたことだったら、どのように変えられるかが重要です。本当に深い学びを進めてきたのなら、自分たちの行動が変わるはずです。</a:t>
            </a:r>
            <a:endParaRPr kumimoji="1" lang="en-US" altLang="ja-JP" dirty="0"/>
          </a:p>
          <a:p>
            <a:endParaRPr lang="en-US" altLang="ja-JP" dirty="0"/>
          </a:p>
          <a:p>
            <a:r>
              <a:rPr kumimoji="1" lang="ja-JP" altLang="en-US" dirty="0"/>
              <a:t>「行動変容」の無いところに「深い学び」はありません。</a:t>
            </a:r>
            <a:endParaRPr kumimoji="1" lang="en-US" altLang="ja-JP" dirty="0"/>
          </a:p>
          <a:p>
            <a:endParaRPr lang="en-US" altLang="ja-JP" dirty="0"/>
          </a:p>
          <a:p>
            <a:r>
              <a:rPr kumimoji="1" lang="ja-JP" altLang="en-US" dirty="0"/>
              <a:t>皆さんの指導してきた「主体的な学び」に子どもの行動変容はありましたか。</a:t>
            </a:r>
          </a:p>
        </p:txBody>
      </p:sp>
      <p:sp>
        <p:nvSpPr>
          <p:cNvPr id="4" name="スライド番号プレースホルダー 3"/>
          <p:cNvSpPr>
            <a:spLocks noGrp="1"/>
          </p:cNvSpPr>
          <p:nvPr>
            <p:ph type="sldNum" sz="quarter" idx="5"/>
          </p:nvPr>
        </p:nvSpPr>
        <p:spPr/>
        <p:txBody>
          <a:bodyPr/>
          <a:lstStyle/>
          <a:p>
            <a:fld id="{87A11A9C-03B9-4351-A233-06436EBB62C6}" type="slidenum">
              <a:rPr kumimoji="1" lang="ja-JP" altLang="en-US" smtClean="0"/>
              <a:t>12</a:t>
            </a:fld>
            <a:endParaRPr kumimoji="1" lang="ja-JP" altLang="en-US"/>
          </a:p>
        </p:txBody>
      </p:sp>
    </p:spTree>
    <p:extLst>
      <p:ext uri="{BB962C8B-B14F-4D97-AF65-F5344CB8AC3E}">
        <p14:creationId xmlns:p14="http://schemas.microsoft.com/office/powerpoint/2010/main" val="27397463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各教科・領域の「味方・考え方」を活かすというと抽象的でわかりにくいかもしれないですが、</a:t>
            </a:r>
            <a:endParaRPr kumimoji="1" lang="en-US" altLang="ja-JP" dirty="0"/>
          </a:p>
          <a:p>
            <a:r>
              <a:rPr lang="ja-JP" altLang="en-US" dirty="0"/>
              <a:t>国語ならば、情報を精査して考えをまとめる</a:t>
            </a:r>
            <a:endParaRPr lang="en-US" altLang="ja-JP" dirty="0"/>
          </a:p>
          <a:p>
            <a:r>
              <a:rPr kumimoji="1" lang="ja-JP" altLang="en-US" dirty="0"/>
              <a:t>算数ならば論理的に問題を解決する</a:t>
            </a:r>
            <a:endParaRPr kumimoji="1" lang="en-US" altLang="ja-JP" dirty="0"/>
          </a:p>
          <a:p>
            <a:r>
              <a:rPr lang="ja-JP" altLang="en-US" dirty="0"/>
              <a:t>理科ならば事象を観察する中から法則を見出す</a:t>
            </a:r>
            <a:endParaRPr lang="en-US" altLang="ja-JP" dirty="0"/>
          </a:p>
          <a:p>
            <a:endParaRPr lang="en-US" altLang="ja-JP" dirty="0"/>
          </a:p>
          <a:p>
            <a:r>
              <a:rPr kumimoji="1" lang="ja-JP" altLang="en-US" dirty="0"/>
              <a:t>また、</a:t>
            </a:r>
            <a:r>
              <a:rPr kumimoji="1" lang="en-US" altLang="ja-JP" dirty="0"/>
              <a:t>ESD</a:t>
            </a:r>
            <a:r>
              <a:rPr kumimoji="1" lang="ja-JP" altLang="en-US" dirty="0"/>
              <a:t>の視点ならば「民主的で持続可能な社会を作るには」</a:t>
            </a:r>
            <a:endParaRPr kumimoji="1" lang="en-US" altLang="ja-JP" dirty="0"/>
          </a:p>
          <a:p>
            <a:r>
              <a:rPr lang="ja-JP" altLang="en-US" dirty="0"/>
              <a:t>といった視点があるわけです。</a:t>
            </a:r>
            <a:endParaRPr lang="en-US" altLang="ja-JP" dirty="0"/>
          </a:p>
          <a:p>
            <a:r>
              <a:rPr kumimoji="1" lang="ja-JP" altLang="en-US" dirty="0"/>
              <a:t>様々な視点を生かしながら、ものごとを多面的にとらえ、関連付けて</a:t>
            </a:r>
            <a:endParaRPr kumimoji="1" lang="en-US" altLang="ja-JP" dirty="0"/>
          </a:p>
          <a:p>
            <a:r>
              <a:rPr kumimoji="1" lang="ja-JP" altLang="en-US" dirty="0"/>
              <a:t>理解することで、一層ものごとの本質をとらえられるようにさせたい</a:t>
            </a:r>
            <a:endParaRPr kumimoji="1" lang="en-US" altLang="ja-JP" dirty="0"/>
          </a:p>
          <a:p>
            <a:r>
              <a:rPr kumimoji="1" lang="ja-JP" altLang="en-US" dirty="0"/>
              <a:t>ものです。</a:t>
            </a:r>
          </a:p>
        </p:txBody>
      </p:sp>
      <p:sp>
        <p:nvSpPr>
          <p:cNvPr id="4" name="スライド番号プレースホルダー 3"/>
          <p:cNvSpPr>
            <a:spLocks noGrp="1"/>
          </p:cNvSpPr>
          <p:nvPr>
            <p:ph type="sldNum" sz="quarter" idx="5"/>
          </p:nvPr>
        </p:nvSpPr>
        <p:spPr/>
        <p:txBody>
          <a:bodyPr/>
          <a:lstStyle/>
          <a:p>
            <a:fld id="{87A11A9C-03B9-4351-A233-06436EBB62C6}" type="slidenum">
              <a:rPr kumimoji="1" lang="ja-JP" altLang="en-US" smtClean="0"/>
              <a:t>13</a:t>
            </a:fld>
            <a:endParaRPr kumimoji="1" lang="ja-JP" altLang="en-US"/>
          </a:p>
        </p:txBody>
      </p:sp>
    </p:spTree>
    <p:extLst>
      <p:ext uri="{BB962C8B-B14F-4D97-AF65-F5344CB8AC3E}">
        <p14:creationId xmlns:p14="http://schemas.microsoft.com/office/powerpoint/2010/main" val="25472753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探検家のためのツールとして、言語能力（言葉の力）はとても重要です。</a:t>
            </a:r>
            <a:endParaRPr kumimoji="1" lang="en-US" altLang="ja-JP" dirty="0"/>
          </a:p>
          <a:p>
            <a:endParaRPr lang="en-US" altLang="ja-JP" dirty="0"/>
          </a:p>
          <a:p>
            <a:r>
              <a:rPr lang="ja-JP" altLang="en-US" dirty="0"/>
              <a:t>また、コンピュータに自分の意図した情報処理を行わせることでができるようになると、論理的な思考力や表現力を一気に高めることが可能になります。</a:t>
            </a:r>
            <a:endParaRPr lang="en-US" altLang="ja-JP" dirty="0"/>
          </a:p>
          <a:p>
            <a:endParaRPr lang="en-US" altLang="ja-JP" dirty="0"/>
          </a:p>
          <a:p>
            <a:r>
              <a:rPr lang="ja-JP" altLang="en-US" dirty="0"/>
              <a:t>そのような意味で、情報活用能力は誰にとっても重要なツールとして身につけさせたいものです。</a:t>
            </a:r>
            <a:endParaRPr lang="en-US" altLang="ja-JP" dirty="0"/>
          </a:p>
          <a:p>
            <a:r>
              <a:rPr kumimoji="1" lang="ja-JP" altLang="en-US" dirty="0"/>
              <a:t>　</a:t>
            </a:r>
          </a:p>
        </p:txBody>
      </p:sp>
      <p:sp>
        <p:nvSpPr>
          <p:cNvPr id="4" name="スライド番号プレースホルダー 3"/>
          <p:cNvSpPr>
            <a:spLocks noGrp="1"/>
          </p:cNvSpPr>
          <p:nvPr>
            <p:ph type="sldNum" sz="quarter" idx="5"/>
          </p:nvPr>
        </p:nvSpPr>
        <p:spPr/>
        <p:txBody>
          <a:bodyPr/>
          <a:lstStyle/>
          <a:p>
            <a:fld id="{87A11A9C-03B9-4351-A233-06436EBB62C6}" type="slidenum">
              <a:rPr kumimoji="1" lang="ja-JP" altLang="en-US" smtClean="0"/>
              <a:t>14</a:t>
            </a:fld>
            <a:endParaRPr kumimoji="1" lang="ja-JP" altLang="en-US"/>
          </a:p>
        </p:txBody>
      </p:sp>
    </p:spTree>
    <p:extLst>
      <p:ext uri="{BB962C8B-B14F-4D97-AF65-F5344CB8AC3E}">
        <p14:creationId xmlns:p14="http://schemas.microsoft.com/office/powerpoint/2010/main" val="11881052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従来の学びは、学校の中、あるいは教室の中だけで完結しがちでした。</a:t>
            </a:r>
            <a:endParaRPr kumimoji="1" lang="en-US" altLang="ja-JP" dirty="0"/>
          </a:p>
          <a:p>
            <a:endParaRPr kumimoji="1" lang="en-US" altLang="ja-JP" dirty="0"/>
          </a:p>
          <a:p>
            <a:r>
              <a:rPr kumimoji="1" lang="ja-JP" altLang="en-US" dirty="0"/>
              <a:t>しかし、地域に出て、様々な場で、思いもよらぬ事実と出会い、</a:t>
            </a:r>
            <a:r>
              <a:rPr lang="ja-JP" altLang="en-US" dirty="0"/>
              <a:t>体験し、</a:t>
            </a:r>
            <a:endParaRPr lang="en-US" altLang="ja-JP" dirty="0"/>
          </a:p>
          <a:p>
            <a:endParaRPr kumimoji="1" lang="en-US" altLang="ja-JP" dirty="0"/>
          </a:p>
          <a:p>
            <a:r>
              <a:rPr kumimoji="1" lang="ja-JP" altLang="en-US" dirty="0"/>
              <a:t>人々と協働することなどから得られる深い学びや</a:t>
            </a:r>
            <a:r>
              <a:rPr lang="ja-JP" altLang="en-US" dirty="0"/>
              <a:t>達成感、自己有用感</a:t>
            </a:r>
            <a:r>
              <a:rPr kumimoji="1" lang="ja-JP" altLang="en-US" dirty="0"/>
              <a:t>は、</a:t>
            </a:r>
            <a:endParaRPr kumimoji="1" lang="en-US" altLang="ja-JP" dirty="0"/>
          </a:p>
          <a:p>
            <a:endParaRPr kumimoji="1" lang="en-US" altLang="ja-JP" dirty="0"/>
          </a:p>
          <a:p>
            <a:r>
              <a:rPr kumimoji="1" lang="ja-JP" altLang="en-US" dirty="0"/>
              <a:t>教室の中だけではどうしても実現できません。</a:t>
            </a:r>
            <a:endParaRPr kumimoji="1" lang="en-US" altLang="ja-JP" dirty="0"/>
          </a:p>
          <a:p>
            <a:endParaRPr lang="en-US" altLang="ja-JP" dirty="0"/>
          </a:p>
          <a:p>
            <a:r>
              <a:rPr kumimoji="1" lang="ja-JP" altLang="en-US" dirty="0"/>
              <a:t>先生方が地域に出て学びの場を広げるご努力をしてみてはいかがですか。</a:t>
            </a:r>
            <a:endParaRPr kumimoji="1" lang="en-US" altLang="ja-JP" dirty="0"/>
          </a:p>
          <a:p>
            <a:endParaRPr lang="en-US" altLang="ja-JP" dirty="0"/>
          </a:p>
          <a:p>
            <a:r>
              <a:rPr lang="ja-JP" altLang="en-US" dirty="0"/>
              <a:t>その際に、ご自分の名刺をお持ちですか。人と人とをつなぐツールとして</a:t>
            </a:r>
            <a:endParaRPr lang="en-US" altLang="ja-JP" dirty="0"/>
          </a:p>
          <a:p>
            <a:endParaRPr lang="en-US" altLang="ja-JP" dirty="0"/>
          </a:p>
          <a:p>
            <a:r>
              <a:rPr lang="ja-JP" altLang="en-US" dirty="0"/>
              <a:t>名刺はまだまだ有効ですよ。</a:t>
            </a:r>
            <a:endParaRPr lang="en-US" altLang="ja-JP" dirty="0"/>
          </a:p>
        </p:txBody>
      </p:sp>
      <p:sp>
        <p:nvSpPr>
          <p:cNvPr id="4" name="スライド番号プレースホルダー 3"/>
          <p:cNvSpPr>
            <a:spLocks noGrp="1"/>
          </p:cNvSpPr>
          <p:nvPr>
            <p:ph type="sldNum" sz="quarter" idx="5"/>
          </p:nvPr>
        </p:nvSpPr>
        <p:spPr/>
        <p:txBody>
          <a:bodyPr/>
          <a:lstStyle/>
          <a:p>
            <a:fld id="{87A11A9C-03B9-4351-A233-06436EBB62C6}" type="slidenum">
              <a:rPr kumimoji="1" lang="ja-JP" altLang="en-US" smtClean="0"/>
              <a:t>15</a:t>
            </a:fld>
            <a:endParaRPr kumimoji="1" lang="ja-JP" altLang="en-US"/>
          </a:p>
        </p:txBody>
      </p:sp>
    </p:spTree>
    <p:extLst>
      <p:ext uri="{BB962C8B-B14F-4D97-AF65-F5344CB8AC3E}">
        <p14:creationId xmlns:p14="http://schemas.microsoft.com/office/powerpoint/2010/main" val="760337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評価のパラダイムシフトとは、「当たり前だと思っていた評価の在り方も</a:t>
            </a:r>
            <a:endParaRPr kumimoji="1" lang="en-US" altLang="ja-JP" dirty="0"/>
          </a:p>
          <a:p>
            <a:r>
              <a:rPr kumimoji="1" lang="ja-JP" altLang="en-US" dirty="0"/>
              <a:t>劇的に変わってきていますよ」ということです。</a:t>
            </a:r>
            <a:endParaRPr kumimoji="1" lang="en-US" altLang="ja-JP" dirty="0"/>
          </a:p>
          <a:p>
            <a:r>
              <a:rPr lang="ja-JP" altLang="en-US" dirty="0"/>
              <a:t>昔の評価では「減点方式」で問題点や・上手くできない点を指摘して直させ</a:t>
            </a:r>
            <a:endParaRPr lang="en-US" altLang="ja-JP" dirty="0"/>
          </a:p>
          <a:p>
            <a:r>
              <a:rPr lang="ja-JP" altLang="en-US" dirty="0"/>
              <a:t>よう</a:t>
            </a:r>
            <a:r>
              <a:rPr kumimoji="1" lang="ja-JP" altLang="en-US" dirty="0"/>
              <a:t>としていましたが、</a:t>
            </a:r>
            <a:endParaRPr kumimoji="1" lang="en-US" altLang="ja-JP" dirty="0"/>
          </a:p>
          <a:p>
            <a:r>
              <a:rPr kumimoji="1" lang="ja-JP" altLang="en-US" dirty="0"/>
              <a:t>これからの評価では、よい点を見つけ、加点方式で評価します。</a:t>
            </a:r>
            <a:endParaRPr kumimoji="1" lang="en-US" altLang="ja-JP" dirty="0"/>
          </a:p>
          <a:p>
            <a:r>
              <a:rPr kumimoji="1" lang="ja-JP" altLang="en-US" dirty="0"/>
              <a:t>また中間テスト・学期末テストなどでのテストの</a:t>
            </a:r>
            <a:r>
              <a:rPr lang="ja-JP" altLang="en-US" dirty="0"/>
              <a:t>結果の</a:t>
            </a:r>
            <a:r>
              <a:rPr kumimoji="1" lang="ja-JP" altLang="en-US" dirty="0"/>
              <a:t>一発勝負で成績が</a:t>
            </a:r>
            <a:endParaRPr kumimoji="1" lang="en-US" altLang="ja-JP" dirty="0"/>
          </a:p>
          <a:p>
            <a:r>
              <a:rPr kumimoji="1" lang="ja-JP" altLang="en-US" dirty="0"/>
              <a:t>つけられ</a:t>
            </a:r>
            <a:r>
              <a:rPr lang="ja-JP" altLang="en-US" dirty="0"/>
              <a:t>がちでしたが、</a:t>
            </a:r>
            <a:endParaRPr lang="en-US" altLang="ja-JP" dirty="0"/>
          </a:p>
          <a:p>
            <a:r>
              <a:rPr lang="ja-JP" altLang="en-US" dirty="0"/>
              <a:t>単元の様々な場面で継続的に評価を蓄積するようになってきています。</a:t>
            </a:r>
            <a:endParaRPr lang="en-US" altLang="ja-JP" dirty="0"/>
          </a:p>
          <a:p>
            <a:r>
              <a:rPr lang="ja-JP" altLang="en-US" dirty="0"/>
              <a:t>また他者との順位付けのためのものではなく、学習意欲を高めるためのものに変わってきています。</a:t>
            </a:r>
            <a:endParaRPr lang="en-US" altLang="ja-JP" dirty="0"/>
          </a:p>
          <a:p>
            <a:r>
              <a:rPr kumimoji="1" lang="ja-JP" altLang="en-US" dirty="0"/>
              <a:t>　</a:t>
            </a:r>
            <a:endParaRPr kumimoji="1" lang="en-US" altLang="ja-JP" dirty="0"/>
          </a:p>
          <a:p>
            <a:r>
              <a:rPr kumimoji="1" lang="ja-JP" altLang="en-US" dirty="0"/>
              <a:t>評価は子どもを「裁く」ためのものではなく、よい点や進捗状況を積極的に</a:t>
            </a:r>
            <a:endParaRPr kumimoji="1" lang="en-US" altLang="ja-JP" dirty="0"/>
          </a:p>
          <a:p>
            <a:r>
              <a:rPr kumimoji="1" lang="ja-JP" altLang="en-US" dirty="0"/>
              <a:t>捉え、伝え、学習意欲の向上を図るコンパスとなっているのです。</a:t>
            </a:r>
            <a:endParaRPr kumimoji="1" lang="en-US" altLang="ja-JP" dirty="0"/>
          </a:p>
        </p:txBody>
      </p:sp>
      <p:sp>
        <p:nvSpPr>
          <p:cNvPr id="4" name="スライド番号プレースホルダー 3"/>
          <p:cNvSpPr>
            <a:spLocks noGrp="1"/>
          </p:cNvSpPr>
          <p:nvPr>
            <p:ph type="sldNum" sz="quarter" idx="5"/>
          </p:nvPr>
        </p:nvSpPr>
        <p:spPr/>
        <p:txBody>
          <a:bodyPr/>
          <a:lstStyle/>
          <a:p>
            <a:fld id="{87A11A9C-03B9-4351-A233-06436EBB62C6}" type="slidenum">
              <a:rPr kumimoji="1" lang="ja-JP" altLang="en-US" smtClean="0"/>
              <a:t>16</a:t>
            </a:fld>
            <a:endParaRPr kumimoji="1" lang="ja-JP" altLang="en-US"/>
          </a:p>
        </p:txBody>
      </p:sp>
    </p:spTree>
    <p:extLst>
      <p:ext uri="{BB962C8B-B14F-4D97-AF65-F5344CB8AC3E}">
        <p14:creationId xmlns:p14="http://schemas.microsoft.com/office/powerpoint/2010/main" val="41127941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90625" y="1274763"/>
            <a:ext cx="4506913" cy="3381375"/>
          </a:xfrm>
        </p:spPr>
      </p:sp>
      <p:sp>
        <p:nvSpPr>
          <p:cNvPr id="3" name="ノート プレースホルダー 2"/>
          <p:cNvSpPr>
            <a:spLocks noGrp="1"/>
          </p:cNvSpPr>
          <p:nvPr>
            <p:ph type="body" idx="1"/>
          </p:nvPr>
        </p:nvSpPr>
        <p:spPr/>
        <p:txBody>
          <a:bodyPr/>
          <a:lstStyle/>
          <a:p>
            <a:r>
              <a:rPr kumimoji="1" lang="ja-JP" altLang="en-US" dirty="0"/>
              <a:t>プロセスの評価とは、</a:t>
            </a:r>
            <a:endParaRPr kumimoji="1" lang="en-US" altLang="ja-JP" dirty="0"/>
          </a:p>
          <a:p>
            <a:r>
              <a:rPr lang="ja-JP" altLang="en-US" dirty="0"/>
              <a:t>①学習への問題意識や、その解決方法への見通しをもつ</a:t>
            </a:r>
            <a:endParaRPr lang="en-US" altLang="ja-JP" dirty="0"/>
          </a:p>
          <a:p>
            <a:r>
              <a:rPr lang="ja-JP" altLang="en-US" dirty="0"/>
              <a:t>②対話や協働の進め方</a:t>
            </a:r>
            <a:endParaRPr lang="en-US" altLang="ja-JP" dirty="0"/>
          </a:p>
          <a:p>
            <a:r>
              <a:rPr lang="ja-JP" altLang="en-US" dirty="0"/>
              <a:t>③成果の評価</a:t>
            </a:r>
            <a:endParaRPr lang="en-US" altLang="ja-JP" dirty="0"/>
          </a:p>
          <a:p>
            <a:r>
              <a:rPr lang="ja-JP" altLang="en-US" dirty="0"/>
              <a:t>④振り返りの評価</a:t>
            </a:r>
            <a:endParaRPr lang="en-US" altLang="ja-JP" dirty="0"/>
          </a:p>
          <a:p>
            <a:r>
              <a:rPr kumimoji="1" lang="ja-JP" altLang="en-US" dirty="0"/>
              <a:t>など学習の進捗状況に応じて、視点をもった評価を進めることです</a:t>
            </a:r>
          </a:p>
        </p:txBody>
      </p:sp>
      <p:sp>
        <p:nvSpPr>
          <p:cNvPr id="4" name="スライド番号プレースホルダー 3"/>
          <p:cNvSpPr>
            <a:spLocks noGrp="1"/>
          </p:cNvSpPr>
          <p:nvPr>
            <p:ph type="sldNum" sz="quarter" idx="5"/>
          </p:nvPr>
        </p:nvSpPr>
        <p:spPr/>
        <p:txBody>
          <a:bodyPr/>
          <a:lstStyle/>
          <a:p>
            <a:fld id="{87A11A9C-03B9-4351-A233-06436EBB62C6}" type="slidenum">
              <a:rPr kumimoji="1" lang="ja-JP" altLang="en-US" smtClean="0"/>
              <a:t>17</a:t>
            </a:fld>
            <a:endParaRPr kumimoji="1" lang="ja-JP" altLang="en-US"/>
          </a:p>
        </p:txBody>
      </p:sp>
    </p:spTree>
    <p:extLst>
      <p:ext uri="{BB962C8B-B14F-4D97-AF65-F5344CB8AC3E}">
        <p14:creationId xmlns:p14="http://schemas.microsoft.com/office/powerpoint/2010/main" val="42003337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地域の皆さんや保護者の皆さんに向けて、このような内容の説明を重ねることで、学校教育が保護者や地域と一体となって子どもたちの未来を描こうとしていることを理解していただくことができるようになります。</a:t>
            </a:r>
            <a:endParaRPr kumimoji="1" lang="en-US" altLang="ja-JP" dirty="0"/>
          </a:p>
          <a:p>
            <a:r>
              <a:rPr lang="ja-JP" altLang="en-US" dirty="0"/>
              <a:t>こ</a:t>
            </a:r>
            <a:r>
              <a:rPr kumimoji="1" lang="ja-JP" altLang="en-US" dirty="0"/>
              <a:t>のプレゼンもご活用いただけると嬉しいです。</a:t>
            </a:r>
          </a:p>
        </p:txBody>
      </p:sp>
      <p:sp>
        <p:nvSpPr>
          <p:cNvPr id="4" name="スライド番号プレースホルダー 3"/>
          <p:cNvSpPr>
            <a:spLocks noGrp="1"/>
          </p:cNvSpPr>
          <p:nvPr>
            <p:ph type="sldNum" sz="quarter" idx="5"/>
          </p:nvPr>
        </p:nvSpPr>
        <p:spPr/>
        <p:txBody>
          <a:bodyPr/>
          <a:lstStyle/>
          <a:p>
            <a:fld id="{87A11A9C-03B9-4351-A233-06436EBB62C6}" type="slidenum">
              <a:rPr kumimoji="1" lang="ja-JP" altLang="en-US" smtClean="0"/>
              <a:t>18</a:t>
            </a:fld>
            <a:endParaRPr kumimoji="1" lang="ja-JP" altLang="en-US"/>
          </a:p>
        </p:txBody>
      </p:sp>
    </p:spTree>
    <p:extLst>
      <p:ext uri="{BB962C8B-B14F-4D97-AF65-F5344CB8AC3E}">
        <p14:creationId xmlns:p14="http://schemas.microsoft.com/office/powerpoint/2010/main" val="14950347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さて、主体的・対話的で深い学びの創り方についてのお話です。</a:t>
            </a:r>
            <a:endParaRPr kumimoji="1" lang="en-US" altLang="ja-JP" dirty="0"/>
          </a:p>
          <a:p>
            <a:endParaRPr lang="en-US" altLang="ja-JP" dirty="0"/>
          </a:p>
          <a:p>
            <a:r>
              <a:rPr kumimoji="1" lang="ja-JP" altLang="en-US" dirty="0"/>
              <a:t>先生方はご自分の進めている「授業」が「主体的・対話的で深いもの」</a:t>
            </a:r>
            <a:endParaRPr kumimoji="1" lang="en-US" altLang="ja-JP" dirty="0"/>
          </a:p>
          <a:p>
            <a:r>
              <a:rPr lang="ja-JP" altLang="en-US" dirty="0"/>
              <a:t>になっていると思いますか。</a:t>
            </a:r>
            <a:endParaRPr lang="en-US" altLang="ja-JP" dirty="0"/>
          </a:p>
          <a:p>
            <a:endParaRPr kumimoji="1" lang="en-US" altLang="ja-JP" dirty="0"/>
          </a:p>
          <a:p>
            <a:r>
              <a:rPr kumimoji="1" lang="ja-JP" altLang="en-US" dirty="0"/>
              <a:t>今回はある学校の教育目標から出発しながら、「主体的・対話的で深い</a:t>
            </a:r>
            <a:endParaRPr kumimoji="1" lang="en-US" altLang="ja-JP" dirty="0"/>
          </a:p>
          <a:p>
            <a:endParaRPr lang="en-US" altLang="ja-JP" dirty="0"/>
          </a:p>
          <a:p>
            <a:r>
              <a:rPr kumimoji="1" lang="ja-JP" altLang="en-US" dirty="0"/>
              <a:t>学び」の学習過程を創っていきましょう。</a:t>
            </a:r>
            <a:endParaRPr kumimoji="1" lang="en-US" altLang="ja-JP" dirty="0"/>
          </a:p>
          <a:p>
            <a:endParaRPr lang="en-US" altLang="ja-JP" dirty="0"/>
          </a:p>
          <a:p>
            <a:r>
              <a:rPr kumimoji="1" lang="ja-JP" altLang="en-US" dirty="0"/>
              <a:t>　よくありがちな教育目標ですね。知・徳・体を踏まえた目標です。</a:t>
            </a:r>
            <a:endParaRPr kumimoji="1" lang="en-US" altLang="ja-JP" dirty="0"/>
          </a:p>
          <a:p>
            <a:endParaRPr lang="en-US" altLang="ja-JP" dirty="0"/>
          </a:p>
          <a:p>
            <a:r>
              <a:rPr kumimoji="1" lang="ja-JP" altLang="en-US" dirty="0"/>
              <a:t>これって、文部科学省の言っている「生きる力」と重なっていますよ。</a:t>
            </a:r>
          </a:p>
        </p:txBody>
      </p:sp>
      <p:sp>
        <p:nvSpPr>
          <p:cNvPr id="4" name="スライド番号プレースホルダー 3"/>
          <p:cNvSpPr>
            <a:spLocks noGrp="1"/>
          </p:cNvSpPr>
          <p:nvPr>
            <p:ph type="sldNum" sz="quarter" idx="5"/>
          </p:nvPr>
        </p:nvSpPr>
        <p:spPr/>
        <p:txBody>
          <a:bodyPr/>
          <a:lstStyle/>
          <a:p>
            <a:fld id="{87A11A9C-03B9-4351-A233-06436EBB62C6}" type="slidenum">
              <a:rPr kumimoji="1" lang="ja-JP" altLang="en-US" smtClean="0"/>
              <a:t>19</a:t>
            </a:fld>
            <a:endParaRPr kumimoji="1" lang="ja-JP" altLang="en-US"/>
          </a:p>
        </p:txBody>
      </p:sp>
    </p:spTree>
    <p:extLst>
      <p:ext uri="{BB962C8B-B14F-4D97-AF65-F5344CB8AC3E}">
        <p14:creationId xmlns:p14="http://schemas.microsoft.com/office/powerpoint/2010/main" val="21427553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9ECFD-BCA9-F89E-BD64-F89D39998AE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63856FF-C856-7EAE-2F38-58A616D89D6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DADAC5C-B3B4-9BFF-B19B-527CEEA89143}"/>
              </a:ext>
            </a:extLst>
          </p:cNvPr>
          <p:cNvSpPr>
            <a:spLocks noGrp="1"/>
          </p:cNvSpPr>
          <p:nvPr>
            <p:ph type="body" idx="1"/>
          </p:nvPr>
        </p:nvSpPr>
        <p:spPr/>
        <p:txBody>
          <a:bodyPr/>
          <a:lstStyle/>
          <a:p>
            <a:r>
              <a:rPr kumimoji="1" lang="ja-JP" altLang="en-US" dirty="0"/>
              <a:t>まず初めに、国際連合や、その教育・科学・文化機関であるユネスコの教育の動向や推移について、</a:t>
            </a:r>
            <a:endParaRPr kumimoji="1" lang="en-US" altLang="ja-JP" dirty="0"/>
          </a:p>
          <a:p>
            <a:endParaRPr lang="en-US" altLang="ja-JP" dirty="0"/>
          </a:p>
          <a:p>
            <a:r>
              <a:rPr kumimoji="1" lang="ja-JP" altLang="en-US" dirty="0"/>
              <a:t>それを受けた、我が国の教育理念について、学習指導要領での記載について</a:t>
            </a:r>
            <a:endParaRPr kumimoji="1" lang="en-US" altLang="ja-JP" dirty="0"/>
          </a:p>
          <a:p>
            <a:endParaRPr lang="en-US" altLang="ja-JP" dirty="0"/>
          </a:p>
          <a:p>
            <a:endParaRPr kumimoji="1" lang="en-US" altLang="ja-JP" dirty="0"/>
          </a:p>
          <a:p>
            <a:r>
              <a:rPr lang="ja-JP" altLang="en-US" dirty="0"/>
              <a:t>そして、</a:t>
            </a:r>
            <a:endParaRPr lang="en-US" altLang="ja-JP" dirty="0"/>
          </a:p>
          <a:p>
            <a:r>
              <a:rPr lang="ja-JP" altLang="en-US" dirty="0"/>
              <a:t>今進められている教育、</a:t>
            </a:r>
            <a:r>
              <a:rPr lang="en-US" altLang="ja-JP" dirty="0"/>
              <a:t>ESD</a:t>
            </a:r>
            <a:r>
              <a:rPr lang="ja-JP" altLang="en-US" dirty="0"/>
              <a:t>の具体的な姿をイラストを使いながらお話し、</a:t>
            </a:r>
            <a:endParaRPr lang="en-US" altLang="ja-JP" dirty="0"/>
          </a:p>
          <a:p>
            <a:endParaRPr kumimoji="1" lang="en-US" altLang="ja-JP" dirty="0"/>
          </a:p>
          <a:p>
            <a:r>
              <a:rPr lang="ja-JP" altLang="en-US" dirty="0"/>
              <a:t>その中でも、一番重要なのに、実現が難しい「主体的・対話的で深い学び」の学習過程のつくり方についてお話します。ここが今日の中心的なお話です。</a:t>
            </a:r>
            <a:endParaRPr lang="en-US" altLang="ja-JP" dirty="0"/>
          </a:p>
          <a:p>
            <a:endParaRPr lang="en-US" altLang="ja-JP" dirty="0"/>
          </a:p>
        </p:txBody>
      </p:sp>
      <p:sp>
        <p:nvSpPr>
          <p:cNvPr id="4" name="スライド番号プレースホルダー 3">
            <a:extLst>
              <a:ext uri="{FF2B5EF4-FFF2-40B4-BE49-F238E27FC236}">
                <a16:creationId xmlns:a16="http://schemas.microsoft.com/office/drawing/2014/main" id="{690240F5-BC99-09F3-DD81-5CBFB5D08B5F}"/>
              </a:ext>
            </a:extLst>
          </p:cNvPr>
          <p:cNvSpPr>
            <a:spLocks noGrp="1"/>
          </p:cNvSpPr>
          <p:nvPr>
            <p:ph type="sldNum" sz="quarter" idx="5"/>
          </p:nvPr>
        </p:nvSpPr>
        <p:spPr/>
        <p:txBody>
          <a:bodyPr/>
          <a:lstStyle/>
          <a:p>
            <a:fld id="{9D4F7A05-CD05-487B-AE20-5CDBB3273D2A}" type="slidenum">
              <a:rPr kumimoji="1" lang="ja-JP" altLang="en-US" smtClean="0"/>
              <a:t>2</a:t>
            </a:fld>
            <a:endParaRPr kumimoji="1" lang="ja-JP" altLang="en-US"/>
          </a:p>
        </p:txBody>
      </p:sp>
    </p:spTree>
    <p:extLst>
      <p:ext uri="{BB962C8B-B14F-4D97-AF65-F5344CB8AC3E}">
        <p14:creationId xmlns:p14="http://schemas.microsoft.com/office/powerpoint/2010/main" val="33506624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知・徳・体の「確かな学力」としてよく考える子を</a:t>
            </a:r>
            <a:endParaRPr kumimoji="1" lang="en-US" altLang="ja-JP" dirty="0"/>
          </a:p>
          <a:p>
            <a:endParaRPr lang="en-US" altLang="ja-JP" dirty="0"/>
          </a:p>
          <a:p>
            <a:r>
              <a:rPr lang="ja-JP" altLang="en-US" dirty="0"/>
              <a:t>「豊かな人間性」</a:t>
            </a:r>
            <a:r>
              <a:rPr kumimoji="1" lang="ja-JP" altLang="en-US" dirty="0"/>
              <a:t>として思いやりのある子を</a:t>
            </a:r>
            <a:endParaRPr kumimoji="1" lang="en-US" altLang="ja-JP" dirty="0"/>
          </a:p>
          <a:p>
            <a:endParaRPr lang="en-US" altLang="ja-JP" dirty="0"/>
          </a:p>
          <a:p>
            <a:r>
              <a:rPr kumimoji="1" lang="ja-JP" altLang="en-US" dirty="0"/>
              <a:t>「健康や体力」として健康で明るい子を掲げています。</a:t>
            </a:r>
          </a:p>
        </p:txBody>
      </p:sp>
      <p:sp>
        <p:nvSpPr>
          <p:cNvPr id="4" name="スライド番号プレースホルダー 3"/>
          <p:cNvSpPr>
            <a:spLocks noGrp="1"/>
          </p:cNvSpPr>
          <p:nvPr>
            <p:ph type="sldNum" sz="quarter" idx="5"/>
          </p:nvPr>
        </p:nvSpPr>
        <p:spPr/>
        <p:txBody>
          <a:bodyPr/>
          <a:lstStyle/>
          <a:p>
            <a:fld id="{87A11A9C-03B9-4351-A233-06436EBB62C6}" type="slidenum">
              <a:rPr kumimoji="1" lang="ja-JP" altLang="en-US" smtClean="0"/>
              <a:t>20</a:t>
            </a:fld>
            <a:endParaRPr kumimoji="1" lang="ja-JP" altLang="en-US"/>
          </a:p>
        </p:txBody>
      </p:sp>
    </p:spTree>
    <p:extLst>
      <p:ext uri="{BB962C8B-B14F-4D97-AF65-F5344CB8AC3E}">
        <p14:creationId xmlns:p14="http://schemas.microsoft.com/office/powerpoint/2010/main" val="28224325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「よく考える子」って、「思考力」のことですね。</a:t>
            </a:r>
            <a:endParaRPr kumimoji="1" lang="en-US" altLang="ja-JP" dirty="0"/>
          </a:p>
          <a:p>
            <a:r>
              <a:rPr lang="ja-JP" altLang="en-US" dirty="0"/>
              <a:t>でも、「確かな学力」って、思考力だけですか？</a:t>
            </a:r>
            <a:endParaRPr lang="en-US" altLang="ja-JP" dirty="0"/>
          </a:p>
          <a:p>
            <a:r>
              <a:rPr kumimoji="1" lang="ja-JP" altLang="en-US" dirty="0"/>
              <a:t>他にどんな要素が考えられますか？あと</a:t>
            </a:r>
            <a:r>
              <a:rPr kumimoji="1" lang="en-US" altLang="ja-JP" dirty="0"/>
              <a:t>3</a:t>
            </a:r>
            <a:r>
              <a:rPr kumimoji="1" lang="ja-JP" altLang="en-US" dirty="0"/>
              <a:t>つくらいは考えてくださいね。。</a:t>
            </a:r>
          </a:p>
        </p:txBody>
      </p:sp>
      <p:sp>
        <p:nvSpPr>
          <p:cNvPr id="4" name="スライド番号プレースホルダー 3"/>
          <p:cNvSpPr>
            <a:spLocks noGrp="1"/>
          </p:cNvSpPr>
          <p:nvPr>
            <p:ph type="sldNum" sz="quarter" idx="5"/>
          </p:nvPr>
        </p:nvSpPr>
        <p:spPr/>
        <p:txBody>
          <a:bodyPr/>
          <a:lstStyle/>
          <a:p>
            <a:fld id="{87A11A9C-03B9-4351-A233-06436EBB62C6}" type="slidenum">
              <a:rPr kumimoji="1" lang="ja-JP" altLang="en-US" smtClean="0"/>
              <a:t>21</a:t>
            </a:fld>
            <a:endParaRPr kumimoji="1" lang="ja-JP" altLang="en-US"/>
          </a:p>
        </p:txBody>
      </p:sp>
    </p:spTree>
    <p:extLst>
      <p:ext uri="{BB962C8B-B14F-4D97-AF65-F5344CB8AC3E}">
        <p14:creationId xmlns:p14="http://schemas.microsoft.com/office/powerpoint/2010/main" val="17881663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文部科学省のホームページにはこんな図が出ていました。</a:t>
            </a:r>
            <a:endParaRPr kumimoji="1" lang="en-US" altLang="ja-JP" dirty="0"/>
          </a:p>
          <a:p>
            <a:endParaRPr lang="en-US" altLang="ja-JP" dirty="0"/>
          </a:p>
          <a:p>
            <a:r>
              <a:rPr kumimoji="1" lang="ja-JP" altLang="en-US" dirty="0"/>
              <a:t>課題発見力、思考力、判断力、表現力、問題解決能力。</a:t>
            </a:r>
            <a:endParaRPr kumimoji="1" lang="en-US" altLang="ja-JP" dirty="0"/>
          </a:p>
          <a:p>
            <a:endParaRPr lang="en-US" altLang="ja-JP" dirty="0"/>
          </a:p>
          <a:p>
            <a:r>
              <a:rPr kumimoji="1" lang="ja-JP" altLang="en-US" dirty="0"/>
              <a:t>学ぶ意欲は「〇〇力」と少し違いそうですね。</a:t>
            </a:r>
            <a:endParaRPr kumimoji="1" lang="en-US" altLang="ja-JP" dirty="0"/>
          </a:p>
          <a:p>
            <a:endParaRPr lang="en-US" altLang="ja-JP" dirty="0"/>
          </a:p>
          <a:p>
            <a:r>
              <a:rPr kumimoji="1" lang="ja-JP" altLang="en-US" dirty="0"/>
              <a:t>「知識・技能」や「学び方」もちょっと違っていそうですね。</a:t>
            </a:r>
            <a:endParaRPr kumimoji="1" lang="en-US" altLang="ja-JP" dirty="0"/>
          </a:p>
          <a:p>
            <a:endParaRPr lang="en-US" altLang="ja-JP" dirty="0"/>
          </a:p>
          <a:p>
            <a:r>
              <a:rPr kumimoji="1" lang="ja-JP" altLang="en-US" dirty="0"/>
              <a:t>この</a:t>
            </a:r>
            <a:r>
              <a:rPr kumimoji="1" lang="en-US" altLang="ja-JP" dirty="0"/>
              <a:t>5</a:t>
            </a:r>
            <a:r>
              <a:rPr kumimoji="1" lang="ja-JP" altLang="en-US" dirty="0"/>
              <a:t>つの「〇〇力」はどんな順に発揮されるのでしょう。</a:t>
            </a:r>
            <a:endParaRPr kumimoji="1" lang="en-US" altLang="ja-JP" dirty="0"/>
          </a:p>
          <a:p>
            <a:endParaRPr lang="en-US" altLang="ja-JP" dirty="0"/>
          </a:p>
          <a:p>
            <a:r>
              <a:rPr kumimoji="1" lang="ja-JP" altLang="en-US" dirty="0"/>
              <a:t>そうですね。課題発見力、</a:t>
            </a:r>
            <a:r>
              <a:rPr lang="ja-JP" altLang="en-US" dirty="0"/>
              <a:t>思考力、判断力、表現力、問題解決能力</a:t>
            </a:r>
            <a:endParaRPr lang="en-US" altLang="ja-JP" dirty="0"/>
          </a:p>
          <a:p>
            <a:endParaRPr kumimoji="1" lang="en-US" altLang="ja-JP" dirty="0"/>
          </a:p>
          <a:p>
            <a:r>
              <a:rPr lang="ja-JP" altLang="en-US" dirty="0"/>
              <a:t>の順になりそうですね。</a:t>
            </a:r>
            <a:endParaRPr lang="en-US" altLang="ja-JP" dirty="0"/>
          </a:p>
          <a:p>
            <a:endParaRPr kumimoji="1" lang="en-US" altLang="ja-JP" dirty="0"/>
          </a:p>
          <a:p>
            <a:r>
              <a:rPr lang="ja-JP" altLang="en-US" dirty="0"/>
              <a:t>ではそれを活かしながらこの図を再構成してみますね。</a:t>
            </a:r>
            <a:endParaRPr kumimoji="1" lang="ja-JP" altLang="en-US" dirty="0"/>
          </a:p>
        </p:txBody>
      </p:sp>
      <p:sp>
        <p:nvSpPr>
          <p:cNvPr id="4" name="スライド番号プレースホルダー 3"/>
          <p:cNvSpPr>
            <a:spLocks noGrp="1"/>
          </p:cNvSpPr>
          <p:nvPr>
            <p:ph type="sldNum" sz="quarter" idx="5"/>
          </p:nvPr>
        </p:nvSpPr>
        <p:spPr/>
        <p:txBody>
          <a:bodyPr/>
          <a:lstStyle/>
          <a:p>
            <a:fld id="{87A11A9C-03B9-4351-A233-06436EBB62C6}" type="slidenum">
              <a:rPr kumimoji="1" lang="ja-JP" altLang="en-US" smtClean="0"/>
              <a:t>22</a:t>
            </a:fld>
            <a:endParaRPr kumimoji="1" lang="ja-JP" altLang="en-US"/>
          </a:p>
        </p:txBody>
      </p:sp>
    </p:spTree>
    <p:extLst>
      <p:ext uri="{BB962C8B-B14F-4D97-AF65-F5344CB8AC3E}">
        <p14:creationId xmlns:p14="http://schemas.microsoft.com/office/powerpoint/2010/main" val="26697541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並べ直して再構成すると、こんな風になりますね。</a:t>
            </a:r>
            <a:endParaRPr kumimoji="1" lang="en-US" altLang="ja-JP" dirty="0"/>
          </a:p>
          <a:p>
            <a:endParaRPr lang="en-US" altLang="ja-JP" dirty="0"/>
          </a:p>
          <a:p>
            <a:r>
              <a:rPr kumimoji="1" lang="ja-JP" altLang="en-US" dirty="0"/>
              <a:t>学び方としては、問題発見から問題解決まで進むのだから、</a:t>
            </a:r>
            <a:endParaRPr kumimoji="1" lang="en-US" altLang="ja-JP" dirty="0"/>
          </a:p>
          <a:p>
            <a:r>
              <a:rPr lang="ja-JP" altLang="en-US" dirty="0"/>
              <a:t>「問題発見型学習過程」と呼べそうですね。</a:t>
            </a:r>
            <a:endParaRPr lang="en-US" altLang="ja-JP" dirty="0"/>
          </a:p>
          <a:p>
            <a:endParaRPr kumimoji="1" lang="en-US" altLang="ja-JP" dirty="0"/>
          </a:p>
          <a:p>
            <a:r>
              <a:rPr lang="ja-JP" altLang="en-US" dirty="0"/>
              <a:t>「学習過程」とするには「〇〇力」ではおかしいですね。</a:t>
            </a:r>
            <a:endParaRPr lang="en-US" altLang="ja-JP" dirty="0"/>
          </a:p>
          <a:p>
            <a:r>
              <a:rPr kumimoji="1" lang="ja-JP" altLang="en-US" dirty="0"/>
              <a:t>問題発見能力は「問題に気づく」場面になります。</a:t>
            </a:r>
            <a:endParaRPr kumimoji="1" lang="en-US" altLang="ja-JP" dirty="0"/>
          </a:p>
          <a:p>
            <a:r>
              <a:rPr lang="ja-JP" altLang="en-US" dirty="0"/>
              <a:t>同様に、「学び・調べる」「まとめ・吟味」「発信する」</a:t>
            </a:r>
            <a:endParaRPr lang="en-US" altLang="ja-JP" dirty="0"/>
          </a:p>
          <a:p>
            <a:r>
              <a:rPr kumimoji="1" lang="ja-JP" altLang="en-US" dirty="0"/>
              <a:t>「実践する」に変えると、学習過程らしくなります。</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87A11A9C-03B9-4351-A233-06436EBB62C6}" type="slidenum">
              <a:rPr kumimoji="1" lang="ja-JP" altLang="en-US" smtClean="0"/>
              <a:t>23</a:t>
            </a:fld>
            <a:endParaRPr kumimoji="1" lang="ja-JP" altLang="en-US"/>
          </a:p>
        </p:txBody>
      </p:sp>
    </p:spTree>
    <p:extLst>
      <p:ext uri="{BB962C8B-B14F-4D97-AF65-F5344CB8AC3E}">
        <p14:creationId xmlns:p14="http://schemas.microsoft.com/office/powerpoint/2010/main" val="23869565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88817" y="4821506"/>
            <a:ext cx="5510530" cy="4149417"/>
          </a:xfrm>
        </p:spPr>
        <p:txBody>
          <a:bodyPr/>
          <a:lstStyle/>
          <a:p>
            <a:r>
              <a:rPr kumimoji="1" lang="ja-JP" altLang="en-US" dirty="0"/>
              <a:t>これらの学習過程の中でも・・・、研究発表会などでは、子どもたちが</a:t>
            </a:r>
            <a:endParaRPr kumimoji="1" lang="en-US" altLang="ja-JP" dirty="0"/>
          </a:p>
          <a:p>
            <a:r>
              <a:rPr lang="ja-JP" altLang="en-US" dirty="0"/>
              <a:t>自分たちで、どんどん調べたり、まとめの作品を自分たちで作っていたり、</a:t>
            </a:r>
            <a:endParaRPr lang="en-US" altLang="ja-JP" dirty="0"/>
          </a:p>
          <a:p>
            <a:r>
              <a:rPr lang="ja-JP" altLang="en-US" dirty="0"/>
              <a:t>吟味のための話し合いを自分たちで進めていたり、見事な発信をしている</a:t>
            </a:r>
            <a:endParaRPr lang="en-US" altLang="ja-JP" dirty="0"/>
          </a:p>
          <a:p>
            <a:r>
              <a:rPr lang="ja-JP" altLang="en-US" dirty="0"/>
              <a:t>姿</a:t>
            </a:r>
            <a:r>
              <a:rPr kumimoji="1" lang="ja-JP" altLang="en-US" dirty="0"/>
              <a:t>を見せられたりして、「あれが主体的に学ぶ姿なのか」「自分のクラス</a:t>
            </a:r>
            <a:endParaRPr kumimoji="1" lang="en-US" altLang="ja-JP" dirty="0"/>
          </a:p>
          <a:p>
            <a:r>
              <a:rPr lang="ja-JP" altLang="en-US" dirty="0"/>
              <a:t>でもさせてみよう」と思ったりしたものです。</a:t>
            </a:r>
            <a:endParaRPr lang="en-US" altLang="ja-JP" dirty="0"/>
          </a:p>
          <a:p>
            <a:endParaRPr kumimoji="1" lang="en-US" altLang="ja-JP" dirty="0"/>
          </a:p>
          <a:p>
            <a:r>
              <a:rPr lang="ja-JP" altLang="en-US" dirty="0"/>
              <a:t>しかし、このような学習について、実際に取り組んでいた児童・生徒さんのほとんどの方は、</a:t>
            </a:r>
            <a:r>
              <a:rPr kumimoji="1" lang="ja-JP" altLang="en-US" dirty="0"/>
              <a:t>「私たちは、主体的に学んでいたわけではありません」</a:t>
            </a:r>
            <a:endParaRPr kumimoji="1" lang="en-US" altLang="ja-JP" dirty="0"/>
          </a:p>
          <a:p>
            <a:r>
              <a:rPr lang="ja-JP" altLang="en-US" dirty="0"/>
              <a:t>というのです。「先生たちのやりたいことに付き合っていただけです。」と言うのです。「だから大して学びが深まったわけでもありません」「やら</a:t>
            </a:r>
            <a:endParaRPr lang="en-US" altLang="ja-JP" dirty="0"/>
          </a:p>
          <a:p>
            <a:r>
              <a:rPr lang="ja-JP" altLang="en-US" dirty="0"/>
              <a:t>されていただけです」とも言うのです。</a:t>
            </a:r>
            <a:endParaRPr lang="en-US" altLang="ja-JP" dirty="0"/>
          </a:p>
          <a:p>
            <a:endParaRPr lang="en-US" altLang="ja-JP" dirty="0"/>
          </a:p>
          <a:p>
            <a:r>
              <a:rPr kumimoji="1" lang="ja-JP" altLang="en-US" dirty="0"/>
              <a:t>　このように見ていくと「調べ学習」は、「形だけ、主体的なふりをさせて</a:t>
            </a:r>
            <a:endParaRPr kumimoji="1" lang="en-US" altLang="ja-JP" dirty="0"/>
          </a:p>
          <a:p>
            <a:r>
              <a:rPr kumimoji="1" lang="ja-JP" altLang="en-US" dirty="0"/>
              <a:t>いた」「調べさせ学習」だったことがわかります。</a:t>
            </a:r>
            <a:endParaRPr kumimoji="1" lang="en-US" altLang="ja-JP" dirty="0"/>
          </a:p>
          <a:p>
            <a:endParaRPr lang="en-US" altLang="ja-JP" dirty="0"/>
          </a:p>
          <a:p>
            <a:r>
              <a:rPr kumimoji="1" lang="ja-JP" altLang="en-US" dirty="0"/>
              <a:t>主体的な学びにするには、「問題に自分たちで気づき、自分ごととして」</a:t>
            </a:r>
            <a:endParaRPr kumimoji="1" lang="en-US" altLang="ja-JP" dirty="0"/>
          </a:p>
          <a:p>
            <a:r>
              <a:rPr lang="ja-JP" altLang="en-US" dirty="0"/>
              <a:t>学ぶこと、深い学びにするには、「実践を通じた行動の変容」があること</a:t>
            </a:r>
            <a:endParaRPr lang="en-US" altLang="ja-JP" dirty="0"/>
          </a:p>
          <a:p>
            <a:r>
              <a:rPr kumimoji="1" lang="ja-JP" altLang="en-US" dirty="0"/>
              <a:t>がどうしても必要なのです。</a:t>
            </a:r>
            <a:endParaRPr kumimoji="1" lang="en-US" altLang="ja-JP" dirty="0"/>
          </a:p>
          <a:p>
            <a:r>
              <a:rPr lang="ja-JP" altLang="en-US" dirty="0"/>
              <a:t>「知っているけれど、私には関係ない」というような「知識のある子ども」を何人育てても、意味がないのです。</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87A11A9C-03B9-4351-A233-06436EBB62C6}" type="slidenum">
              <a:rPr kumimoji="1" lang="ja-JP" altLang="en-US" smtClean="0"/>
              <a:t>24</a:t>
            </a:fld>
            <a:endParaRPr kumimoji="1" lang="ja-JP" altLang="en-US"/>
          </a:p>
        </p:txBody>
      </p:sp>
    </p:spTree>
    <p:extLst>
      <p:ext uri="{BB962C8B-B14F-4D97-AF65-F5344CB8AC3E}">
        <p14:creationId xmlns:p14="http://schemas.microsoft.com/office/powerpoint/2010/main" val="10332466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同様に、「思考力・判断力・表現力等、確かな学力の育成が重要です」</a:t>
            </a:r>
            <a:endParaRPr kumimoji="1" lang="en-US" altLang="ja-JP" dirty="0"/>
          </a:p>
          <a:p>
            <a:r>
              <a:rPr lang="ja-JP" altLang="en-US" dirty="0"/>
              <a:t>などという表現をよく聞きますが、それらの能力は「調べ学習」程度でも</a:t>
            </a:r>
            <a:endParaRPr lang="en-US" altLang="ja-JP" dirty="0"/>
          </a:p>
          <a:p>
            <a:r>
              <a:rPr lang="ja-JP" altLang="en-US" dirty="0"/>
              <a:t>育つ</a:t>
            </a:r>
            <a:r>
              <a:rPr kumimoji="1" lang="ja-JP" altLang="en-US" dirty="0"/>
              <a:t>ものです。</a:t>
            </a:r>
            <a:endParaRPr kumimoji="1" lang="en-US" altLang="ja-JP" dirty="0"/>
          </a:p>
          <a:p>
            <a:r>
              <a:rPr lang="ja-JP" altLang="en-US" dirty="0"/>
              <a:t>そのような能力の育成を目指しても、「主体的・対話的で深い学びの実装」</a:t>
            </a:r>
            <a:endParaRPr lang="en-US" altLang="ja-JP" dirty="0"/>
          </a:p>
          <a:p>
            <a:r>
              <a:rPr kumimoji="1" lang="ja-JP" altLang="en-US" dirty="0"/>
              <a:t>には程遠い、絵空事にしかなりません。</a:t>
            </a:r>
            <a:endParaRPr kumimoji="1" lang="en-US" altLang="ja-JP" dirty="0"/>
          </a:p>
          <a:p>
            <a:r>
              <a:rPr kumimoji="1" lang="ja-JP" altLang="en-US" dirty="0"/>
              <a:t>「問題に気づく場面の指導をどのように進めるのか」に持てる力の全力</a:t>
            </a:r>
            <a:r>
              <a:rPr lang="ja-JP" altLang="en-US" dirty="0"/>
              <a:t>を</a:t>
            </a:r>
            <a:endParaRPr lang="en-US" altLang="ja-JP" dirty="0"/>
          </a:p>
          <a:p>
            <a:r>
              <a:rPr lang="ja-JP" altLang="en-US" dirty="0"/>
              <a:t>注ぎ込むつもりで単元開発に取り組みましょう。</a:t>
            </a:r>
            <a:endParaRPr kumimoji="1" lang="ja-JP" altLang="en-US" dirty="0"/>
          </a:p>
        </p:txBody>
      </p:sp>
      <p:sp>
        <p:nvSpPr>
          <p:cNvPr id="4" name="スライド番号プレースホルダー 3"/>
          <p:cNvSpPr>
            <a:spLocks noGrp="1"/>
          </p:cNvSpPr>
          <p:nvPr>
            <p:ph type="sldNum" sz="quarter" idx="5"/>
          </p:nvPr>
        </p:nvSpPr>
        <p:spPr/>
        <p:txBody>
          <a:bodyPr/>
          <a:lstStyle/>
          <a:p>
            <a:fld id="{87A11A9C-03B9-4351-A233-06436EBB62C6}" type="slidenum">
              <a:rPr kumimoji="1" lang="ja-JP" altLang="en-US" smtClean="0"/>
              <a:t>25</a:t>
            </a:fld>
            <a:endParaRPr kumimoji="1" lang="ja-JP" altLang="en-US"/>
          </a:p>
        </p:txBody>
      </p:sp>
    </p:spTree>
    <p:extLst>
      <p:ext uri="{BB962C8B-B14F-4D97-AF65-F5344CB8AC3E}">
        <p14:creationId xmlns:p14="http://schemas.microsoft.com/office/powerpoint/2010/main" val="15717421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「問題に気づく」学習過程では、</a:t>
            </a:r>
            <a:r>
              <a:rPr kumimoji="1" lang="en-US" altLang="ja-JP" dirty="0"/>
              <a:t>3</a:t>
            </a:r>
            <a:r>
              <a:rPr kumimoji="1" lang="ja-JP" altLang="en-US" dirty="0"/>
              <a:t>つのステップが重要です。</a:t>
            </a:r>
            <a:endParaRPr kumimoji="1" lang="en-US" altLang="ja-JP" dirty="0"/>
          </a:p>
          <a:p>
            <a:r>
              <a:rPr kumimoji="1" lang="ja-JP" altLang="en-US" dirty="0"/>
              <a:t>もちろん、教師が「本時の目当て」「学習問題」などと黒板に書き、</a:t>
            </a:r>
            <a:endParaRPr kumimoji="1" lang="en-US" altLang="ja-JP" dirty="0"/>
          </a:p>
          <a:p>
            <a:r>
              <a:rPr kumimoji="1" lang="ja-JP" altLang="en-US" dirty="0"/>
              <a:t>それを写させる</a:t>
            </a:r>
            <a:r>
              <a:rPr lang="ja-JP" altLang="en-US" dirty="0"/>
              <a:t>などというものは、「問題に気づく」ことと全く無関係</a:t>
            </a:r>
            <a:endParaRPr lang="en-US" altLang="ja-JP" dirty="0"/>
          </a:p>
          <a:p>
            <a:r>
              <a:rPr lang="ja-JP" altLang="en-US" dirty="0"/>
              <a:t>です。</a:t>
            </a:r>
            <a:endParaRPr kumimoji="1" lang="ja-JP" altLang="en-US" dirty="0"/>
          </a:p>
        </p:txBody>
      </p:sp>
      <p:sp>
        <p:nvSpPr>
          <p:cNvPr id="4" name="スライド番号プレースホルダー 3"/>
          <p:cNvSpPr>
            <a:spLocks noGrp="1"/>
          </p:cNvSpPr>
          <p:nvPr>
            <p:ph type="sldNum" sz="quarter" idx="5"/>
          </p:nvPr>
        </p:nvSpPr>
        <p:spPr/>
        <p:txBody>
          <a:bodyPr/>
          <a:lstStyle/>
          <a:p>
            <a:fld id="{87A11A9C-03B9-4351-A233-06436EBB62C6}" type="slidenum">
              <a:rPr kumimoji="1" lang="ja-JP" altLang="en-US" smtClean="0"/>
              <a:t>26</a:t>
            </a:fld>
            <a:endParaRPr kumimoji="1" lang="ja-JP" altLang="en-US"/>
          </a:p>
        </p:txBody>
      </p:sp>
    </p:spTree>
    <p:extLst>
      <p:ext uri="{BB962C8B-B14F-4D97-AF65-F5344CB8AC3E}">
        <p14:creationId xmlns:p14="http://schemas.microsoft.com/office/powerpoint/2010/main" val="11969567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スライド イメージ プレースホルダー 1"/>
          <p:cNvSpPr>
            <a:spLocks noGrp="1" noRot="1" noChangeAspect="1" noTextEdit="1"/>
          </p:cNvSpPr>
          <p:nvPr>
            <p:ph type="sldImg"/>
          </p:nvPr>
        </p:nvSpPr>
        <p:spPr bwMode="auto">
          <a:xfrm>
            <a:off x="493713" y="663575"/>
            <a:ext cx="6107112" cy="45815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ノート プレースホルダー 2"/>
          <p:cNvSpPr>
            <a:spLocks noGrp="1"/>
          </p:cNvSpPr>
          <p:nvPr>
            <p:ph type="body" idx="1"/>
          </p:nvPr>
        </p:nvSpPr>
        <p:spPr bwMode="auto">
          <a:xfrm>
            <a:off x="765352" y="5556722"/>
            <a:ext cx="5510530" cy="408837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a:t>主体的な学びづくりで一番重要な「問題に気づかせる」段階をもう少し詳しくお話しましょう。</a:t>
            </a:r>
            <a:endParaRPr lang="en-US" altLang="ja-JP" dirty="0"/>
          </a:p>
          <a:p>
            <a:endParaRPr lang="en-US" altLang="ja-JP" dirty="0"/>
          </a:p>
          <a:p>
            <a:r>
              <a:rPr lang="ja-JP" altLang="en-US" dirty="0"/>
              <a:t>⑴「問題に気づかせる」段階では、その単元の学習の本質にかかわる基本的</a:t>
            </a:r>
            <a:endParaRPr lang="en-US" altLang="ja-JP" dirty="0"/>
          </a:p>
          <a:p>
            <a:r>
              <a:rPr lang="ja-JP" altLang="en-US" dirty="0"/>
              <a:t>　な事実と、驚きをもって出会わせることから始めます。</a:t>
            </a:r>
            <a:endParaRPr lang="en-US" altLang="ja-JP" dirty="0"/>
          </a:p>
          <a:p>
            <a:r>
              <a:rPr lang="ja-JP" altLang="en-US" dirty="0"/>
              <a:t>　例えば小学</a:t>
            </a:r>
            <a:r>
              <a:rPr lang="en-US" altLang="ja-JP" dirty="0"/>
              <a:t>4</a:t>
            </a:r>
            <a:r>
              <a:rPr lang="ja-JP" altLang="en-US" dirty="0"/>
              <a:t>年生の「水と私たちの暮らし」という単元の導入であれば、</a:t>
            </a:r>
            <a:endParaRPr lang="en-US" altLang="ja-JP" dirty="0"/>
          </a:p>
          <a:p>
            <a:r>
              <a:rPr lang="ja-JP" altLang="en-US" dirty="0"/>
              <a:t>　次の３つの中のどれで「水の重要性」に共感的な理解が進むだろうか。</a:t>
            </a:r>
            <a:endParaRPr lang="en-US" altLang="ja-JP" dirty="0"/>
          </a:p>
          <a:p>
            <a:endParaRPr lang="en-US" altLang="ja-JP" dirty="0"/>
          </a:p>
          <a:p>
            <a:r>
              <a:rPr lang="ja-JP" altLang="en-US" dirty="0"/>
              <a:t>　①　水道水と海外のミネラルウオーターと飲み比べさせた後に海外では水</a:t>
            </a:r>
            <a:endParaRPr lang="en-US" altLang="ja-JP" dirty="0"/>
          </a:p>
          <a:p>
            <a:r>
              <a:rPr lang="ja-JP" altLang="en-US" dirty="0"/>
              <a:t>　　道水をそのまま飲める国はほとんどない（フィンランドやニュージーラ</a:t>
            </a:r>
            <a:endParaRPr lang="en-US" altLang="ja-JP" dirty="0"/>
          </a:p>
          <a:p>
            <a:r>
              <a:rPr lang="ja-JP" altLang="en-US" dirty="0"/>
              <a:t>　　ンドなど８か国程度）という事実を示す</a:t>
            </a:r>
            <a:endParaRPr lang="en-US" altLang="ja-JP" dirty="0"/>
          </a:p>
          <a:p>
            <a:r>
              <a:rPr lang="ja-JP" altLang="en-US" dirty="0"/>
              <a:t>　②　イラストを元に日常生活の中で水が使われる場面を探し、水の大切さ</a:t>
            </a:r>
            <a:endParaRPr lang="en-US" altLang="ja-JP" dirty="0"/>
          </a:p>
          <a:p>
            <a:r>
              <a:rPr lang="ja-JP" altLang="en-US" dirty="0"/>
              <a:t>　　を感じさせ、ワークシートにまとめる</a:t>
            </a:r>
            <a:endParaRPr lang="en-US" altLang="ja-JP" dirty="0"/>
          </a:p>
          <a:p>
            <a:r>
              <a:rPr lang="ja-JP" altLang="en-US" dirty="0"/>
              <a:t>　③　震災等、災害派遣の給水車から自宅に水を運ぶ人の様子や、断水が１</a:t>
            </a:r>
            <a:endParaRPr lang="en-US" altLang="ja-JP" dirty="0"/>
          </a:p>
          <a:p>
            <a:r>
              <a:rPr lang="ja-JP" altLang="en-US" dirty="0"/>
              <a:t>　　か月も続いているという報道にふれさせ、生活上の困難について話し合</a:t>
            </a:r>
            <a:endParaRPr lang="en-US" altLang="ja-JP" dirty="0"/>
          </a:p>
          <a:p>
            <a:r>
              <a:rPr lang="ja-JP" altLang="en-US" dirty="0"/>
              <a:t>　　わせる</a:t>
            </a:r>
            <a:endParaRPr lang="en-US" altLang="ja-JP" dirty="0"/>
          </a:p>
          <a:p>
            <a:endParaRPr lang="en-US" altLang="ja-JP" dirty="0"/>
          </a:p>
          <a:p>
            <a:r>
              <a:rPr lang="ja-JP" altLang="en-US" dirty="0"/>
              <a:t>　</a:t>
            </a:r>
          </a:p>
        </p:txBody>
      </p:sp>
      <p:sp>
        <p:nvSpPr>
          <p:cNvPr id="7475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480700">
              <a:defRPr kumimoji="1" sz="2100">
                <a:solidFill>
                  <a:schemeClr val="tx1"/>
                </a:solidFill>
                <a:latin typeface="Arial" panose="020B0604020202020204" pitchFamily="34" charset="0"/>
                <a:ea typeface="ＭＳ Ｐゴシック" panose="020B0600070205080204" pitchFamily="50" charset="-128"/>
              </a:defRPr>
            </a:lvl1pPr>
            <a:lvl2pPr defTabSz="1480700">
              <a:defRPr kumimoji="1" sz="2100">
                <a:solidFill>
                  <a:schemeClr val="tx1"/>
                </a:solidFill>
                <a:latin typeface="Arial" panose="020B0604020202020204" pitchFamily="34" charset="0"/>
                <a:ea typeface="ＭＳ Ｐゴシック" panose="020B0600070205080204" pitchFamily="50" charset="-128"/>
              </a:defRPr>
            </a:lvl2pPr>
            <a:lvl3pPr defTabSz="1480700">
              <a:defRPr kumimoji="1" sz="2100">
                <a:solidFill>
                  <a:schemeClr val="tx1"/>
                </a:solidFill>
                <a:latin typeface="Arial" panose="020B0604020202020204" pitchFamily="34" charset="0"/>
                <a:ea typeface="ＭＳ Ｐゴシック" panose="020B0600070205080204" pitchFamily="50" charset="-128"/>
              </a:defRPr>
            </a:lvl3pPr>
            <a:lvl4pPr defTabSz="1480700">
              <a:defRPr kumimoji="1" sz="2100">
                <a:solidFill>
                  <a:schemeClr val="tx1"/>
                </a:solidFill>
                <a:latin typeface="Arial" panose="020B0604020202020204" pitchFamily="34" charset="0"/>
                <a:ea typeface="ＭＳ Ｐゴシック" panose="020B0600070205080204" pitchFamily="50" charset="-128"/>
              </a:defRPr>
            </a:lvl4pPr>
            <a:lvl5pPr defTabSz="1480700">
              <a:defRPr kumimoji="1" sz="2100">
                <a:solidFill>
                  <a:schemeClr val="tx1"/>
                </a:solidFill>
                <a:latin typeface="Arial" panose="020B0604020202020204" pitchFamily="34" charset="0"/>
                <a:ea typeface="ＭＳ Ｐゴシック" panose="020B0600070205080204" pitchFamily="50" charset="-128"/>
              </a:defRPr>
            </a:lvl5pPr>
            <a:lvl6pPr marL="2744624" indent="-631961" defTabSz="1480700" eaLnBrk="0" fontAlgn="base" hangingPunct="0">
              <a:spcBef>
                <a:spcPct val="0"/>
              </a:spcBef>
              <a:spcAft>
                <a:spcPct val="0"/>
              </a:spcAft>
              <a:defRPr kumimoji="1" sz="2100">
                <a:solidFill>
                  <a:schemeClr val="tx1"/>
                </a:solidFill>
                <a:latin typeface="Arial" panose="020B0604020202020204" pitchFamily="34" charset="0"/>
                <a:ea typeface="ＭＳ Ｐゴシック" panose="020B0600070205080204" pitchFamily="50" charset="-128"/>
              </a:defRPr>
            </a:lvl6pPr>
            <a:lvl7pPr marL="3273708" indent="-631961" defTabSz="1480700" eaLnBrk="0" fontAlgn="base" hangingPunct="0">
              <a:spcBef>
                <a:spcPct val="0"/>
              </a:spcBef>
              <a:spcAft>
                <a:spcPct val="0"/>
              </a:spcAft>
              <a:defRPr kumimoji="1" sz="2100">
                <a:solidFill>
                  <a:schemeClr val="tx1"/>
                </a:solidFill>
                <a:latin typeface="Arial" panose="020B0604020202020204" pitchFamily="34" charset="0"/>
                <a:ea typeface="ＭＳ Ｐゴシック" panose="020B0600070205080204" pitchFamily="50" charset="-128"/>
              </a:defRPr>
            </a:lvl7pPr>
            <a:lvl8pPr marL="3802791" indent="-631961" defTabSz="1480700" eaLnBrk="0" fontAlgn="base" hangingPunct="0">
              <a:spcBef>
                <a:spcPct val="0"/>
              </a:spcBef>
              <a:spcAft>
                <a:spcPct val="0"/>
              </a:spcAft>
              <a:defRPr kumimoji="1" sz="2100">
                <a:solidFill>
                  <a:schemeClr val="tx1"/>
                </a:solidFill>
                <a:latin typeface="Arial" panose="020B0604020202020204" pitchFamily="34" charset="0"/>
                <a:ea typeface="ＭＳ Ｐゴシック" panose="020B0600070205080204" pitchFamily="50" charset="-128"/>
              </a:defRPr>
            </a:lvl8pPr>
            <a:lvl9pPr marL="4331876" indent="-631961" defTabSz="1480700" eaLnBrk="0" fontAlgn="base" hangingPunct="0">
              <a:spcBef>
                <a:spcPct val="0"/>
              </a:spcBef>
              <a:spcAft>
                <a:spcPct val="0"/>
              </a:spcAft>
              <a:defRPr kumimoji="1" sz="2100">
                <a:solidFill>
                  <a:schemeClr val="tx1"/>
                </a:solidFill>
                <a:latin typeface="Arial" panose="020B0604020202020204" pitchFamily="34" charset="0"/>
                <a:ea typeface="ＭＳ Ｐゴシック" panose="020B0600070205080204" pitchFamily="50" charset="-128"/>
              </a:defRPr>
            </a:lvl9pPr>
          </a:lstStyle>
          <a:p>
            <a:fld id="{FC56A455-5B98-4C4B-B1E6-A909EF24EA8D}" type="slidenum">
              <a:rPr lang="ja-JP" altLang="en-US" sz="1400">
                <a:latin typeface="Calibri" panose="020F0502020204030204" pitchFamily="34" charset="0"/>
              </a:rPr>
              <a:pPr/>
              <a:t>27</a:t>
            </a:fld>
            <a:endParaRPr lang="ja-JP" altLang="en-US" sz="1400">
              <a:latin typeface="Calibri" panose="020F0502020204030204" pitchFamily="34" charset="0"/>
            </a:endParaRPr>
          </a:p>
        </p:txBody>
      </p:sp>
    </p:spTree>
    <p:extLst>
      <p:ext uri="{BB962C8B-B14F-4D97-AF65-F5344CB8AC3E}">
        <p14:creationId xmlns:p14="http://schemas.microsoft.com/office/powerpoint/2010/main" val="31133317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「学ぶ心に火をつける」段階では、「え～！うそでしょ！」という驚き</a:t>
            </a:r>
            <a:endParaRPr lang="en-US" altLang="ja-JP" dirty="0"/>
          </a:p>
          <a:p>
            <a:r>
              <a:rPr lang="ja-JP" altLang="en-US" dirty="0"/>
              <a:t>　に出会わせる。</a:t>
            </a:r>
            <a:endParaRPr lang="en-US" altLang="ja-JP" dirty="0"/>
          </a:p>
          <a:p>
            <a:endParaRPr lang="en-US" altLang="ja-JP" dirty="0"/>
          </a:p>
          <a:p>
            <a:r>
              <a:rPr lang="ja-JP" altLang="en-US" dirty="0"/>
              <a:t>　班ごとのテーブルに２つのコップに入った水を置き、２つの違いを探させる。</a:t>
            </a:r>
            <a:endParaRPr lang="en-US" altLang="ja-JP" dirty="0"/>
          </a:p>
          <a:p>
            <a:endParaRPr lang="en-US" altLang="ja-JP" dirty="0"/>
          </a:p>
          <a:p>
            <a:r>
              <a:rPr lang="ja-JP" altLang="en-US" dirty="0"/>
              <a:t>　水の濁りや、砂粒、ごみに気づく子もいます。</a:t>
            </a:r>
            <a:endParaRPr lang="en-US" altLang="ja-JP" dirty="0"/>
          </a:p>
          <a:p>
            <a:r>
              <a:rPr lang="ja-JP" altLang="en-US" dirty="0"/>
              <a:t>　においをかぐ子もいるかもしれません。</a:t>
            </a:r>
            <a:endParaRPr lang="en-US" altLang="ja-JP" dirty="0"/>
          </a:p>
          <a:p>
            <a:r>
              <a:rPr lang="ja-JP" altLang="en-US" dirty="0"/>
              <a:t>　しばらくして、</a:t>
            </a:r>
            <a:endParaRPr lang="en-US" altLang="ja-JP" dirty="0"/>
          </a:p>
          <a:p>
            <a:endParaRPr lang="en-US" altLang="ja-JP" dirty="0"/>
          </a:p>
          <a:p>
            <a:r>
              <a:rPr lang="ja-JP" altLang="en-US" dirty="0"/>
              <a:t>「皆さんは、どっちの水を飲む？」と問いかける。その理由も言わせる。そ</a:t>
            </a:r>
            <a:endParaRPr lang="en-US" altLang="ja-JP" dirty="0"/>
          </a:p>
          <a:p>
            <a:r>
              <a:rPr lang="ja-JP" altLang="en-US" dirty="0"/>
              <a:t>　の後、実は両方とも皆が飲んでいる水だと明かすのです。</a:t>
            </a:r>
            <a:endParaRPr lang="en-US" altLang="ja-JP" dirty="0"/>
          </a:p>
          <a:p>
            <a:r>
              <a:rPr lang="ja-JP" altLang="en-US" dirty="0"/>
              <a:t>「ウエ～！」と大騒ぎになる。</a:t>
            </a:r>
            <a:endParaRPr lang="en-US" altLang="ja-JP" dirty="0"/>
          </a:p>
          <a:p>
            <a:r>
              <a:rPr lang="ja-JP" altLang="en-US" dirty="0"/>
              <a:t>　いろいろな思いを言わせる。</a:t>
            </a:r>
            <a:endParaRPr lang="en-US" altLang="ja-JP" dirty="0"/>
          </a:p>
          <a:p>
            <a:endParaRPr lang="en-US" altLang="ja-JP" dirty="0"/>
          </a:p>
          <a:p>
            <a:r>
              <a:rPr lang="ja-JP" altLang="en-US" dirty="0"/>
              <a:t>　浄水所の取水口付近で組んできた水と水道水。そこから疑問をまとめて、</a:t>
            </a:r>
            <a:endParaRPr lang="en-US" altLang="ja-JP" dirty="0"/>
          </a:p>
          <a:p>
            <a:r>
              <a:rPr lang="ja-JP" altLang="en-US" dirty="0"/>
              <a:t>　学習問題を明確にするのです。</a:t>
            </a:r>
          </a:p>
          <a:p>
            <a:endParaRPr lang="en-US" altLang="ja-JP" dirty="0"/>
          </a:p>
          <a:p>
            <a:endParaRPr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87A11A9C-03B9-4351-A233-06436EBB62C6}" type="slidenum">
              <a:rPr kumimoji="1" lang="ja-JP" altLang="en-US" smtClean="0"/>
              <a:t>28</a:t>
            </a:fld>
            <a:endParaRPr kumimoji="1" lang="ja-JP" altLang="en-US"/>
          </a:p>
        </p:txBody>
      </p:sp>
    </p:spTree>
    <p:extLst>
      <p:ext uri="{BB962C8B-B14F-4D97-AF65-F5344CB8AC3E}">
        <p14:creationId xmlns:p14="http://schemas.microsoft.com/office/powerpoint/2010/main" val="28346610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その後、</a:t>
            </a:r>
            <a:endParaRPr lang="en-US" altLang="ja-JP" dirty="0"/>
          </a:p>
          <a:p>
            <a:r>
              <a:rPr lang="ja-JP" altLang="en-US" dirty="0"/>
              <a:t>　濁っている水は、浄水場の取水塔のすぐそばから汲んできた川の水</a:t>
            </a:r>
            <a:endParaRPr lang="en-US" altLang="ja-JP" dirty="0"/>
          </a:p>
          <a:p>
            <a:r>
              <a:rPr lang="ja-JP" altLang="en-US" dirty="0"/>
              <a:t>　そしてもう一つは水道の蛇口から汲んだ水。</a:t>
            </a:r>
            <a:endParaRPr lang="en-US" altLang="ja-JP" dirty="0"/>
          </a:p>
          <a:p>
            <a:endParaRPr lang="en-US" altLang="ja-JP" dirty="0"/>
          </a:p>
          <a:p>
            <a:r>
              <a:rPr lang="ja-JP" altLang="en-US" dirty="0"/>
              <a:t>　その写真も見せます。</a:t>
            </a:r>
            <a:endParaRPr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87A11A9C-03B9-4351-A233-06436EBB62C6}" type="slidenum">
              <a:rPr kumimoji="1" lang="ja-JP" altLang="en-US" smtClean="0"/>
              <a:t>29</a:t>
            </a:fld>
            <a:endParaRPr kumimoji="1" lang="ja-JP" altLang="en-US"/>
          </a:p>
        </p:txBody>
      </p:sp>
    </p:spTree>
    <p:extLst>
      <p:ext uri="{BB962C8B-B14F-4D97-AF65-F5344CB8AC3E}">
        <p14:creationId xmlns:p14="http://schemas.microsoft.com/office/powerpoint/2010/main" val="2987162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ユネスコの教育施策は</a:t>
            </a:r>
            <a:r>
              <a:rPr kumimoji="1" lang="en-US" altLang="ja-JP" dirty="0"/>
              <a:t>3</a:t>
            </a:r>
            <a:r>
              <a:rPr kumimoji="1" lang="ja-JP" altLang="en-US" dirty="0"/>
              <a:t>つの段階に分けられます。</a:t>
            </a:r>
            <a:endParaRPr kumimoji="1" lang="en-US" altLang="ja-JP" dirty="0"/>
          </a:p>
          <a:p>
            <a:endParaRPr lang="en-US" altLang="ja-JP" dirty="0"/>
          </a:p>
          <a:p>
            <a:r>
              <a:rPr kumimoji="1" lang="en-US" altLang="ja-JP" dirty="0"/>
              <a:t>EFA</a:t>
            </a:r>
            <a:r>
              <a:rPr kumimoji="1" lang="ja-JP" altLang="en-US" dirty="0"/>
              <a:t>は万人のための教育エデュケーション・フォア・オールのことで、</a:t>
            </a:r>
            <a:endParaRPr kumimoji="1" lang="en-US" altLang="ja-JP" dirty="0"/>
          </a:p>
          <a:p>
            <a:r>
              <a:rPr lang="ja-JP" altLang="en-US" dirty="0"/>
              <a:t>文字を読めない、計算ができないなど、開発途上国の人々の教育格差を</a:t>
            </a:r>
            <a:endParaRPr lang="en-US" altLang="ja-JP" dirty="0"/>
          </a:p>
          <a:p>
            <a:r>
              <a:rPr kumimoji="1" lang="ja-JP" altLang="en-US" dirty="0"/>
              <a:t>なくそうという取り組みが中心でした。</a:t>
            </a:r>
            <a:endParaRPr kumimoji="1" lang="en-US" altLang="ja-JP" dirty="0"/>
          </a:p>
          <a:p>
            <a:endParaRPr lang="en-US" altLang="ja-JP" dirty="0"/>
          </a:p>
        </p:txBody>
      </p:sp>
      <p:sp>
        <p:nvSpPr>
          <p:cNvPr id="4" name="スライド番号プレースホルダー 3"/>
          <p:cNvSpPr>
            <a:spLocks noGrp="1"/>
          </p:cNvSpPr>
          <p:nvPr>
            <p:ph type="sldNum" sz="quarter" idx="5"/>
          </p:nvPr>
        </p:nvSpPr>
        <p:spPr/>
        <p:txBody>
          <a:bodyPr/>
          <a:lstStyle/>
          <a:p>
            <a:fld id="{87A11A9C-03B9-4351-A233-06436EBB62C6}" type="slidenum">
              <a:rPr kumimoji="1" lang="ja-JP" altLang="en-US" smtClean="0"/>
              <a:t>3</a:t>
            </a:fld>
            <a:endParaRPr kumimoji="1" lang="ja-JP" altLang="en-US"/>
          </a:p>
        </p:txBody>
      </p:sp>
    </p:spTree>
    <p:extLst>
      <p:ext uri="{BB962C8B-B14F-4D97-AF65-F5344CB8AC3E}">
        <p14:creationId xmlns:p14="http://schemas.microsoft.com/office/powerpoint/2010/main" val="38949402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BD33A-1C71-9BE9-1B9C-7889ED161BBE}"/>
            </a:ext>
          </a:extLst>
        </p:cNvPr>
        <p:cNvGrpSpPr/>
        <p:nvPr/>
      </p:nvGrpSpPr>
      <p:grpSpPr>
        <a:xfrm>
          <a:off x="0" y="0"/>
          <a:ext cx="0" cy="0"/>
          <a:chOff x="0" y="0"/>
          <a:chExt cx="0" cy="0"/>
        </a:xfrm>
      </p:grpSpPr>
      <p:sp>
        <p:nvSpPr>
          <p:cNvPr id="74754" name="スライド イメージ プレースホルダー 1">
            <a:extLst>
              <a:ext uri="{FF2B5EF4-FFF2-40B4-BE49-F238E27FC236}">
                <a16:creationId xmlns:a16="http://schemas.microsoft.com/office/drawing/2014/main" id="{CEAD0991-8D09-8A91-1BF7-30050F680F56}"/>
              </a:ext>
            </a:extLst>
          </p:cNvPr>
          <p:cNvSpPr>
            <a:spLocks noGrp="1" noRot="1" noChangeAspect="1" noTextEdit="1"/>
          </p:cNvSpPr>
          <p:nvPr>
            <p:ph type="sldImg"/>
          </p:nvPr>
        </p:nvSpPr>
        <p:spPr bwMode="auto">
          <a:xfrm>
            <a:off x="493713" y="663575"/>
            <a:ext cx="6107112" cy="45815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ノート プレースホルダー 2">
            <a:extLst>
              <a:ext uri="{FF2B5EF4-FFF2-40B4-BE49-F238E27FC236}">
                <a16:creationId xmlns:a16="http://schemas.microsoft.com/office/drawing/2014/main" id="{F048FCCA-C459-7CDD-9101-2E2D7CD585FF}"/>
              </a:ext>
            </a:extLst>
          </p:cNvPr>
          <p:cNvSpPr>
            <a:spLocks noGrp="1"/>
          </p:cNvSpPr>
          <p:nvPr>
            <p:ph type="body" idx="1"/>
          </p:nvPr>
        </p:nvSpPr>
        <p:spPr bwMode="auto">
          <a:xfrm>
            <a:off x="765352" y="5556722"/>
            <a:ext cx="5510530" cy="408837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a:t>⑵　つまり「学ぶ心に火をつける」段階では、「え～！うそでしょ！」とい　</a:t>
            </a:r>
            <a:endParaRPr lang="en-US" altLang="ja-JP" dirty="0"/>
          </a:p>
          <a:p>
            <a:r>
              <a:rPr lang="ja-JP" altLang="en-US" dirty="0"/>
              <a:t>　う驚きに出会わせることが重要。</a:t>
            </a:r>
            <a:endParaRPr lang="en-US" altLang="ja-JP" dirty="0"/>
          </a:p>
          <a:p>
            <a:r>
              <a:rPr lang="ja-JP" altLang="en-US" dirty="0"/>
              <a:t>　そこから疑問を書き出させ、まとめる。</a:t>
            </a:r>
            <a:endParaRPr lang="en-US" altLang="ja-JP" dirty="0"/>
          </a:p>
          <a:p>
            <a:endParaRPr lang="en-US" altLang="ja-JP" dirty="0"/>
          </a:p>
          <a:p>
            <a:r>
              <a:rPr lang="ja-JP" altLang="en-US" dirty="0"/>
              <a:t>　・水道の水を飲んでも大丈夫なのか</a:t>
            </a:r>
            <a:endParaRPr lang="en-US" altLang="ja-JP" dirty="0"/>
          </a:p>
          <a:p>
            <a:r>
              <a:rPr lang="ja-JP" altLang="en-US" dirty="0"/>
              <a:t>　・どうやってきれいにしているのだろうか</a:t>
            </a:r>
            <a:endParaRPr lang="en-US" altLang="ja-JP" dirty="0"/>
          </a:p>
          <a:p>
            <a:r>
              <a:rPr lang="ja-JP" altLang="en-US" dirty="0"/>
              <a:t>　・きれいにするにはどんな方法で・・</a:t>
            </a:r>
            <a:endParaRPr lang="en-US" altLang="ja-JP" dirty="0"/>
          </a:p>
          <a:p>
            <a:r>
              <a:rPr lang="ja-JP" altLang="en-US" dirty="0"/>
              <a:t>　・どのくらいの時間が・・・、費用が・・・</a:t>
            </a:r>
            <a:endParaRPr lang="en-US" altLang="ja-JP" dirty="0"/>
          </a:p>
          <a:p>
            <a:r>
              <a:rPr lang="ja-JP" altLang="en-US" dirty="0"/>
              <a:t>　・浄水場はどこに、何か所くらいあるのかな等々</a:t>
            </a:r>
            <a:endParaRPr lang="en-US" altLang="ja-JP" dirty="0"/>
          </a:p>
          <a:p>
            <a:r>
              <a:rPr lang="ja-JP" altLang="en-US" dirty="0"/>
              <a:t>　・お金や時間もかかるかも・・</a:t>
            </a:r>
            <a:endParaRPr lang="en-US" altLang="ja-JP" dirty="0"/>
          </a:p>
          <a:p>
            <a:endParaRPr lang="en-US" altLang="ja-JP" dirty="0"/>
          </a:p>
          <a:p>
            <a:r>
              <a:rPr lang="ja-JP" altLang="en-US" dirty="0"/>
              <a:t>このようにして疑問を出させ、それをまとめて学習問題を作ると、</a:t>
            </a:r>
            <a:endParaRPr lang="en-US" altLang="ja-JP" dirty="0"/>
          </a:p>
          <a:p>
            <a:r>
              <a:rPr lang="ja-JP" altLang="en-US" dirty="0"/>
              <a:t>各自のこだわりと同時に、学級としての問題意識も明確になります。</a:t>
            </a:r>
            <a:endParaRPr lang="en-US" altLang="ja-JP" dirty="0"/>
          </a:p>
          <a:p>
            <a:endParaRPr lang="en-US" altLang="ja-JP" dirty="0"/>
          </a:p>
          <a:p>
            <a:r>
              <a:rPr lang="ja-JP" altLang="en-US" dirty="0"/>
              <a:t>問題意識の共有があるから、同じ土俵上での話し合いが成り立つのです。</a:t>
            </a:r>
          </a:p>
        </p:txBody>
      </p:sp>
      <p:sp>
        <p:nvSpPr>
          <p:cNvPr id="74756" name="スライド番号プレースホルダー 3">
            <a:extLst>
              <a:ext uri="{FF2B5EF4-FFF2-40B4-BE49-F238E27FC236}">
                <a16:creationId xmlns:a16="http://schemas.microsoft.com/office/drawing/2014/main" id="{6003B1DE-705F-E678-1257-0FD47D86E90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480700">
              <a:defRPr kumimoji="1" sz="2100">
                <a:solidFill>
                  <a:schemeClr val="tx1"/>
                </a:solidFill>
                <a:latin typeface="Arial" panose="020B0604020202020204" pitchFamily="34" charset="0"/>
                <a:ea typeface="ＭＳ Ｐゴシック" panose="020B0600070205080204" pitchFamily="50" charset="-128"/>
              </a:defRPr>
            </a:lvl1pPr>
            <a:lvl2pPr defTabSz="1480700">
              <a:defRPr kumimoji="1" sz="2100">
                <a:solidFill>
                  <a:schemeClr val="tx1"/>
                </a:solidFill>
                <a:latin typeface="Arial" panose="020B0604020202020204" pitchFamily="34" charset="0"/>
                <a:ea typeface="ＭＳ Ｐゴシック" panose="020B0600070205080204" pitchFamily="50" charset="-128"/>
              </a:defRPr>
            </a:lvl2pPr>
            <a:lvl3pPr defTabSz="1480700">
              <a:defRPr kumimoji="1" sz="2100">
                <a:solidFill>
                  <a:schemeClr val="tx1"/>
                </a:solidFill>
                <a:latin typeface="Arial" panose="020B0604020202020204" pitchFamily="34" charset="0"/>
                <a:ea typeface="ＭＳ Ｐゴシック" panose="020B0600070205080204" pitchFamily="50" charset="-128"/>
              </a:defRPr>
            </a:lvl3pPr>
            <a:lvl4pPr defTabSz="1480700">
              <a:defRPr kumimoji="1" sz="2100">
                <a:solidFill>
                  <a:schemeClr val="tx1"/>
                </a:solidFill>
                <a:latin typeface="Arial" panose="020B0604020202020204" pitchFamily="34" charset="0"/>
                <a:ea typeface="ＭＳ Ｐゴシック" panose="020B0600070205080204" pitchFamily="50" charset="-128"/>
              </a:defRPr>
            </a:lvl4pPr>
            <a:lvl5pPr defTabSz="1480700">
              <a:defRPr kumimoji="1" sz="2100">
                <a:solidFill>
                  <a:schemeClr val="tx1"/>
                </a:solidFill>
                <a:latin typeface="Arial" panose="020B0604020202020204" pitchFamily="34" charset="0"/>
                <a:ea typeface="ＭＳ Ｐゴシック" panose="020B0600070205080204" pitchFamily="50" charset="-128"/>
              </a:defRPr>
            </a:lvl5pPr>
            <a:lvl6pPr marL="2744624" indent="-631961" defTabSz="1480700" eaLnBrk="0" fontAlgn="base" hangingPunct="0">
              <a:spcBef>
                <a:spcPct val="0"/>
              </a:spcBef>
              <a:spcAft>
                <a:spcPct val="0"/>
              </a:spcAft>
              <a:defRPr kumimoji="1" sz="2100">
                <a:solidFill>
                  <a:schemeClr val="tx1"/>
                </a:solidFill>
                <a:latin typeface="Arial" panose="020B0604020202020204" pitchFamily="34" charset="0"/>
                <a:ea typeface="ＭＳ Ｐゴシック" panose="020B0600070205080204" pitchFamily="50" charset="-128"/>
              </a:defRPr>
            </a:lvl6pPr>
            <a:lvl7pPr marL="3273708" indent="-631961" defTabSz="1480700" eaLnBrk="0" fontAlgn="base" hangingPunct="0">
              <a:spcBef>
                <a:spcPct val="0"/>
              </a:spcBef>
              <a:spcAft>
                <a:spcPct val="0"/>
              </a:spcAft>
              <a:defRPr kumimoji="1" sz="2100">
                <a:solidFill>
                  <a:schemeClr val="tx1"/>
                </a:solidFill>
                <a:latin typeface="Arial" panose="020B0604020202020204" pitchFamily="34" charset="0"/>
                <a:ea typeface="ＭＳ Ｐゴシック" panose="020B0600070205080204" pitchFamily="50" charset="-128"/>
              </a:defRPr>
            </a:lvl7pPr>
            <a:lvl8pPr marL="3802791" indent="-631961" defTabSz="1480700" eaLnBrk="0" fontAlgn="base" hangingPunct="0">
              <a:spcBef>
                <a:spcPct val="0"/>
              </a:spcBef>
              <a:spcAft>
                <a:spcPct val="0"/>
              </a:spcAft>
              <a:defRPr kumimoji="1" sz="2100">
                <a:solidFill>
                  <a:schemeClr val="tx1"/>
                </a:solidFill>
                <a:latin typeface="Arial" panose="020B0604020202020204" pitchFamily="34" charset="0"/>
                <a:ea typeface="ＭＳ Ｐゴシック" panose="020B0600070205080204" pitchFamily="50" charset="-128"/>
              </a:defRPr>
            </a:lvl8pPr>
            <a:lvl9pPr marL="4331876" indent="-631961" defTabSz="1480700" eaLnBrk="0" fontAlgn="base" hangingPunct="0">
              <a:spcBef>
                <a:spcPct val="0"/>
              </a:spcBef>
              <a:spcAft>
                <a:spcPct val="0"/>
              </a:spcAft>
              <a:defRPr kumimoji="1" sz="2100">
                <a:solidFill>
                  <a:schemeClr val="tx1"/>
                </a:solidFill>
                <a:latin typeface="Arial" panose="020B0604020202020204" pitchFamily="34" charset="0"/>
                <a:ea typeface="ＭＳ Ｐゴシック" panose="020B0600070205080204" pitchFamily="50" charset="-128"/>
              </a:defRPr>
            </a:lvl9pPr>
          </a:lstStyle>
          <a:p>
            <a:fld id="{FC56A455-5B98-4C4B-B1E6-A909EF24EA8D}" type="slidenum">
              <a:rPr lang="ja-JP" altLang="en-US" sz="1400">
                <a:latin typeface="Calibri" panose="020F0502020204030204" pitchFamily="34" charset="0"/>
              </a:rPr>
              <a:pPr/>
              <a:t>30</a:t>
            </a:fld>
            <a:endParaRPr lang="ja-JP" altLang="en-US" sz="1400">
              <a:latin typeface="Calibri" panose="020F0502020204030204" pitchFamily="34" charset="0"/>
            </a:endParaRPr>
          </a:p>
        </p:txBody>
      </p:sp>
    </p:spTree>
    <p:extLst>
      <p:ext uri="{BB962C8B-B14F-4D97-AF65-F5344CB8AC3E}">
        <p14:creationId xmlns:p14="http://schemas.microsoft.com/office/powerpoint/2010/main" val="14818918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このように「問題に気づく」場面も含めた学習過程を組み込んで、指導展開の計画を一覧にまとめておくと、主体的・対話的で深い学びの指導計画ができるのです。</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87A11A9C-03B9-4351-A233-06436EBB62C6}" type="slidenum">
              <a:rPr kumimoji="1" lang="ja-JP" altLang="en-US" smtClean="0"/>
              <a:t>31</a:t>
            </a:fld>
            <a:endParaRPr kumimoji="1" lang="ja-JP" altLang="en-US"/>
          </a:p>
        </p:txBody>
      </p:sp>
    </p:spTree>
    <p:extLst>
      <p:ext uri="{BB962C8B-B14F-4D97-AF65-F5344CB8AC3E}">
        <p14:creationId xmlns:p14="http://schemas.microsoft.com/office/powerpoint/2010/main" val="8376450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表</a:t>
            </a:r>
            <a:r>
              <a:rPr kumimoji="1" lang="ja-JP" altLang="en-US" dirty="0"/>
              <a:t>の左側には、縦に、指導内容、学習活動、教科等横断的なつながり、地域等に開かれた学び、教師の働きかけなどの項目を示しておくと、充実した指導計画になります。</a:t>
            </a:r>
            <a:endParaRPr kumimoji="1" lang="en-US" altLang="ja-JP" dirty="0"/>
          </a:p>
          <a:p>
            <a:r>
              <a:rPr kumimoji="1" lang="ja-JP" altLang="en-US" dirty="0"/>
              <a:t>実践を進めながらこの単元展開表も修正していくことが重要です。修正案を次の学年に引き継ぐことで、カリキュラムそのものが改善され、よりよいものを学校として共有することができるようになるのです。</a:t>
            </a:r>
            <a:endParaRPr kumimoji="1" lang="en-US" altLang="ja-JP" dirty="0"/>
          </a:p>
          <a:p>
            <a:r>
              <a:rPr lang="ja-JP" altLang="en-US" dirty="0"/>
              <a:t>共有パソコン内に学年・教科・単元ごとにフォルダーを作り、ここに指導計画だけでなく、使用したワークシートや、その記入例、見学や作業の様子の写真、関係機関に出した依頼状、保護者向けの手紙、園児・児童・生徒の発信記録等も入れておくと一層充実したものになるはずです。</a:t>
            </a:r>
            <a:endParaRPr kumimoji="1" lang="ja-JP" altLang="en-US" dirty="0"/>
          </a:p>
        </p:txBody>
      </p:sp>
      <p:sp>
        <p:nvSpPr>
          <p:cNvPr id="4" name="スライド番号プレースホルダー 3"/>
          <p:cNvSpPr>
            <a:spLocks noGrp="1"/>
          </p:cNvSpPr>
          <p:nvPr>
            <p:ph type="sldNum" sz="quarter" idx="5"/>
          </p:nvPr>
        </p:nvSpPr>
        <p:spPr/>
        <p:txBody>
          <a:bodyPr/>
          <a:lstStyle/>
          <a:p>
            <a:fld id="{87A11A9C-03B9-4351-A233-06436EBB62C6}" type="slidenum">
              <a:rPr kumimoji="1" lang="ja-JP" altLang="en-US" smtClean="0"/>
              <a:t>32</a:t>
            </a:fld>
            <a:endParaRPr kumimoji="1" lang="ja-JP" altLang="en-US"/>
          </a:p>
        </p:txBody>
      </p:sp>
    </p:spTree>
    <p:extLst>
      <p:ext uri="{BB962C8B-B14F-4D97-AF65-F5344CB8AC3E}">
        <p14:creationId xmlns:p14="http://schemas.microsoft.com/office/powerpoint/2010/main" val="37044048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E5E0B-78AE-30D9-49ED-69A48FFECED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F7A8934-3F95-670E-F55E-BA12E10C013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4EB5387-2F49-3E23-CF78-D67AEFCE4A41}"/>
              </a:ext>
            </a:extLst>
          </p:cNvPr>
          <p:cNvSpPr>
            <a:spLocks noGrp="1"/>
          </p:cNvSpPr>
          <p:nvPr>
            <p:ph type="body" idx="1"/>
          </p:nvPr>
        </p:nvSpPr>
        <p:spPr/>
        <p:txBody>
          <a:bodyPr/>
          <a:lstStyle/>
          <a:p>
            <a:r>
              <a:rPr kumimoji="1" lang="ja-JP" altLang="en-US" dirty="0"/>
              <a:t>今日の研修はいかがでしたか。</a:t>
            </a:r>
            <a:endParaRPr kumimoji="1" lang="en-US" altLang="ja-JP" dirty="0"/>
          </a:p>
          <a:p>
            <a:endParaRPr lang="en-US" altLang="ja-JP" dirty="0"/>
          </a:p>
          <a:p>
            <a:r>
              <a:rPr kumimoji="1" lang="en-US" altLang="ja-JP" dirty="0"/>
              <a:t>ESD</a:t>
            </a:r>
            <a:r>
              <a:rPr kumimoji="1" lang="ja-JP" altLang="en-US" dirty="0"/>
              <a:t>についてわかりにくいことも色々とあるかと思いますが、困ったときには、</a:t>
            </a:r>
            <a:r>
              <a:rPr kumimoji="1" lang="en-US" altLang="ja-JP" dirty="0"/>
              <a:t>ESD,SDG</a:t>
            </a:r>
            <a:r>
              <a:rPr kumimoji="1" lang="ja-JP" altLang="en-US" dirty="0"/>
              <a:t>ｓ推進研究室のホームページをご覧ください。</a:t>
            </a:r>
            <a:endParaRPr kumimoji="1" lang="en-US" altLang="ja-JP" dirty="0"/>
          </a:p>
          <a:p>
            <a:endParaRPr lang="en-US" altLang="ja-JP" dirty="0"/>
          </a:p>
          <a:p>
            <a:r>
              <a:rPr kumimoji="1" lang="ja-JP" altLang="en-US" dirty="0"/>
              <a:t>またメールに</a:t>
            </a:r>
            <a:r>
              <a:rPr lang="ja-JP" altLang="en-US" dirty="0"/>
              <a:t>お</a:t>
            </a:r>
            <a:r>
              <a:rPr kumimoji="1" lang="ja-JP" altLang="en-US" dirty="0"/>
              <a:t>問い合わせいただいても結構です。できる限りの対応を</a:t>
            </a:r>
            <a:endParaRPr kumimoji="1" lang="en-US" altLang="ja-JP" dirty="0"/>
          </a:p>
          <a:p>
            <a:r>
              <a:rPr lang="ja-JP" altLang="en-US" dirty="0"/>
              <a:t>いたします。</a:t>
            </a:r>
            <a:endParaRPr kumimoji="1" lang="en-US" altLang="ja-JP" dirty="0"/>
          </a:p>
          <a:p>
            <a:r>
              <a:rPr lang="ja-JP" altLang="en-US" dirty="0"/>
              <a:t>　</a:t>
            </a:r>
            <a:endParaRPr kumimoji="1" lang="ja-JP" altLang="en-US" dirty="0"/>
          </a:p>
        </p:txBody>
      </p:sp>
      <p:sp>
        <p:nvSpPr>
          <p:cNvPr id="4" name="スライド番号プレースホルダー 3">
            <a:extLst>
              <a:ext uri="{FF2B5EF4-FFF2-40B4-BE49-F238E27FC236}">
                <a16:creationId xmlns:a16="http://schemas.microsoft.com/office/drawing/2014/main" id="{6F97E8E3-E51C-3A7F-3C74-CE59007FB176}"/>
              </a:ext>
            </a:extLst>
          </p:cNvPr>
          <p:cNvSpPr>
            <a:spLocks noGrp="1"/>
          </p:cNvSpPr>
          <p:nvPr>
            <p:ph type="sldNum" sz="quarter" idx="5"/>
          </p:nvPr>
        </p:nvSpPr>
        <p:spPr/>
        <p:txBody>
          <a:bodyPr/>
          <a:lstStyle/>
          <a:p>
            <a:fld id="{9D4F7A05-CD05-487B-AE20-5CDBB3273D2A}" type="slidenum">
              <a:rPr kumimoji="1" lang="ja-JP" altLang="en-US" smtClean="0"/>
              <a:t>33</a:t>
            </a:fld>
            <a:endParaRPr kumimoji="1" lang="ja-JP" altLang="en-US"/>
          </a:p>
        </p:txBody>
      </p:sp>
      <p:sp>
        <p:nvSpPr>
          <p:cNvPr id="5" name="テキスト ボックス 4">
            <a:extLst>
              <a:ext uri="{FF2B5EF4-FFF2-40B4-BE49-F238E27FC236}">
                <a16:creationId xmlns:a16="http://schemas.microsoft.com/office/drawing/2014/main" id="{24767D78-13B3-EF56-4D06-FB1637EF2371}"/>
              </a:ext>
            </a:extLst>
          </p:cNvPr>
          <p:cNvSpPr txBox="1"/>
          <p:nvPr/>
        </p:nvSpPr>
        <p:spPr>
          <a:xfrm>
            <a:off x="2385060" y="3295650"/>
            <a:ext cx="2943434" cy="369332"/>
          </a:xfrm>
          <a:prstGeom prst="rect">
            <a:avLst/>
          </a:prstGeom>
          <a:noFill/>
        </p:spPr>
        <p:txBody>
          <a:bodyPr wrap="none" rtlCol="0">
            <a:spAutoFit/>
          </a:bodyPr>
          <a:lstStyle/>
          <a:p>
            <a:r>
              <a:rPr kumimoji="1" lang="en-US" altLang="ja-JP" b="1" dirty="0" err="1">
                <a:highlight>
                  <a:srgbClr val="FFFF00"/>
                </a:highlight>
              </a:rPr>
              <a:t>contact@esdtejima</a:t>
            </a:r>
            <a:r>
              <a:rPr kumimoji="1" lang="en-US" altLang="ja-JP" b="1" dirty="0">
                <a:highlight>
                  <a:srgbClr val="FFFF00"/>
                </a:highlight>
              </a:rPr>
              <a:t> .com</a:t>
            </a:r>
            <a:endParaRPr kumimoji="1" lang="ja-JP" altLang="en-US" b="1" dirty="0">
              <a:highlight>
                <a:srgbClr val="FFFF00"/>
              </a:highlight>
            </a:endParaRPr>
          </a:p>
        </p:txBody>
      </p:sp>
    </p:spTree>
    <p:extLst>
      <p:ext uri="{BB962C8B-B14F-4D97-AF65-F5344CB8AC3E}">
        <p14:creationId xmlns:p14="http://schemas.microsoft.com/office/powerpoint/2010/main" val="30885560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しかし、</a:t>
            </a:r>
            <a:r>
              <a:rPr lang="en-US" altLang="ja-JP" dirty="0"/>
              <a:t>2000</a:t>
            </a:r>
            <a:r>
              <a:rPr lang="ja-JP" altLang="en-US" dirty="0"/>
              <a:t>年代に入るころには、地球温暖化など、地球規模の課題が明らかになり、先進国も含めて、世界中の教育の在り方をＥＳＤ「持続可能な社会のための教育」という視点から見直すようになりました。</a:t>
            </a:r>
            <a:endParaRPr lang="en-US" altLang="ja-JP" dirty="0"/>
          </a:p>
          <a:p>
            <a:endParaRPr kumimoji="1" lang="en-US" altLang="ja-JP" dirty="0"/>
          </a:p>
          <a:p>
            <a:r>
              <a:rPr kumimoji="1" lang="ja-JP" altLang="en-US" dirty="0"/>
              <a:t>そこでは主体的な学びと、問題解決に向けた行動の変容が重視されました。</a:t>
            </a:r>
          </a:p>
        </p:txBody>
      </p:sp>
      <p:sp>
        <p:nvSpPr>
          <p:cNvPr id="4" name="スライド番号プレースホルダー 3"/>
          <p:cNvSpPr>
            <a:spLocks noGrp="1"/>
          </p:cNvSpPr>
          <p:nvPr>
            <p:ph type="sldNum" sz="quarter" idx="5"/>
          </p:nvPr>
        </p:nvSpPr>
        <p:spPr/>
        <p:txBody>
          <a:bodyPr/>
          <a:lstStyle/>
          <a:p>
            <a:fld id="{87A11A9C-03B9-4351-A233-06436EBB62C6}" type="slidenum">
              <a:rPr kumimoji="1" lang="ja-JP" altLang="en-US" smtClean="0"/>
              <a:t>4</a:t>
            </a:fld>
            <a:endParaRPr kumimoji="1" lang="ja-JP" altLang="en-US"/>
          </a:p>
        </p:txBody>
      </p:sp>
    </p:spTree>
    <p:extLst>
      <p:ext uri="{BB962C8B-B14F-4D97-AF65-F5344CB8AC3E}">
        <p14:creationId xmlns:p14="http://schemas.microsoft.com/office/powerpoint/2010/main" val="2890833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そして</a:t>
            </a:r>
            <a:r>
              <a:rPr lang="en-US" altLang="ja-JP" dirty="0"/>
              <a:t>2015</a:t>
            </a:r>
            <a:r>
              <a:rPr lang="ja-JP" altLang="en-US" dirty="0"/>
              <a:t>年からは国際連合で</a:t>
            </a:r>
            <a:r>
              <a:rPr lang="en-US" altLang="ja-JP" dirty="0"/>
              <a:t>SDG</a:t>
            </a:r>
            <a:r>
              <a:rPr lang="ja-JP" altLang="en-US" dirty="0"/>
              <a:t>ｓが採択され、ＥＳＤの重要性が一層明確になりました。</a:t>
            </a:r>
            <a:endParaRPr lang="en-US" altLang="ja-JP" dirty="0"/>
          </a:p>
          <a:p>
            <a:endParaRPr lang="en-US" altLang="ja-JP" dirty="0"/>
          </a:p>
          <a:p>
            <a:endParaRPr lang="en-US" altLang="ja-JP" dirty="0"/>
          </a:p>
          <a:p>
            <a:r>
              <a:rPr lang="ja-JP" altLang="en-US" dirty="0"/>
              <a:t>持続可能な社会を教育の力で何とか実現しようというものです。</a:t>
            </a:r>
            <a:endParaRPr lang="en-US" altLang="ja-JP" dirty="0"/>
          </a:p>
          <a:p>
            <a:endParaRPr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87A11A9C-03B9-4351-A233-06436EBB62C6}" type="slidenum">
              <a:rPr kumimoji="1" lang="ja-JP" altLang="en-US" smtClean="0"/>
              <a:t>5</a:t>
            </a:fld>
            <a:endParaRPr kumimoji="1" lang="ja-JP" altLang="en-US"/>
          </a:p>
        </p:txBody>
      </p:sp>
    </p:spTree>
    <p:extLst>
      <p:ext uri="{BB962C8B-B14F-4D97-AF65-F5344CB8AC3E}">
        <p14:creationId xmlns:p14="http://schemas.microsoft.com/office/powerpoint/2010/main" val="14963890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２０１５年には国連総会で</a:t>
            </a:r>
            <a:r>
              <a:rPr lang="en-US" altLang="ja-JP" dirty="0"/>
              <a:t>SDG</a:t>
            </a:r>
            <a:r>
              <a:rPr lang="ja-JP" altLang="en-US" dirty="0"/>
              <a:t>ｓが採択されました。</a:t>
            </a:r>
            <a:endParaRPr lang="en-US" altLang="ja-JP" dirty="0"/>
          </a:p>
          <a:p>
            <a:endParaRPr lang="en-US" altLang="ja-JP" dirty="0"/>
          </a:p>
          <a:p>
            <a:r>
              <a:rPr lang="ja-JP" altLang="en-US" dirty="0"/>
              <a:t>そしてその推進には</a:t>
            </a:r>
            <a:r>
              <a:rPr lang="en-US" altLang="ja-JP" dirty="0"/>
              <a:t>ESD</a:t>
            </a:r>
            <a:r>
              <a:rPr lang="ja-JP" altLang="en-US" dirty="0"/>
              <a:t>の重要性が認められています。</a:t>
            </a:r>
            <a:endParaRPr lang="en-US" altLang="ja-JP" dirty="0"/>
          </a:p>
          <a:p>
            <a:endParaRPr lang="en-US" altLang="ja-JP" dirty="0"/>
          </a:p>
          <a:p>
            <a:r>
              <a:rPr lang="ja-JP" altLang="en-US" dirty="0"/>
              <a:t>これを受けて、我が国の教育も大きく変わりました。</a:t>
            </a:r>
          </a:p>
          <a:p>
            <a:endParaRPr kumimoji="1" lang="ja-JP" altLang="en-US" dirty="0"/>
          </a:p>
        </p:txBody>
      </p:sp>
      <p:sp>
        <p:nvSpPr>
          <p:cNvPr id="4" name="スライド番号プレースホルダー 3"/>
          <p:cNvSpPr>
            <a:spLocks noGrp="1"/>
          </p:cNvSpPr>
          <p:nvPr>
            <p:ph type="sldNum" sz="quarter" idx="5"/>
          </p:nvPr>
        </p:nvSpPr>
        <p:spPr/>
        <p:txBody>
          <a:bodyPr/>
          <a:lstStyle/>
          <a:p>
            <a:fld id="{87A11A9C-03B9-4351-A233-06436EBB62C6}" type="slidenum">
              <a:rPr kumimoji="1" lang="ja-JP" altLang="en-US" smtClean="0"/>
              <a:t>6</a:t>
            </a:fld>
            <a:endParaRPr kumimoji="1" lang="ja-JP" altLang="en-US"/>
          </a:p>
        </p:txBody>
      </p:sp>
    </p:spTree>
    <p:extLst>
      <p:ext uri="{BB962C8B-B14F-4D97-AF65-F5344CB8AC3E}">
        <p14:creationId xmlns:p14="http://schemas.microsoft.com/office/powerpoint/2010/main" val="38516201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2017</a:t>
            </a:r>
            <a:r>
              <a:rPr kumimoji="1" lang="ja-JP" altLang="en-US" dirty="0"/>
              <a:t>年３月に公示された学習指導要領には、「前文」がつけられました。</a:t>
            </a:r>
            <a:endParaRPr kumimoji="1" lang="en-US" altLang="ja-JP" dirty="0"/>
          </a:p>
          <a:p>
            <a:endParaRPr lang="en-US" altLang="ja-JP" dirty="0"/>
          </a:p>
          <a:p>
            <a:endParaRPr kumimoji="1" lang="en-US" altLang="ja-JP" dirty="0"/>
          </a:p>
          <a:p>
            <a:r>
              <a:rPr lang="ja-JP" altLang="en-US" dirty="0"/>
              <a:t>黄色い部分がその要点です。中でも重要なところが・・・</a:t>
            </a:r>
            <a:endParaRPr lang="en-US" altLang="ja-JP" dirty="0"/>
          </a:p>
          <a:p>
            <a:endParaRPr kumimoji="1" lang="en-US" altLang="ja-JP" dirty="0"/>
          </a:p>
          <a:p>
            <a:r>
              <a:rPr lang="ja-JP" altLang="en-US" dirty="0"/>
              <a:t>様々な社会的な変化を乗り越え、持続可能な社会の創り手となることが求められるという部分です。</a:t>
            </a:r>
            <a:endParaRPr lang="en-US" altLang="ja-JP" dirty="0"/>
          </a:p>
          <a:p>
            <a:endParaRPr kumimoji="1" lang="en-US" altLang="ja-JP" dirty="0"/>
          </a:p>
          <a:p>
            <a:r>
              <a:rPr kumimoji="1" lang="ja-JP" altLang="en-US" dirty="0"/>
              <a:t>つまり、学習指導要領では「持続可能な社会の創り手」の育成という理念を明確にし、</a:t>
            </a:r>
            <a:r>
              <a:rPr kumimoji="1" lang="en-US" altLang="ja-JP" dirty="0"/>
              <a:t>ESD</a:t>
            </a:r>
            <a:r>
              <a:rPr kumimoji="1" lang="ja-JP" altLang="en-US" dirty="0"/>
              <a:t>の推進をこの国の教育理念として示したのです。</a:t>
            </a:r>
          </a:p>
        </p:txBody>
      </p:sp>
      <p:sp>
        <p:nvSpPr>
          <p:cNvPr id="4" name="スライド番号プレースホルダー 3"/>
          <p:cNvSpPr>
            <a:spLocks noGrp="1"/>
          </p:cNvSpPr>
          <p:nvPr>
            <p:ph type="sldNum" sz="quarter" idx="5"/>
          </p:nvPr>
        </p:nvSpPr>
        <p:spPr/>
        <p:txBody>
          <a:bodyPr/>
          <a:lstStyle/>
          <a:p>
            <a:fld id="{87A11A9C-03B9-4351-A233-06436EBB62C6}" type="slidenum">
              <a:rPr kumimoji="1" lang="ja-JP" altLang="en-US" smtClean="0"/>
              <a:t>7</a:t>
            </a:fld>
            <a:endParaRPr kumimoji="1" lang="ja-JP" altLang="en-US"/>
          </a:p>
        </p:txBody>
      </p:sp>
    </p:spTree>
    <p:extLst>
      <p:ext uri="{BB962C8B-B14F-4D97-AF65-F5344CB8AC3E}">
        <p14:creationId xmlns:p14="http://schemas.microsoft.com/office/powerpoint/2010/main" val="2606814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スライド イメージ プレースホルダ 1"/>
          <p:cNvSpPr>
            <a:spLocks noGrp="1" noRot="1" noChangeAspect="1" noTextEdit="1"/>
          </p:cNvSpPr>
          <p:nvPr>
            <p:ph type="sldImg"/>
          </p:nvPr>
        </p:nvSpPr>
        <p:spPr bwMode="auto">
          <a:xfrm>
            <a:off x="1119188" y="1252538"/>
            <a:ext cx="4135437" cy="31035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a:t>その教育の進め方については、指導要領の「総則」に示されていますが、</a:t>
            </a:r>
            <a:endParaRPr lang="en-US" altLang="ja-JP" dirty="0"/>
          </a:p>
          <a:p>
            <a:endParaRPr lang="en-US" altLang="ja-JP" dirty="0"/>
          </a:p>
          <a:p>
            <a:r>
              <a:rPr lang="ja-JP" altLang="en-US" dirty="0"/>
              <a:t>中でも重要な</a:t>
            </a:r>
            <a:r>
              <a:rPr lang="en-US" altLang="ja-JP" dirty="0"/>
              <a:t>3</a:t>
            </a:r>
            <a:r>
              <a:rPr lang="ja-JP" altLang="en-US" dirty="0"/>
              <a:t>点が次のようなものです</a:t>
            </a:r>
            <a:endParaRPr lang="en-US" altLang="ja-JP" dirty="0"/>
          </a:p>
          <a:p>
            <a:endParaRPr lang="en-US" altLang="ja-JP" dirty="0"/>
          </a:p>
          <a:p>
            <a:r>
              <a:rPr lang="ja-JP" altLang="en-US" dirty="0"/>
              <a:t>①時代遅れになりつつある「学校教育目標」の見直し</a:t>
            </a:r>
            <a:endParaRPr lang="en-US" altLang="ja-JP" dirty="0"/>
          </a:p>
          <a:p>
            <a:endParaRPr lang="en-US" altLang="ja-JP" dirty="0"/>
          </a:p>
          <a:p>
            <a:endParaRPr lang="en-US" altLang="ja-JP" dirty="0"/>
          </a:p>
          <a:p>
            <a:r>
              <a:rPr lang="ja-JP" altLang="en-US" dirty="0"/>
              <a:t>②教科等を横断的に関連付けて学ぶようにすること</a:t>
            </a:r>
            <a:endParaRPr lang="en-US" altLang="ja-JP" dirty="0"/>
          </a:p>
          <a:p>
            <a:endParaRPr lang="en-US" altLang="ja-JP" dirty="0"/>
          </a:p>
          <a:p>
            <a:endParaRPr lang="en-US" altLang="ja-JP" dirty="0"/>
          </a:p>
          <a:p>
            <a:r>
              <a:rPr lang="ja-JP" altLang="en-US" dirty="0"/>
              <a:t>③主体的・対話的で深い学びに向けた授業改善をすること</a:t>
            </a:r>
            <a:endParaRPr lang="en-US" altLang="ja-JP" dirty="0"/>
          </a:p>
          <a:p>
            <a:endParaRPr lang="en-US" altLang="ja-JP" dirty="0"/>
          </a:p>
          <a:p>
            <a:endParaRPr lang="en-US" altLang="ja-JP" dirty="0"/>
          </a:p>
          <a:p>
            <a:r>
              <a:rPr lang="ja-JP" altLang="en-US" dirty="0"/>
              <a:t>でした。</a:t>
            </a:r>
          </a:p>
        </p:txBody>
      </p:sp>
      <p:sp>
        <p:nvSpPr>
          <p:cNvPr id="55300"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447286">
              <a:defRPr kumimoji="1" sz="2100">
                <a:solidFill>
                  <a:schemeClr val="tx1"/>
                </a:solidFill>
                <a:latin typeface="Arial" panose="020B0604020202020204" pitchFamily="34" charset="0"/>
                <a:ea typeface="ＭＳ Ｐゴシック" panose="020B0600070205080204" pitchFamily="50" charset="-128"/>
              </a:defRPr>
            </a:lvl1pPr>
            <a:lvl2pPr marL="840360" indent="-323215" defTabSz="1447286">
              <a:defRPr kumimoji="1" sz="2100">
                <a:solidFill>
                  <a:schemeClr val="tx1"/>
                </a:solidFill>
                <a:latin typeface="Arial" panose="020B0604020202020204" pitchFamily="34" charset="0"/>
                <a:ea typeface="ＭＳ Ｐゴシック" panose="020B0600070205080204" pitchFamily="50" charset="-128"/>
              </a:defRPr>
            </a:lvl2pPr>
            <a:lvl3pPr marL="1292862" indent="-258572" defTabSz="1447286">
              <a:defRPr kumimoji="1" sz="2100">
                <a:solidFill>
                  <a:schemeClr val="tx1"/>
                </a:solidFill>
                <a:latin typeface="Arial" panose="020B0604020202020204" pitchFamily="34" charset="0"/>
                <a:ea typeface="ＭＳ Ｐゴシック" panose="020B0600070205080204" pitchFamily="50" charset="-128"/>
              </a:defRPr>
            </a:lvl3pPr>
            <a:lvl4pPr marL="1810007" indent="-258572" defTabSz="1447286">
              <a:defRPr kumimoji="1" sz="2100">
                <a:solidFill>
                  <a:schemeClr val="tx1"/>
                </a:solidFill>
                <a:latin typeface="Arial" panose="020B0604020202020204" pitchFamily="34" charset="0"/>
                <a:ea typeface="ＭＳ Ｐゴシック" panose="020B0600070205080204" pitchFamily="50" charset="-128"/>
              </a:defRPr>
            </a:lvl4pPr>
            <a:lvl5pPr marL="2327150" indent="-258572" defTabSz="1447286">
              <a:defRPr kumimoji="1" sz="2100">
                <a:solidFill>
                  <a:schemeClr val="tx1"/>
                </a:solidFill>
                <a:latin typeface="Arial" panose="020B0604020202020204" pitchFamily="34" charset="0"/>
                <a:ea typeface="ＭＳ Ｐゴシック" panose="020B0600070205080204" pitchFamily="50" charset="-128"/>
              </a:defRPr>
            </a:lvl5pPr>
            <a:lvl6pPr marL="2844295" indent="-258572" defTabSz="1447286" eaLnBrk="0" fontAlgn="base" hangingPunct="0">
              <a:spcBef>
                <a:spcPct val="0"/>
              </a:spcBef>
              <a:spcAft>
                <a:spcPct val="0"/>
              </a:spcAft>
              <a:defRPr kumimoji="1" sz="2100">
                <a:solidFill>
                  <a:schemeClr val="tx1"/>
                </a:solidFill>
                <a:latin typeface="Arial" panose="020B0604020202020204" pitchFamily="34" charset="0"/>
                <a:ea typeface="ＭＳ Ｐゴシック" panose="020B0600070205080204" pitchFamily="50" charset="-128"/>
              </a:defRPr>
            </a:lvl6pPr>
            <a:lvl7pPr marL="3361440" indent="-258572" defTabSz="1447286" eaLnBrk="0" fontAlgn="base" hangingPunct="0">
              <a:spcBef>
                <a:spcPct val="0"/>
              </a:spcBef>
              <a:spcAft>
                <a:spcPct val="0"/>
              </a:spcAft>
              <a:defRPr kumimoji="1" sz="2100">
                <a:solidFill>
                  <a:schemeClr val="tx1"/>
                </a:solidFill>
                <a:latin typeface="Arial" panose="020B0604020202020204" pitchFamily="34" charset="0"/>
                <a:ea typeface="ＭＳ Ｐゴシック" panose="020B0600070205080204" pitchFamily="50" charset="-128"/>
              </a:defRPr>
            </a:lvl7pPr>
            <a:lvl8pPr marL="3878585" indent="-258572" defTabSz="1447286" eaLnBrk="0" fontAlgn="base" hangingPunct="0">
              <a:spcBef>
                <a:spcPct val="0"/>
              </a:spcBef>
              <a:spcAft>
                <a:spcPct val="0"/>
              </a:spcAft>
              <a:defRPr kumimoji="1" sz="2100">
                <a:solidFill>
                  <a:schemeClr val="tx1"/>
                </a:solidFill>
                <a:latin typeface="Arial" panose="020B0604020202020204" pitchFamily="34" charset="0"/>
                <a:ea typeface="ＭＳ Ｐゴシック" panose="020B0600070205080204" pitchFamily="50" charset="-128"/>
              </a:defRPr>
            </a:lvl8pPr>
            <a:lvl9pPr marL="4395728" indent="-258572" defTabSz="1447286" eaLnBrk="0" fontAlgn="base" hangingPunct="0">
              <a:spcBef>
                <a:spcPct val="0"/>
              </a:spcBef>
              <a:spcAft>
                <a:spcPct val="0"/>
              </a:spcAft>
              <a:defRPr kumimoji="1" sz="2100">
                <a:solidFill>
                  <a:schemeClr val="tx1"/>
                </a:solidFill>
                <a:latin typeface="Arial" panose="020B0604020202020204" pitchFamily="34" charset="0"/>
                <a:ea typeface="ＭＳ Ｐゴシック" panose="020B0600070205080204" pitchFamily="50" charset="-128"/>
              </a:defRPr>
            </a:lvl9pPr>
          </a:lstStyle>
          <a:p>
            <a:fld id="{C5A0F8DC-E433-4D02-878E-5C6B939A948E}" type="slidenum">
              <a:rPr lang="ja-JP" altLang="en-US" sz="1400">
                <a:latin typeface="Calibri" panose="020F0502020204030204" pitchFamily="34" charset="0"/>
              </a:rPr>
              <a:pPr/>
              <a:t>8</a:t>
            </a:fld>
            <a:endParaRPr lang="ja-JP" altLang="en-US" sz="1400" dirty="0">
              <a:latin typeface="Calibri" panose="020F0502020204030204" pitchFamily="34" charset="0"/>
            </a:endParaRPr>
          </a:p>
        </p:txBody>
      </p:sp>
    </p:spTree>
    <p:extLst>
      <p:ext uri="{BB962C8B-B14F-4D97-AF65-F5344CB8AC3E}">
        <p14:creationId xmlns:p14="http://schemas.microsoft.com/office/powerpoint/2010/main" val="3049990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特に、</a:t>
            </a:r>
            <a:r>
              <a:rPr kumimoji="1" lang="en-US" altLang="ja-JP" dirty="0"/>
              <a:t>3</a:t>
            </a:r>
            <a:r>
              <a:rPr kumimoji="1" lang="ja-JP" altLang="en-US" dirty="0"/>
              <a:t>番目に示された「主体的・対話的で深い学び」については</a:t>
            </a:r>
            <a:endParaRPr kumimoji="1" lang="en-US" altLang="ja-JP" dirty="0"/>
          </a:p>
          <a:p>
            <a:endParaRPr lang="en-US" altLang="ja-JP" dirty="0"/>
          </a:p>
          <a:p>
            <a:r>
              <a:rPr kumimoji="1" lang="ja-JP" altLang="en-US" dirty="0"/>
              <a:t>新しい学習指導要領にも「深い学びの実装」として最重要課題として示されています。</a:t>
            </a:r>
            <a:endParaRPr kumimoji="1" lang="en-US" altLang="ja-JP" dirty="0"/>
          </a:p>
          <a:p>
            <a:endParaRPr lang="en-US" altLang="ja-JP" dirty="0"/>
          </a:p>
          <a:p>
            <a:r>
              <a:rPr kumimoji="1" lang="ja-JP" altLang="en-US" dirty="0"/>
              <a:t>この</a:t>
            </a:r>
            <a:r>
              <a:rPr kumimoji="1" lang="en-US" altLang="ja-JP" dirty="0"/>
              <a:t>10</a:t>
            </a:r>
            <a:r>
              <a:rPr kumimoji="1" lang="ja-JP" altLang="en-US" dirty="0"/>
              <a:t>年間、取り組んだはずなのに、ほとんど実現できていない重要な問題なのです。</a:t>
            </a:r>
          </a:p>
        </p:txBody>
      </p:sp>
      <p:sp>
        <p:nvSpPr>
          <p:cNvPr id="4" name="スライド番号プレースホルダー 3"/>
          <p:cNvSpPr>
            <a:spLocks noGrp="1"/>
          </p:cNvSpPr>
          <p:nvPr>
            <p:ph type="sldNum" sz="quarter" idx="5"/>
          </p:nvPr>
        </p:nvSpPr>
        <p:spPr/>
        <p:txBody>
          <a:bodyPr/>
          <a:lstStyle/>
          <a:p>
            <a:fld id="{87A11A9C-03B9-4351-A233-06436EBB62C6}" type="slidenum">
              <a:rPr kumimoji="1" lang="ja-JP" altLang="en-US" smtClean="0"/>
              <a:t>9</a:t>
            </a:fld>
            <a:endParaRPr kumimoji="1" lang="ja-JP" altLang="en-US"/>
          </a:p>
        </p:txBody>
      </p:sp>
    </p:spTree>
    <p:extLst>
      <p:ext uri="{BB962C8B-B14F-4D97-AF65-F5344CB8AC3E}">
        <p14:creationId xmlns:p14="http://schemas.microsoft.com/office/powerpoint/2010/main" val="38563501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AE79E11E-711E-4611-8B19-3D34C69473FD}" type="datetimeFigureOut">
              <a:rPr kumimoji="1" lang="ja-JP" altLang="en-US" smtClean="0"/>
              <a:t>2026/9/7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5340B9E-4B3F-4FAB-AD7B-A7D05ECE74A3}" type="slidenum">
              <a:rPr kumimoji="1" lang="ja-JP" altLang="en-US" smtClean="0"/>
              <a:t>‹#›</a:t>
            </a:fld>
            <a:endParaRPr kumimoji="1" lang="ja-JP" altLang="en-US"/>
          </a:p>
        </p:txBody>
      </p:sp>
    </p:spTree>
    <p:extLst>
      <p:ext uri="{BB962C8B-B14F-4D97-AF65-F5344CB8AC3E}">
        <p14:creationId xmlns:p14="http://schemas.microsoft.com/office/powerpoint/2010/main" val="2952139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E79E11E-711E-4611-8B19-3D34C69473FD}" type="datetimeFigureOut">
              <a:rPr kumimoji="1" lang="ja-JP" altLang="en-US" smtClean="0"/>
              <a:t>2026/9/7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5340B9E-4B3F-4FAB-AD7B-A7D05ECE74A3}" type="slidenum">
              <a:rPr kumimoji="1" lang="ja-JP" altLang="en-US" smtClean="0"/>
              <a:t>‹#›</a:t>
            </a:fld>
            <a:endParaRPr kumimoji="1" lang="ja-JP" altLang="en-US"/>
          </a:p>
        </p:txBody>
      </p:sp>
    </p:spTree>
    <p:extLst>
      <p:ext uri="{BB962C8B-B14F-4D97-AF65-F5344CB8AC3E}">
        <p14:creationId xmlns:p14="http://schemas.microsoft.com/office/powerpoint/2010/main" val="561376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E79E11E-711E-4611-8B19-3D34C69473FD}" type="datetimeFigureOut">
              <a:rPr kumimoji="1" lang="ja-JP" altLang="en-US" smtClean="0"/>
              <a:t>2026/9/7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5340B9E-4B3F-4FAB-AD7B-A7D05ECE74A3}" type="slidenum">
              <a:rPr kumimoji="1" lang="ja-JP" altLang="en-US" smtClean="0"/>
              <a:t>‹#›</a:t>
            </a:fld>
            <a:endParaRPr kumimoji="1" lang="ja-JP" altLang="en-US"/>
          </a:p>
        </p:txBody>
      </p:sp>
    </p:spTree>
    <p:extLst>
      <p:ext uri="{BB962C8B-B14F-4D97-AF65-F5344CB8AC3E}">
        <p14:creationId xmlns:p14="http://schemas.microsoft.com/office/powerpoint/2010/main" val="687264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E79E11E-711E-4611-8B19-3D34C69473FD}" type="datetimeFigureOut">
              <a:rPr kumimoji="1" lang="ja-JP" altLang="en-US" smtClean="0"/>
              <a:t>2026/9/7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5340B9E-4B3F-4FAB-AD7B-A7D05ECE74A3}" type="slidenum">
              <a:rPr kumimoji="1" lang="ja-JP" altLang="en-US" smtClean="0"/>
              <a:t>‹#›</a:t>
            </a:fld>
            <a:endParaRPr kumimoji="1" lang="ja-JP" altLang="en-US"/>
          </a:p>
        </p:txBody>
      </p:sp>
    </p:spTree>
    <p:extLst>
      <p:ext uri="{BB962C8B-B14F-4D97-AF65-F5344CB8AC3E}">
        <p14:creationId xmlns:p14="http://schemas.microsoft.com/office/powerpoint/2010/main" val="1640698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AE79E11E-711E-4611-8B19-3D34C69473FD}" type="datetimeFigureOut">
              <a:rPr kumimoji="1" lang="ja-JP" altLang="en-US" smtClean="0"/>
              <a:t>2026/9/7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5340B9E-4B3F-4FAB-AD7B-A7D05ECE74A3}" type="slidenum">
              <a:rPr kumimoji="1" lang="ja-JP" altLang="en-US" smtClean="0"/>
              <a:t>‹#›</a:t>
            </a:fld>
            <a:endParaRPr kumimoji="1" lang="ja-JP" altLang="en-US"/>
          </a:p>
        </p:txBody>
      </p:sp>
    </p:spTree>
    <p:extLst>
      <p:ext uri="{BB962C8B-B14F-4D97-AF65-F5344CB8AC3E}">
        <p14:creationId xmlns:p14="http://schemas.microsoft.com/office/powerpoint/2010/main" val="3701197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AE79E11E-711E-4611-8B19-3D34C69473FD}" type="datetimeFigureOut">
              <a:rPr kumimoji="1" lang="ja-JP" altLang="en-US" smtClean="0"/>
              <a:t>2026/9/7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5340B9E-4B3F-4FAB-AD7B-A7D05ECE74A3}" type="slidenum">
              <a:rPr kumimoji="1" lang="ja-JP" altLang="en-US" smtClean="0"/>
              <a:t>‹#›</a:t>
            </a:fld>
            <a:endParaRPr kumimoji="1" lang="ja-JP" altLang="en-US"/>
          </a:p>
        </p:txBody>
      </p:sp>
    </p:spTree>
    <p:extLst>
      <p:ext uri="{BB962C8B-B14F-4D97-AF65-F5344CB8AC3E}">
        <p14:creationId xmlns:p14="http://schemas.microsoft.com/office/powerpoint/2010/main" val="1435079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AE79E11E-711E-4611-8B19-3D34C69473FD}" type="datetimeFigureOut">
              <a:rPr kumimoji="1" lang="ja-JP" altLang="en-US" smtClean="0"/>
              <a:t>2026/9/7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5340B9E-4B3F-4FAB-AD7B-A7D05ECE74A3}" type="slidenum">
              <a:rPr kumimoji="1" lang="ja-JP" altLang="en-US" smtClean="0"/>
              <a:t>‹#›</a:t>
            </a:fld>
            <a:endParaRPr kumimoji="1" lang="ja-JP" altLang="en-US"/>
          </a:p>
        </p:txBody>
      </p:sp>
    </p:spTree>
    <p:extLst>
      <p:ext uri="{BB962C8B-B14F-4D97-AF65-F5344CB8AC3E}">
        <p14:creationId xmlns:p14="http://schemas.microsoft.com/office/powerpoint/2010/main" val="3884654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AE79E11E-711E-4611-8B19-3D34C69473FD}" type="datetimeFigureOut">
              <a:rPr kumimoji="1" lang="ja-JP" altLang="en-US" smtClean="0"/>
              <a:t>2026/9/7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5340B9E-4B3F-4FAB-AD7B-A7D05ECE74A3}" type="slidenum">
              <a:rPr kumimoji="1" lang="ja-JP" altLang="en-US" smtClean="0"/>
              <a:t>‹#›</a:t>
            </a:fld>
            <a:endParaRPr kumimoji="1" lang="ja-JP" altLang="en-US"/>
          </a:p>
        </p:txBody>
      </p:sp>
    </p:spTree>
    <p:extLst>
      <p:ext uri="{BB962C8B-B14F-4D97-AF65-F5344CB8AC3E}">
        <p14:creationId xmlns:p14="http://schemas.microsoft.com/office/powerpoint/2010/main" val="2802919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79E11E-711E-4611-8B19-3D34C69473FD}" type="datetimeFigureOut">
              <a:rPr kumimoji="1" lang="ja-JP" altLang="en-US" smtClean="0"/>
              <a:t>2026/9/7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5340B9E-4B3F-4FAB-AD7B-A7D05ECE74A3}" type="slidenum">
              <a:rPr kumimoji="1" lang="ja-JP" altLang="en-US" smtClean="0"/>
              <a:t>‹#›</a:t>
            </a:fld>
            <a:endParaRPr kumimoji="1" lang="ja-JP" altLang="en-US"/>
          </a:p>
        </p:txBody>
      </p:sp>
    </p:spTree>
    <p:extLst>
      <p:ext uri="{BB962C8B-B14F-4D97-AF65-F5344CB8AC3E}">
        <p14:creationId xmlns:p14="http://schemas.microsoft.com/office/powerpoint/2010/main" val="2963142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E79E11E-711E-4611-8B19-3D34C69473FD}" type="datetimeFigureOut">
              <a:rPr kumimoji="1" lang="ja-JP" altLang="en-US" smtClean="0"/>
              <a:t>2026/9/7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5340B9E-4B3F-4FAB-AD7B-A7D05ECE74A3}" type="slidenum">
              <a:rPr kumimoji="1" lang="ja-JP" altLang="en-US" smtClean="0"/>
              <a:t>‹#›</a:t>
            </a:fld>
            <a:endParaRPr kumimoji="1" lang="ja-JP" altLang="en-US"/>
          </a:p>
        </p:txBody>
      </p:sp>
    </p:spTree>
    <p:extLst>
      <p:ext uri="{BB962C8B-B14F-4D97-AF65-F5344CB8AC3E}">
        <p14:creationId xmlns:p14="http://schemas.microsoft.com/office/powerpoint/2010/main" val="3632591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E79E11E-711E-4611-8B19-3D34C69473FD}" type="datetimeFigureOut">
              <a:rPr kumimoji="1" lang="ja-JP" altLang="en-US" smtClean="0"/>
              <a:t>2026/9/7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5340B9E-4B3F-4FAB-AD7B-A7D05ECE74A3}" type="slidenum">
              <a:rPr kumimoji="1" lang="ja-JP" altLang="en-US" smtClean="0"/>
              <a:t>‹#›</a:t>
            </a:fld>
            <a:endParaRPr kumimoji="1" lang="ja-JP" altLang="en-US"/>
          </a:p>
        </p:txBody>
      </p:sp>
    </p:spTree>
    <p:extLst>
      <p:ext uri="{BB962C8B-B14F-4D97-AF65-F5344CB8AC3E}">
        <p14:creationId xmlns:p14="http://schemas.microsoft.com/office/powerpoint/2010/main" val="678245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E79E11E-711E-4611-8B19-3D34C69473FD}" type="datetimeFigureOut">
              <a:rPr kumimoji="1" lang="ja-JP" altLang="en-US" smtClean="0"/>
              <a:t>2026/9/7</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5340B9E-4B3F-4FAB-AD7B-A7D05ECE74A3}" type="slidenum">
              <a:rPr kumimoji="1" lang="ja-JP" altLang="en-US" smtClean="0"/>
              <a:t>‹#›</a:t>
            </a:fld>
            <a:endParaRPr kumimoji="1" lang="ja-JP" altLang="en-US"/>
          </a:p>
        </p:txBody>
      </p:sp>
    </p:spTree>
    <p:extLst>
      <p:ext uri="{BB962C8B-B14F-4D97-AF65-F5344CB8AC3E}">
        <p14:creationId xmlns:p14="http://schemas.microsoft.com/office/powerpoint/2010/main" val="17030083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hyperlink" Target="https://www.mext.go.jp/a_menu/shotou/gakuryoku/korekara.htm" TargetMode="External"/><Relationship Id="rId5" Type="http://schemas.openxmlformats.org/officeDocument/2006/relationships/hyperlink" Target="file:///H:\&#20843;&#21517;&#24029;&#23567;&#23398;&#26657;&#26657;&#20869;&#20849;&#26377;&#12424;&#12426;(341&#65319;&#65314;&#65289;\&#65297;&#12289;&#26657;&#38263;&#12501;&#12457;&#12523;&#12480;\&#65297;&#65292;&#12518;&#12493;&#12473;&#12467;&#12473;&#12463;&#12540;&#12523;&#65288;&#26481;&#38642;&#23567;&#12487;&#12540;&#12479;&#12418;&#65289;\&#65296;&#20196;&#21644;&#65302;&#24180;&#12288;&#65298;&#65296;&#65298;&#65300;&#24180;&#24230;\20240118&#12288;&#23567;&#24179;&#31532;&#20116;&#23567;&#23398;&#26657;11&#26376;15&#26085;&#12395;&#30740;&#31350;&#30330;&#34920;&#12288;&#26494;&#26412;&#38597;&#21490;&#26657;&#38263;&#20808;&#29983;&#12288;&#65304;&#65297;&#65300;&#65298;&#65293;&#65300;&#65302;&#65299;&#65293;&#65298;&#65297;&#65296;&#65296;\&#23567;&#24179;&#24066;&#25945;&#32946;&#25391;&#33288;&#22522;&#26412;&#35336;&#30011;&#65288;&#23567;&#24179;&#24066;&#12398;&#25945;&#32946;&#20196;&#21644;&#65302;&#24180;&#29256;&#65289;\&#30906;&#12363;&#12394;&#23398;&#21147;" TargetMode="Externa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microsoft.com/office/2007/relationships/hdphoto" Target="../media/hdphoto2.wdp"/></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microsoft.com/office/2007/relationships/hdphoto" Target="../media/hdphoto2.wdp"/></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34.jp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png"/></Relationships>
</file>

<file path=ppt/slides/_rels/slide32.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59E7F-CD51-9368-6FF5-BC3FC51FD595}"/>
            </a:ext>
          </a:extLst>
        </p:cNvPr>
        <p:cNvGrpSpPr/>
        <p:nvPr/>
      </p:nvGrpSpPr>
      <p:grpSpPr>
        <a:xfrm>
          <a:off x="0" y="0"/>
          <a:ext cx="0" cy="0"/>
          <a:chOff x="0" y="0"/>
          <a:chExt cx="0" cy="0"/>
        </a:xfrm>
      </p:grpSpPr>
      <p:sp>
        <p:nvSpPr>
          <p:cNvPr id="6" name="フレーム 5">
            <a:extLst>
              <a:ext uri="{FF2B5EF4-FFF2-40B4-BE49-F238E27FC236}">
                <a16:creationId xmlns:a16="http://schemas.microsoft.com/office/drawing/2014/main" id="{EB65549A-F111-A19F-37B6-170DB98160F1}"/>
              </a:ext>
            </a:extLst>
          </p:cNvPr>
          <p:cNvSpPr/>
          <p:nvPr/>
        </p:nvSpPr>
        <p:spPr>
          <a:xfrm>
            <a:off x="0" y="0"/>
            <a:ext cx="9144000" cy="6858000"/>
          </a:xfrm>
          <a:prstGeom prst="frame">
            <a:avLst>
              <a:gd name="adj1" fmla="val 3056"/>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7" name="正方形/長方形 6">
            <a:extLst>
              <a:ext uri="{FF2B5EF4-FFF2-40B4-BE49-F238E27FC236}">
                <a16:creationId xmlns:a16="http://schemas.microsoft.com/office/drawing/2014/main" id="{90AADD63-B151-7D9A-F137-557B1FF56AEC}"/>
              </a:ext>
            </a:extLst>
          </p:cNvPr>
          <p:cNvSpPr/>
          <p:nvPr/>
        </p:nvSpPr>
        <p:spPr>
          <a:xfrm>
            <a:off x="176213" y="235759"/>
            <a:ext cx="8734425" cy="64198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テキスト ボックス 7">
            <a:extLst>
              <a:ext uri="{FF2B5EF4-FFF2-40B4-BE49-F238E27FC236}">
                <a16:creationId xmlns:a16="http://schemas.microsoft.com/office/drawing/2014/main" id="{11FC51C9-C729-39E9-5702-4015520FAE22}"/>
              </a:ext>
            </a:extLst>
          </p:cNvPr>
          <p:cNvSpPr txBox="1"/>
          <p:nvPr/>
        </p:nvSpPr>
        <p:spPr>
          <a:xfrm>
            <a:off x="278607" y="131376"/>
            <a:ext cx="8762999" cy="4408899"/>
          </a:xfrm>
          <a:prstGeom prst="rect">
            <a:avLst/>
          </a:prstGeom>
          <a:noFill/>
        </p:spPr>
        <p:txBody>
          <a:bodyPr wrap="square" rtlCol="0">
            <a:spAutoFit/>
          </a:bodyPr>
          <a:lstStyle/>
          <a:p>
            <a:endParaRPr kumimoji="1" lang="en-US" altLang="ja-JP" dirty="0">
              <a:solidFill>
                <a:schemeClr val="bg1"/>
              </a:solidFill>
              <a:latin typeface="AR P丸ゴシック体E" panose="020F0900000000000000" pitchFamily="50" charset="-128"/>
              <a:ea typeface="AR P丸ゴシック体E" panose="020F0900000000000000" pitchFamily="50" charset="-128"/>
            </a:endParaRPr>
          </a:p>
          <a:p>
            <a:r>
              <a:rPr lang="ja-JP" altLang="en-US" sz="2800" b="1" dirty="0">
                <a:solidFill>
                  <a:schemeClr val="bg1"/>
                </a:solidFill>
                <a:latin typeface="AR P丸ゴシック体E" panose="020F0900000000000000" pitchFamily="50" charset="-128"/>
                <a:ea typeface="AR P丸ゴシック体E" panose="020F0900000000000000" pitchFamily="50" charset="-128"/>
              </a:rPr>
              <a:t>愛知県総合教育センター</a:t>
            </a:r>
            <a:endParaRPr lang="en-US" altLang="ja-JP" sz="2800" b="1" dirty="0">
              <a:solidFill>
                <a:schemeClr val="bg1"/>
              </a:solidFill>
              <a:latin typeface="AR P丸ゴシック体E" panose="020F0900000000000000" pitchFamily="50" charset="-128"/>
              <a:ea typeface="AR P丸ゴシック体E" panose="020F0900000000000000" pitchFamily="50" charset="-128"/>
            </a:endParaRPr>
          </a:p>
          <a:p>
            <a:endParaRPr lang="en-US" altLang="ja-JP" sz="1050" b="1" dirty="0">
              <a:solidFill>
                <a:schemeClr val="bg1"/>
              </a:solidFill>
              <a:latin typeface="AR P丸ゴシック体E" panose="020F0900000000000000" pitchFamily="50" charset="-128"/>
              <a:ea typeface="AR P丸ゴシック体E" panose="020F0900000000000000" pitchFamily="50" charset="-128"/>
            </a:endParaRPr>
          </a:p>
          <a:p>
            <a:r>
              <a:rPr lang="ja-JP" altLang="en-US" sz="2800" b="1" dirty="0">
                <a:solidFill>
                  <a:schemeClr val="bg1"/>
                </a:solidFill>
                <a:latin typeface="AR P丸ゴシック体E" panose="020F0900000000000000" pitchFamily="50" charset="-128"/>
                <a:ea typeface="AR P丸ゴシック体E" panose="020F0900000000000000" pitchFamily="50" charset="-128"/>
              </a:rPr>
              <a:t> </a:t>
            </a:r>
            <a:r>
              <a:rPr lang="en-US" altLang="ja-JP" sz="4000" b="1" dirty="0">
                <a:solidFill>
                  <a:schemeClr val="bg1"/>
                </a:solidFill>
                <a:latin typeface="AR P丸ゴシック体E" panose="020F0900000000000000" pitchFamily="50" charset="-128"/>
                <a:ea typeface="AR P丸ゴシック体E" panose="020F0900000000000000" pitchFamily="50" charset="-128"/>
              </a:rPr>
              <a:t>e-</a:t>
            </a:r>
            <a:r>
              <a:rPr lang="ja-JP" altLang="en-US" sz="2800" b="1" dirty="0">
                <a:solidFill>
                  <a:schemeClr val="bg1"/>
                </a:solidFill>
                <a:latin typeface="AR P丸ゴシック体E" panose="020F0900000000000000" pitchFamily="50" charset="-128"/>
                <a:ea typeface="AR P丸ゴシック体E" panose="020F0900000000000000" pitchFamily="50" charset="-128"/>
              </a:rPr>
              <a:t>ラーニング教材</a:t>
            </a:r>
            <a:endParaRPr lang="en-US" altLang="ja-JP" sz="2800" b="1" dirty="0">
              <a:solidFill>
                <a:schemeClr val="bg1"/>
              </a:solidFill>
              <a:latin typeface="AR P丸ゴシック体E" panose="020F0900000000000000" pitchFamily="50" charset="-128"/>
              <a:ea typeface="AR P丸ゴシック体E" panose="020F0900000000000000" pitchFamily="50" charset="-128"/>
            </a:endParaRPr>
          </a:p>
          <a:p>
            <a:r>
              <a:rPr lang="ja-JP" altLang="en-US" sz="2800" b="1" dirty="0">
                <a:solidFill>
                  <a:schemeClr val="bg1"/>
                </a:solidFill>
                <a:latin typeface="AR P丸ゴシック体E" panose="020F0900000000000000" pitchFamily="50" charset="-128"/>
                <a:ea typeface="AR P丸ゴシック体E" panose="020F0900000000000000" pitchFamily="50" charset="-128"/>
              </a:rPr>
              <a:t> </a:t>
            </a:r>
            <a:endParaRPr lang="en-US" altLang="ja-JP" sz="2800" b="1" kern="100" dirty="0">
              <a:solidFill>
                <a:schemeClr val="accent1"/>
              </a:solidFill>
              <a:highlight>
                <a:srgbClr val="FFFF00"/>
              </a:highlight>
              <a:latin typeface="AR P丸ゴシック体E" panose="020F0900000000000000" pitchFamily="50" charset="-128"/>
              <a:ea typeface="AR P丸ゴシック体E" panose="020F0900000000000000" pitchFamily="50" charset="-128"/>
              <a:cs typeface="Times New Roman" panose="02020603050405020304" pitchFamily="18" charset="0"/>
            </a:endParaRPr>
          </a:p>
          <a:p>
            <a:r>
              <a:rPr lang="ja-JP" altLang="ja-JP" sz="2200" dirty="0">
                <a:solidFill>
                  <a:schemeClr val="bg1"/>
                </a:solidFill>
                <a:latin typeface="+mn-ea"/>
              </a:rPr>
              <a:t>　</a:t>
            </a:r>
            <a:r>
              <a:rPr lang="ja-JP" altLang="en-US" b="1" kern="100" dirty="0">
                <a:solidFill>
                  <a:schemeClr val="bg1"/>
                </a:solidFill>
                <a:effectLst/>
                <a:latin typeface="AR丸ゴシック体E" panose="020F0909000000000000" pitchFamily="49" charset="-128"/>
                <a:ea typeface="AR丸ゴシック体E" panose="020F0909000000000000" pitchFamily="49" charset="-128"/>
                <a:cs typeface="Times New Roman" panose="02020603050405020304" pitchFamily="18" charset="0"/>
              </a:rPr>
              <a:t>　　　　　　　　　　　　　　　</a:t>
            </a:r>
            <a:r>
              <a:rPr lang="ja-JP" altLang="en-US" b="1" kern="100" dirty="0">
                <a:solidFill>
                  <a:schemeClr val="bg1"/>
                </a:solidFill>
                <a:latin typeface="AR丸ゴシック体E" panose="020F0909000000000000" pitchFamily="49" charset="-128"/>
                <a:ea typeface="AR丸ゴシック体E" panose="020F0909000000000000" pitchFamily="49" charset="-128"/>
                <a:cs typeface="Times New Roman" panose="02020603050405020304" pitchFamily="18" charset="0"/>
              </a:rPr>
              <a:t>　</a:t>
            </a:r>
            <a:r>
              <a:rPr lang="ja-JP" altLang="en-US" b="1" kern="100" dirty="0">
                <a:solidFill>
                  <a:schemeClr val="bg1"/>
                </a:solidFill>
                <a:effectLst/>
                <a:latin typeface="AR丸ゴシック体E" panose="020F0909000000000000" pitchFamily="49" charset="-128"/>
                <a:ea typeface="AR丸ゴシック体E" panose="020F0909000000000000" pitchFamily="49" charset="-128"/>
                <a:cs typeface="Times New Roman" panose="02020603050405020304" pitchFamily="18" charset="0"/>
              </a:rPr>
              <a:t>　</a:t>
            </a:r>
            <a:r>
              <a:rPr kumimoji="1" lang="ja-JP" altLang="en-US" sz="2200" dirty="0">
                <a:solidFill>
                  <a:schemeClr val="bg1"/>
                </a:solidFill>
                <a:latin typeface="HGP創英角ｺﾞｼｯｸUB" panose="020B0900000000000000" pitchFamily="50" charset="-128"/>
                <a:ea typeface="HGP創英角ｺﾞｼｯｸUB" panose="020B0900000000000000" pitchFamily="50" charset="-128"/>
              </a:rPr>
              <a:t>　</a:t>
            </a:r>
            <a:r>
              <a:rPr kumimoji="1" lang="ja-JP" altLang="en-US" dirty="0">
                <a:solidFill>
                  <a:schemeClr val="bg1"/>
                </a:solidFill>
                <a:latin typeface="HGP創英角ｺﾞｼｯｸUB" panose="020B0900000000000000" pitchFamily="50" charset="-128"/>
                <a:ea typeface="HGP創英角ｺﾞｼｯｸUB" panose="020B0900000000000000" pitchFamily="50" charset="-128"/>
              </a:rPr>
              <a:t>　　　　　　　　　　　　　　　　　　　　</a:t>
            </a:r>
            <a:endParaRPr kumimoji="1" lang="en-US" altLang="ja-JP" dirty="0">
              <a:solidFill>
                <a:schemeClr val="bg1"/>
              </a:solidFill>
              <a:latin typeface="HGP創英角ｺﾞｼｯｸUB" panose="020B0900000000000000" pitchFamily="50" charset="-128"/>
              <a:ea typeface="HGP創英角ｺﾞｼｯｸUB" panose="020B0900000000000000" pitchFamily="50" charset="-128"/>
            </a:endParaRPr>
          </a:p>
          <a:p>
            <a:r>
              <a:rPr lang="ja-JP" altLang="en-US" sz="3600" b="1" dirty="0">
                <a:solidFill>
                  <a:srgbClr val="FFFF00"/>
                </a:solidFill>
                <a:latin typeface="AR P丸ゴシック体E" panose="020F0900000000000000" pitchFamily="50" charset="-128"/>
                <a:ea typeface="AR P丸ゴシック体E" panose="020F0900000000000000" pitchFamily="50" charset="-128"/>
              </a:rPr>
              <a:t>　</a:t>
            </a:r>
            <a:r>
              <a:rPr lang="en-US" altLang="ja-JP" sz="3600" b="1" dirty="0">
                <a:solidFill>
                  <a:srgbClr val="FFFF00"/>
                </a:solidFill>
                <a:latin typeface="AR P丸ゴシック体E" panose="020F0900000000000000" pitchFamily="50" charset="-128"/>
                <a:ea typeface="AR P丸ゴシック体E" panose="020F0900000000000000" pitchFamily="50" charset="-128"/>
              </a:rPr>
              <a:t>【ESD</a:t>
            </a:r>
            <a:r>
              <a:rPr lang="ja-JP" altLang="en-US" sz="3600" b="1" dirty="0">
                <a:solidFill>
                  <a:srgbClr val="FFFF00"/>
                </a:solidFill>
                <a:latin typeface="AR P丸ゴシック体E" panose="020F0900000000000000" pitchFamily="50" charset="-128"/>
                <a:ea typeface="AR P丸ゴシック体E" panose="020F0900000000000000" pitchFamily="50" charset="-128"/>
              </a:rPr>
              <a:t>の視点に立った</a:t>
            </a:r>
            <a:endParaRPr lang="en-US" altLang="ja-JP" sz="3600" b="1" dirty="0">
              <a:solidFill>
                <a:srgbClr val="FFFF00"/>
              </a:solidFill>
              <a:latin typeface="AR P丸ゴシック体E" panose="020F0900000000000000" pitchFamily="50" charset="-128"/>
              <a:ea typeface="AR P丸ゴシック体E" panose="020F0900000000000000" pitchFamily="50" charset="-128"/>
            </a:endParaRPr>
          </a:p>
          <a:p>
            <a:pPr algn="ctr"/>
            <a:r>
              <a:rPr lang="ja-JP" altLang="en-US" sz="3600" b="1" dirty="0">
                <a:solidFill>
                  <a:srgbClr val="FFFF00"/>
                </a:solidFill>
                <a:latin typeface="AR P丸ゴシック体E" panose="020F0900000000000000" pitchFamily="50" charset="-128"/>
                <a:ea typeface="AR P丸ゴシック体E" panose="020F0900000000000000" pitchFamily="50" charset="-128"/>
              </a:rPr>
              <a:t>　特色ある教育課程の編成について</a:t>
            </a:r>
            <a:r>
              <a:rPr lang="en-US" altLang="ja-JP" sz="3600" b="1" dirty="0">
                <a:solidFill>
                  <a:srgbClr val="FFFF00"/>
                </a:solidFill>
                <a:latin typeface="AR P丸ゴシック体E" panose="020F0900000000000000" pitchFamily="50" charset="-128"/>
                <a:ea typeface="AR P丸ゴシック体E" panose="020F0900000000000000" pitchFamily="50" charset="-128"/>
              </a:rPr>
              <a:t>】</a:t>
            </a:r>
            <a:r>
              <a:rPr kumimoji="1" lang="ja-JP" altLang="en-US" sz="3600" b="1" dirty="0">
                <a:solidFill>
                  <a:srgbClr val="FFFF00"/>
                </a:solidFill>
                <a:latin typeface="HGP創英角ｺﾞｼｯｸUB" panose="020B0900000000000000" pitchFamily="50" charset="-128"/>
                <a:ea typeface="HGP創英角ｺﾞｼｯｸUB" panose="020B0900000000000000" pitchFamily="50" charset="-128"/>
              </a:rPr>
              <a:t>　　　　　　　</a:t>
            </a:r>
            <a:endParaRPr kumimoji="1" lang="en-US" altLang="ja-JP" sz="3600" b="1" dirty="0">
              <a:solidFill>
                <a:srgbClr val="FFFF00"/>
              </a:solidFill>
              <a:latin typeface="HGP創英角ｺﾞｼｯｸUB" panose="020B0900000000000000" pitchFamily="50" charset="-128"/>
              <a:ea typeface="HGP創英角ｺﾞｼｯｸUB" panose="020B0900000000000000" pitchFamily="50" charset="-128"/>
            </a:endParaRPr>
          </a:p>
          <a:p>
            <a:r>
              <a:rPr kumimoji="1" lang="ja-JP" altLang="en-US" sz="1200" b="1" dirty="0">
                <a:solidFill>
                  <a:srgbClr val="FFFF00"/>
                </a:solidFill>
                <a:latin typeface="HGP創英角ｺﾞｼｯｸUB" panose="020B0900000000000000" pitchFamily="50" charset="-128"/>
                <a:ea typeface="HGP創英角ｺﾞｼｯｸUB" panose="020B0900000000000000" pitchFamily="50" charset="-128"/>
              </a:rPr>
              <a:t>　　　</a:t>
            </a:r>
            <a:endParaRPr kumimoji="1" lang="en-US" altLang="ja-JP" sz="1200" b="1" dirty="0">
              <a:solidFill>
                <a:srgbClr val="FFFF00"/>
              </a:solidFill>
              <a:latin typeface="HGP創英角ｺﾞｼｯｸUB" panose="020B0900000000000000" pitchFamily="50" charset="-128"/>
              <a:ea typeface="HGP創英角ｺﾞｼｯｸUB" panose="020B0900000000000000" pitchFamily="50" charset="-128"/>
            </a:endParaRPr>
          </a:p>
          <a:p>
            <a:pPr algn="ctr"/>
            <a:r>
              <a:rPr kumimoji="1" lang="en-US" altLang="ja-JP" sz="3200" dirty="0">
                <a:solidFill>
                  <a:srgbClr val="FFFF00"/>
                </a:solidFill>
                <a:latin typeface="AR P丸ゴシック体E" panose="020F0900000000000000" pitchFamily="50" charset="-128"/>
                <a:ea typeface="AR P丸ゴシック体E" panose="020F0900000000000000" pitchFamily="50" charset="-128"/>
              </a:rPr>
              <a:t>-</a:t>
            </a:r>
            <a:r>
              <a:rPr kumimoji="1" lang="ja-JP" altLang="en-US" sz="3200" dirty="0">
                <a:solidFill>
                  <a:srgbClr val="FFFF00"/>
                </a:solidFill>
                <a:latin typeface="AR P丸ゴシック体E" panose="020F0900000000000000" pitchFamily="50" charset="-128"/>
                <a:ea typeface="AR P丸ゴシック体E" panose="020F0900000000000000" pitchFamily="50" charset="-128"/>
              </a:rPr>
              <a:t>学習指導要領の理念を踏まえて</a:t>
            </a:r>
            <a:r>
              <a:rPr lang="en-US" altLang="ja-JP" sz="3200" dirty="0">
                <a:solidFill>
                  <a:srgbClr val="FFFF00"/>
                </a:solidFill>
                <a:latin typeface="AR P丸ゴシック体E" panose="020F0900000000000000" pitchFamily="50" charset="-128"/>
                <a:ea typeface="AR P丸ゴシック体E" panose="020F0900000000000000" pitchFamily="50" charset="-128"/>
              </a:rPr>
              <a:t>-</a:t>
            </a:r>
            <a:endParaRPr kumimoji="1" lang="en-US" altLang="ja-JP" dirty="0">
              <a:solidFill>
                <a:schemeClr val="bg1"/>
              </a:solidFill>
              <a:latin typeface="AR P丸ゴシック体E" panose="020F0900000000000000" pitchFamily="50" charset="-128"/>
              <a:ea typeface="AR P丸ゴシック体E" panose="020F0900000000000000" pitchFamily="50" charset="-128"/>
            </a:endParaRPr>
          </a:p>
          <a:p>
            <a:r>
              <a:rPr kumimoji="1" lang="ja-JP" altLang="en-US" dirty="0">
                <a:solidFill>
                  <a:schemeClr val="bg1"/>
                </a:solidFill>
                <a:latin typeface="AR P丸ゴシック体E" panose="020F0900000000000000" pitchFamily="50" charset="-128"/>
                <a:ea typeface="AR P丸ゴシック体E" panose="020F0900000000000000" pitchFamily="50" charset="-128"/>
              </a:rPr>
              <a:t>　</a:t>
            </a:r>
          </a:p>
        </p:txBody>
      </p:sp>
      <p:sp>
        <p:nvSpPr>
          <p:cNvPr id="9" name="テキスト ボックス 8">
            <a:extLst>
              <a:ext uri="{FF2B5EF4-FFF2-40B4-BE49-F238E27FC236}">
                <a16:creationId xmlns:a16="http://schemas.microsoft.com/office/drawing/2014/main" id="{1DF82ACF-10ED-8FFB-047B-572983F86DA0}"/>
              </a:ext>
            </a:extLst>
          </p:cNvPr>
          <p:cNvSpPr txBox="1"/>
          <p:nvPr/>
        </p:nvSpPr>
        <p:spPr>
          <a:xfrm flipH="1">
            <a:off x="4858377" y="4971558"/>
            <a:ext cx="4461836" cy="1323439"/>
          </a:xfrm>
          <a:prstGeom prst="rect">
            <a:avLst/>
          </a:prstGeom>
          <a:noFill/>
        </p:spPr>
        <p:txBody>
          <a:bodyPr wrap="square" rtlCol="0">
            <a:spAutoFit/>
          </a:bodyPr>
          <a:lstStyle/>
          <a:p>
            <a:r>
              <a:rPr lang="ja-JP" altLang="en-US" sz="2000" dirty="0">
                <a:solidFill>
                  <a:srgbClr val="FFFFFF"/>
                </a:solidFill>
                <a:latin typeface="HGP創英角ｺﾞｼｯｸUB" panose="020B0900000000000000" pitchFamily="50" charset="-128"/>
                <a:ea typeface="HGP創英角ｺﾞｼｯｸUB" panose="020B0900000000000000" pitchFamily="50" charset="-128"/>
              </a:rPr>
              <a:t>令和９年４月１日</a:t>
            </a:r>
            <a:endParaRPr lang="en-US" altLang="ja-JP" sz="2000" b="1" dirty="0">
              <a:solidFill>
                <a:srgbClr val="FFFFFF"/>
              </a:solidFill>
              <a:latin typeface="HGP創英角ｺﾞｼｯｸUB" panose="020B0900000000000000" pitchFamily="50" charset="-128"/>
              <a:ea typeface="HGP創英角ｺﾞｼｯｸUB" panose="020B0900000000000000" pitchFamily="50" charset="-128"/>
            </a:endParaRPr>
          </a:p>
          <a:p>
            <a:r>
              <a:rPr lang="ja-JP" altLang="en-US" sz="2000" dirty="0">
                <a:solidFill>
                  <a:srgbClr val="FFFFFF"/>
                </a:solidFill>
                <a:latin typeface="HGP創英角ｺﾞｼｯｸUB" panose="020B0900000000000000" pitchFamily="50" charset="-128"/>
                <a:ea typeface="HGP創英角ｺﾞｼｯｸUB" panose="020B0900000000000000" pitchFamily="50" charset="-128"/>
              </a:rPr>
              <a:t>ＥＳＤ、ＳＤＧｓ</a:t>
            </a:r>
            <a:r>
              <a:rPr lang="zh-TW" altLang="en-US" sz="2000" dirty="0">
                <a:solidFill>
                  <a:srgbClr val="FFFFFF"/>
                </a:solidFill>
                <a:latin typeface="HGP創英角ｺﾞｼｯｸUB" panose="020B0900000000000000" pitchFamily="50" charset="-128"/>
                <a:ea typeface="HGP創英角ｺﾞｼｯｸUB" panose="020B0900000000000000" pitchFamily="50" charset="-128"/>
              </a:rPr>
              <a:t>推進研究室　室長</a:t>
            </a:r>
            <a:endParaRPr lang="en-US" altLang="zh-TW" sz="2000" dirty="0">
              <a:solidFill>
                <a:srgbClr val="FFFFFF"/>
              </a:solidFill>
              <a:latin typeface="HGP創英角ｺﾞｼｯｸUB" panose="020B0900000000000000" pitchFamily="50" charset="-128"/>
              <a:ea typeface="HGP創英角ｺﾞｼｯｸUB" panose="020B0900000000000000" pitchFamily="50" charset="-128"/>
            </a:endParaRPr>
          </a:p>
          <a:p>
            <a:r>
              <a:rPr lang="ja-JP" altLang="en-US" sz="2000" dirty="0">
                <a:solidFill>
                  <a:srgbClr val="FFFFFF"/>
                </a:solidFill>
                <a:latin typeface="HGP創英角ｺﾞｼｯｸUB" panose="020B0900000000000000" pitchFamily="50" charset="-128"/>
                <a:ea typeface="HGP創英角ｺﾞｼｯｸUB" panose="020B0900000000000000" pitchFamily="50" charset="-128"/>
              </a:rPr>
              <a:t>江東区立八名川小学校  元校長</a:t>
            </a:r>
            <a:r>
              <a:rPr lang="zh-TW" altLang="en-US" sz="2000" dirty="0">
                <a:solidFill>
                  <a:srgbClr val="FFFFFF"/>
                </a:solidFill>
                <a:latin typeface="HGP創英角ｺﾞｼｯｸUB" panose="020B0900000000000000" pitchFamily="50" charset="-128"/>
                <a:ea typeface="HGP創英角ｺﾞｼｯｸUB" panose="020B0900000000000000" pitchFamily="50" charset="-128"/>
              </a:rPr>
              <a:t>　　</a:t>
            </a:r>
            <a:endParaRPr kumimoji="1" lang="en-US" altLang="ja-JP" dirty="0">
              <a:solidFill>
                <a:schemeClr val="bg1"/>
              </a:solidFill>
              <a:latin typeface="HGP創英角ｺﾞｼｯｸUB" panose="020B0900000000000000" pitchFamily="50" charset="-128"/>
              <a:ea typeface="HGP創英角ｺﾞｼｯｸUB" panose="020B0900000000000000" pitchFamily="50" charset="-128"/>
            </a:endParaRPr>
          </a:p>
          <a:p>
            <a:r>
              <a:rPr kumimoji="1" lang="ja-JP" altLang="en-US" dirty="0">
                <a:solidFill>
                  <a:schemeClr val="bg1"/>
                </a:solidFill>
                <a:latin typeface="HGP創英角ｺﾞｼｯｸUB" panose="020B0900000000000000" pitchFamily="50" charset="-128"/>
                <a:ea typeface="HGP創英角ｺﾞｼｯｸUB" panose="020B0900000000000000" pitchFamily="50" charset="-128"/>
              </a:rPr>
              <a:t>　　　　　　　　　　　　　　　　</a:t>
            </a:r>
            <a:r>
              <a:rPr kumimoji="1" lang="ja-JP" altLang="en-US" sz="2000" dirty="0">
                <a:solidFill>
                  <a:schemeClr val="bg1"/>
                </a:solidFill>
                <a:latin typeface="HGP創英角ｺﾞｼｯｸUB" panose="020B0900000000000000" pitchFamily="50" charset="-128"/>
                <a:ea typeface="HGP創英角ｺﾞｼｯｸUB" panose="020B0900000000000000" pitchFamily="50" charset="-128"/>
              </a:rPr>
              <a:t>手島 利夫</a:t>
            </a:r>
            <a:endParaRPr kumimoji="1" lang="en-US" altLang="ja-JP" sz="2000"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10" name="正方形/長方形 9">
            <a:extLst>
              <a:ext uri="{FF2B5EF4-FFF2-40B4-BE49-F238E27FC236}">
                <a16:creationId xmlns:a16="http://schemas.microsoft.com/office/drawing/2014/main" id="{0F11E33C-A388-03FC-8422-839CF3688BA1}"/>
              </a:ext>
            </a:extLst>
          </p:cNvPr>
          <p:cNvSpPr/>
          <p:nvPr/>
        </p:nvSpPr>
        <p:spPr>
          <a:xfrm>
            <a:off x="5705475" y="6600825"/>
            <a:ext cx="476250" cy="76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A5BFDE50-AA33-92EE-657E-8A60F63161D2}"/>
              </a:ext>
            </a:extLst>
          </p:cNvPr>
          <p:cNvSpPr/>
          <p:nvPr/>
        </p:nvSpPr>
        <p:spPr>
          <a:xfrm>
            <a:off x="6462712" y="6584368"/>
            <a:ext cx="476250" cy="762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CB6B9299-3BFD-E4B7-C594-7F835BC74643}"/>
              </a:ext>
            </a:extLst>
          </p:cNvPr>
          <p:cNvSpPr/>
          <p:nvPr/>
        </p:nvSpPr>
        <p:spPr>
          <a:xfrm>
            <a:off x="7034212" y="6584368"/>
            <a:ext cx="476250" cy="76200"/>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9107516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ED3DEA88-7BD9-B079-B834-0C7E45606128}"/>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2740" y="118534"/>
            <a:ext cx="9156740" cy="6739466"/>
          </a:xfrm>
          <a:prstGeom prst="rect">
            <a:avLst/>
          </a:prstGeom>
        </p:spPr>
      </p:pic>
      <p:sp>
        <p:nvSpPr>
          <p:cNvPr id="2" name="テキスト ボックス 1">
            <a:extLst>
              <a:ext uri="{FF2B5EF4-FFF2-40B4-BE49-F238E27FC236}">
                <a16:creationId xmlns:a16="http://schemas.microsoft.com/office/drawing/2014/main" id="{02965031-0DC1-BD1F-948C-14FEEC912E6B}"/>
              </a:ext>
            </a:extLst>
          </p:cNvPr>
          <p:cNvSpPr txBox="1"/>
          <p:nvPr/>
        </p:nvSpPr>
        <p:spPr>
          <a:xfrm>
            <a:off x="1071096" y="6493217"/>
            <a:ext cx="6643165" cy="307777"/>
          </a:xfrm>
          <a:prstGeom prst="rect">
            <a:avLst/>
          </a:prstGeom>
          <a:noFill/>
        </p:spPr>
        <p:txBody>
          <a:bodyPr wrap="none" rtlCol="0">
            <a:spAutoFit/>
          </a:bodyPr>
          <a:lstStyle/>
          <a:p>
            <a:r>
              <a:rPr kumimoji="1" lang="en-US" altLang="ja-JP" sz="1400" b="1" dirty="0">
                <a:latin typeface="AR Pペン楷書体L" panose="03000300000000000000" pitchFamily="66" charset="-128"/>
                <a:ea typeface="AR Pペン楷書体L" panose="03000300000000000000" pitchFamily="66" charset="-128"/>
              </a:rPr>
              <a:t>2026</a:t>
            </a:r>
            <a:r>
              <a:rPr kumimoji="1" lang="ja-JP" altLang="en-US" sz="1400" b="1" dirty="0">
                <a:latin typeface="AR Pペン楷書体L" panose="03000300000000000000" pitchFamily="66" charset="-128"/>
                <a:ea typeface="AR Pペン楷書体L" panose="03000300000000000000" pitchFamily="66" charset="-128"/>
              </a:rPr>
              <a:t>年</a:t>
            </a:r>
            <a:r>
              <a:rPr kumimoji="1" lang="en-US" altLang="ja-JP" sz="1400" b="1" dirty="0">
                <a:latin typeface="AR Pペン楷書体L" panose="03000300000000000000" pitchFamily="66" charset="-128"/>
                <a:ea typeface="AR Pペン楷書体L" panose="03000300000000000000" pitchFamily="66" charset="-128"/>
              </a:rPr>
              <a:t>9</a:t>
            </a:r>
            <a:r>
              <a:rPr kumimoji="1" lang="ja-JP" altLang="en-US" sz="1400" b="1" dirty="0">
                <a:latin typeface="AR Pペン楷書体L" panose="03000300000000000000" pitchFamily="66" charset="-128"/>
                <a:ea typeface="AR Pペン楷書体L" panose="03000300000000000000" pitchFamily="66" charset="-128"/>
              </a:rPr>
              <a:t>月</a:t>
            </a:r>
            <a:r>
              <a:rPr kumimoji="1" lang="en-US" altLang="ja-JP" sz="1400" b="1" dirty="0">
                <a:latin typeface="AR Pペン楷書体L" panose="03000300000000000000" pitchFamily="66" charset="-128"/>
                <a:ea typeface="AR Pペン楷書体L" panose="03000300000000000000" pitchFamily="66" charset="-128"/>
              </a:rPr>
              <a:t>3</a:t>
            </a:r>
            <a:r>
              <a:rPr kumimoji="1" lang="ja-JP" altLang="en-US" sz="1400" b="1" dirty="0">
                <a:latin typeface="AR Pペン楷書体L" panose="03000300000000000000" pitchFamily="66" charset="-128"/>
                <a:ea typeface="AR Pペン楷書体L" panose="03000300000000000000" pitchFamily="66" charset="-128"/>
              </a:rPr>
              <a:t>日 </a:t>
            </a:r>
            <a:r>
              <a:rPr kumimoji="1" lang="en-US" altLang="ja-JP" sz="1400" b="1" dirty="0">
                <a:latin typeface="AR Pペン楷書体L" panose="03000300000000000000" pitchFamily="66" charset="-128"/>
                <a:ea typeface="AR Pペン楷書体L" panose="03000300000000000000" pitchFamily="66" charset="-128"/>
              </a:rPr>
              <a:t>Google notebook LM</a:t>
            </a:r>
            <a:r>
              <a:rPr kumimoji="1" lang="ja-JP" altLang="en-US" sz="1400" b="1" dirty="0">
                <a:latin typeface="AR Pペン楷書体L" panose="03000300000000000000" pitchFamily="66" charset="-128"/>
                <a:ea typeface="AR Pペン楷書体L" panose="03000300000000000000" pitchFamily="66" charset="-128"/>
              </a:rPr>
              <a:t>使用　</a:t>
            </a:r>
            <a:r>
              <a:rPr kumimoji="1" lang="en-US" altLang="ja-JP" sz="1400" b="1" dirty="0">
                <a:latin typeface="AR Pペン楷書体L" panose="03000300000000000000" pitchFamily="66" charset="-128"/>
                <a:ea typeface="AR Pペン楷書体L" panose="03000300000000000000" pitchFamily="66" charset="-128"/>
              </a:rPr>
              <a:t>ESD</a:t>
            </a:r>
            <a:r>
              <a:rPr kumimoji="1" lang="ja-JP" altLang="en-US" sz="1400" b="1" dirty="0">
                <a:latin typeface="AR Pペン楷書体L" panose="03000300000000000000" pitchFamily="66" charset="-128"/>
                <a:ea typeface="AR Pペン楷書体L" panose="03000300000000000000" pitchFamily="66" charset="-128"/>
              </a:rPr>
              <a:t>・</a:t>
            </a:r>
            <a:r>
              <a:rPr kumimoji="1" lang="en-US" altLang="ja-JP" sz="1400" b="1" dirty="0">
                <a:latin typeface="AR Pペン楷書体L" panose="03000300000000000000" pitchFamily="66" charset="-128"/>
                <a:ea typeface="AR Pペン楷書体L" panose="03000300000000000000" pitchFamily="66" charset="-128"/>
              </a:rPr>
              <a:t>SDGs</a:t>
            </a:r>
            <a:r>
              <a:rPr kumimoji="1" lang="ja-JP" altLang="en-US" sz="1400" b="1" dirty="0">
                <a:latin typeface="AR Pペン楷書体L" panose="03000300000000000000" pitchFamily="66" charset="-128"/>
                <a:ea typeface="AR Pペン楷書体L" panose="03000300000000000000" pitchFamily="66" charset="-128"/>
              </a:rPr>
              <a:t> 推進研究室 室長　手島利夫</a:t>
            </a:r>
          </a:p>
        </p:txBody>
      </p:sp>
    </p:spTree>
    <p:extLst>
      <p:ext uri="{BB962C8B-B14F-4D97-AF65-F5344CB8AC3E}">
        <p14:creationId xmlns:p14="http://schemas.microsoft.com/office/powerpoint/2010/main" val="520993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DAAA45D6-A7AB-66CD-65A6-9AD618B5982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7305" y="556234"/>
            <a:ext cx="9281305" cy="5151966"/>
          </a:xfrm>
          <a:prstGeom prst="rect">
            <a:avLst/>
          </a:prstGeom>
        </p:spPr>
      </p:pic>
      <p:pic>
        <p:nvPicPr>
          <p:cNvPr id="4" name="図 3">
            <a:extLst>
              <a:ext uri="{FF2B5EF4-FFF2-40B4-BE49-F238E27FC236}">
                <a16:creationId xmlns:a16="http://schemas.microsoft.com/office/drawing/2014/main" id="{3A5F4B09-39BC-CADE-5CD5-8DEEC119C04B}"/>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8825" y="4495350"/>
            <a:ext cx="9125176" cy="1418167"/>
          </a:xfrm>
          <a:prstGeom prst="rect">
            <a:avLst/>
          </a:prstGeom>
        </p:spPr>
      </p:pic>
      <p:grpSp>
        <p:nvGrpSpPr>
          <p:cNvPr id="7" name="グループ化 6">
            <a:extLst>
              <a:ext uri="{FF2B5EF4-FFF2-40B4-BE49-F238E27FC236}">
                <a16:creationId xmlns:a16="http://schemas.microsoft.com/office/drawing/2014/main" id="{994D1418-CC94-7680-7B57-9447B57F620C}"/>
              </a:ext>
            </a:extLst>
          </p:cNvPr>
          <p:cNvGrpSpPr/>
          <p:nvPr/>
        </p:nvGrpSpPr>
        <p:grpSpPr>
          <a:xfrm>
            <a:off x="18825" y="5960534"/>
            <a:ext cx="9125175" cy="708623"/>
            <a:chOff x="18825" y="5960534"/>
            <a:chExt cx="9125175" cy="708623"/>
          </a:xfrm>
        </p:grpSpPr>
        <p:pic>
          <p:nvPicPr>
            <p:cNvPr id="2" name="図 1">
              <a:extLst>
                <a:ext uri="{FF2B5EF4-FFF2-40B4-BE49-F238E27FC236}">
                  <a16:creationId xmlns:a16="http://schemas.microsoft.com/office/drawing/2014/main" id="{4826F771-CF66-C8D0-6EB2-E92E666E23C3}"/>
                </a:ext>
              </a:extLst>
            </p:cNvPr>
            <p:cNvPicPr>
              <a:picLocks noChangeAspect="1"/>
            </p:cNvPicPr>
            <p:nvPr/>
          </p:nvPicPr>
          <p:blipFill>
            <a:blip r:embed="rId3" cstate="email">
              <a:extLst>
                <a:ext uri="{28A0092B-C50C-407E-A947-70E740481C1C}">
                  <a14:useLocalDpi xmlns:a14="http://schemas.microsoft.com/office/drawing/2010/main"/>
                </a:ext>
              </a:extLst>
            </a:blip>
            <a:srcRect l="12976" t="178" r="11379" b="88694"/>
            <a:stretch>
              <a:fillRect/>
            </a:stretch>
          </p:blipFill>
          <p:spPr>
            <a:xfrm>
              <a:off x="18825" y="5960534"/>
              <a:ext cx="9125175" cy="708623"/>
            </a:xfrm>
            <a:prstGeom prst="rect">
              <a:avLst/>
            </a:prstGeom>
          </p:spPr>
        </p:pic>
        <p:pic>
          <p:nvPicPr>
            <p:cNvPr id="5" name="図 4">
              <a:extLst>
                <a:ext uri="{FF2B5EF4-FFF2-40B4-BE49-F238E27FC236}">
                  <a16:creationId xmlns:a16="http://schemas.microsoft.com/office/drawing/2014/main" id="{BBC0E6AE-D291-F328-3CDE-CBD927B49F2F}"/>
                </a:ext>
              </a:extLst>
            </p:cNvPr>
            <p:cNvPicPr>
              <a:picLocks noChangeAspect="1"/>
            </p:cNvPicPr>
            <p:nvPr/>
          </p:nvPicPr>
          <p:blipFill>
            <a:blip r:embed="rId3" cstate="email">
              <a:extLst>
                <a:ext uri="{28A0092B-C50C-407E-A947-70E740481C1C}">
                  <a14:useLocalDpi xmlns:a14="http://schemas.microsoft.com/office/drawing/2010/main"/>
                </a:ext>
              </a:extLst>
            </a:blip>
            <a:srcRect l="14574" t="7103" r="68934" b="87394"/>
            <a:stretch>
              <a:fillRect/>
            </a:stretch>
          </p:blipFill>
          <p:spPr>
            <a:xfrm>
              <a:off x="1872342" y="6091635"/>
              <a:ext cx="5263847" cy="536556"/>
            </a:xfrm>
            <a:prstGeom prst="rect">
              <a:avLst/>
            </a:prstGeom>
          </p:spPr>
        </p:pic>
        <p:sp>
          <p:nvSpPr>
            <p:cNvPr id="6" name="テキスト ボックス 5">
              <a:extLst>
                <a:ext uri="{FF2B5EF4-FFF2-40B4-BE49-F238E27FC236}">
                  <a16:creationId xmlns:a16="http://schemas.microsoft.com/office/drawing/2014/main" id="{6F742888-2818-2EB8-A243-56DEFD681BFB}"/>
                </a:ext>
              </a:extLst>
            </p:cNvPr>
            <p:cNvSpPr txBox="1"/>
            <p:nvPr/>
          </p:nvSpPr>
          <p:spPr>
            <a:xfrm>
              <a:off x="1125067" y="6011156"/>
              <a:ext cx="6596678" cy="477054"/>
            </a:xfrm>
            <a:prstGeom prst="rect">
              <a:avLst/>
            </a:prstGeom>
            <a:noFill/>
          </p:spPr>
          <p:txBody>
            <a:bodyPr wrap="none" rtlCol="0">
              <a:spAutoFit/>
            </a:bodyPr>
            <a:lstStyle/>
            <a:p>
              <a:r>
                <a:rPr kumimoji="1" lang="ja-JP" altLang="en-US" sz="2500" b="1" dirty="0">
                  <a:latin typeface="ＤＦ平成明朝体W7" panose="02020709000000000000" pitchFamily="17" charset="-128"/>
                  <a:ea typeface="ＤＦ平成明朝体W7" panose="02020709000000000000" pitchFamily="17" charset="-128"/>
                </a:rPr>
                <a:t>「勉強」から「探究」へ、そして「行動」へ</a:t>
              </a:r>
            </a:p>
          </p:txBody>
        </p:sp>
      </p:grpSp>
    </p:spTree>
    <p:extLst>
      <p:ext uri="{BB962C8B-B14F-4D97-AF65-F5344CB8AC3E}">
        <p14:creationId xmlns:p14="http://schemas.microsoft.com/office/powerpoint/2010/main" val="3056424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F9CA7-F100-640F-1CDA-3F92361E1C30}"/>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7D67CEEA-3038-DDA6-AA05-672E4F5CA7A8}"/>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47638" y="173519"/>
            <a:ext cx="8848725" cy="6512763"/>
          </a:xfrm>
          <a:prstGeom prst="rect">
            <a:avLst/>
          </a:prstGeom>
        </p:spPr>
      </p:pic>
      <p:pic>
        <p:nvPicPr>
          <p:cNvPr id="5" name="図 4">
            <a:extLst>
              <a:ext uri="{FF2B5EF4-FFF2-40B4-BE49-F238E27FC236}">
                <a16:creationId xmlns:a16="http://schemas.microsoft.com/office/drawing/2014/main" id="{B747793A-C35A-C305-DA0F-3A67C3FD820C}"/>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3555999" y="3652764"/>
            <a:ext cx="2032002" cy="359834"/>
          </a:xfrm>
          <a:prstGeom prst="rect">
            <a:avLst/>
          </a:prstGeom>
          <a:ln w="38100">
            <a:solidFill>
              <a:srgbClr val="FFFF00"/>
            </a:solidFill>
          </a:ln>
        </p:spPr>
      </p:pic>
    </p:spTree>
    <p:extLst>
      <p:ext uri="{BB962C8B-B14F-4D97-AF65-F5344CB8AC3E}">
        <p14:creationId xmlns:p14="http://schemas.microsoft.com/office/powerpoint/2010/main" val="231870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xit" presetSubtype="21" fill="hold" nodeType="clickEffect">
                                  <p:stCondLst>
                                    <p:cond delay="0"/>
                                  </p:stCondLst>
                                  <p:childTnLst>
                                    <p:animEffect transition="out" filter="barn(inVertical)">
                                      <p:cBhvr>
                                        <p:cTn id="13" dur="500"/>
                                        <p:tgtEl>
                                          <p:spTgt spid="5"/>
                                        </p:tgtEl>
                                      </p:cBhvr>
                                    </p:animEffect>
                                    <p:set>
                                      <p:cBhvr>
                                        <p:cTn id="14" dur="1" fill="hold">
                                          <p:stCondLst>
                                            <p:cond delay="499"/>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6" presetClass="entr" presetSubtype="37"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outVertic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5B5F5-64EE-6181-3AAC-F454F4E5D89E}"/>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180C25EE-AB8F-F25C-5363-35909D680E4B}"/>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43518" y="28711"/>
            <a:ext cx="9100482" cy="5952180"/>
          </a:xfrm>
          <a:prstGeom prst="rect">
            <a:avLst/>
          </a:prstGeom>
        </p:spPr>
      </p:pic>
      <p:sp>
        <p:nvSpPr>
          <p:cNvPr id="4" name="四角形: 角を丸くする 3">
            <a:extLst>
              <a:ext uri="{FF2B5EF4-FFF2-40B4-BE49-F238E27FC236}">
                <a16:creationId xmlns:a16="http://schemas.microsoft.com/office/drawing/2014/main" id="{52A61178-925D-6F34-3A16-0DF2AC965DAA}"/>
              </a:ext>
            </a:extLst>
          </p:cNvPr>
          <p:cNvSpPr/>
          <p:nvPr/>
        </p:nvSpPr>
        <p:spPr>
          <a:xfrm>
            <a:off x="43518" y="3261297"/>
            <a:ext cx="3200463" cy="1701801"/>
          </a:xfrm>
          <a:prstGeom prst="roundRect">
            <a:avLst>
              <a:gd name="adj" fmla="val 8389"/>
            </a:avLst>
          </a:prstGeom>
          <a:solidFill>
            <a:srgbClr val="FAF6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四角形: 角を丸くする 4">
            <a:extLst>
              <a:ext uri="{FF2B5EF4-FFF2-40B4-BE49-F238E27FC236}">
                <a16:creationId xmlns:a16="http://schemas.microsoft.com/office/drawing/2014/main" id="{FC34ED8E-D685-A4DB-13EA-D00186E8AB90}"/>
              </a:ext>
            </a:extLst>
          </p:cNvPr>
          <p:cNvSpPr/>
          <p:nvPr/>
        </p:nvSpPr>
        <p:spPr>
          <a:xfrm>
            <a:off x="5706770" y="3207602"/>
            <a:ext cx="3499781" cy="1646767"/>
          </a:xfrm>
          <a:prstGeom prst="roundRect">
            <a:avLst>
              <a:gd name="adj" fmla="val 8389"/>
            </a:avLst>
          </a:prstGeom>
          <a:solidFill>
            <a:srgbClr val="FAF6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2540572-4425-1338-9F05-D840AA2E4A85}"/>
              </a:ext>
            </a:extLst>
          </p:cNvPr>
          <p:cNvSpPr txBox="1"/>
          <p:nvPr/>
        </p:nvSpPr>
        <p:spPr>
          <a:xfrm>
            <a:off x="2508614" y="6188583"/>
            <a:ext cx="6591869" cy="400110"/>
          </a:xfrm>
          <a:prstGeom prst="rect">
            <a:avLst/>
          </a:prstGeom>
          <a:noFill/>
        </p:spPr>
        <p:txBody>
          <a:bodyPr wrap="none" rtlCol="0">
            <a:spAutoFit/>
          </a:bodyPr>
          <a:lstStyle/>
          <a:p>
            <a:r>
              <a:rPr kumimoji="1" lang="ja-JP" altLang="en-US" sz="2000" b="1" dirty="0">
                <a:latin typeface="AR P丸ゴシック体E" panose="020F0900000000000000" pitchFamily="50" charset="-128"/>
                <a:ea typeface="AR P丸ゴシック体E" panose="020F0900000000000000" pitchFamily="50" charset="-128"/>
              </a:rPr>
              <a:t>「探究」の</a:t>
            </a:r>
            <a:r>
              <a:rPr kumimoji="1" lang="ja-JP" altLang="en-US" sz="2000" b="1">
                <a:latin typeface="AR P丸ゴシック体E" panose="020F0900000000000000" pitchFamily="50" charset="-128"/>
                <a:ea typeface="AR P丸ゴシック体E" panose="020F0900000000000000" pitchFamily="50" charset="-128"/>
              </a:rPr>
              <a:t>レンズ</a:t>
            </a:r>
            <a:r>
              <a:rPr kumimoji="1" lang="ja-JP" altLang="en-US" sz="2000">
                <a:latin typeface="AR P丸ゴシック体E" panose="020F0900000000000000" pitchFamily="50" charset="-128"/>
                <a:ea typeface="AR P丸ゴシック体E" panose="020F0900000000000000" pitchFamily="50" charset="-128"/>
              </a:rPr>
              <a:t>：民主的で持続</a:t>
            </a:r>
            <a:r>
              <a:rPr kumimoji="1" lang="ja-JP" altLang="en-US" sz="2000" dirty="0">
                <a:latin typeface="AR P丸ゴシック体E" panose="020F0900000000000000" pitchFamily="50" charset="-128"/>
                <a:ea typeface="AR P丸ゴシック体E" panose="020F0900000000000000" pitchFamily="50" charset="-128"/>
              </a:rPr>
              <a:t>可能な社会につながる視点</a:t>
            </a:r>
          </a:p>
        </p:txBody>
      </p:sp>
      <p:pic>
        <p:nvPicPr>
          <p:cNvPr id="7" name="図 6">
            <a:extLst>
              <a:ext uri="{FF2B5EF4-FFF2-40B4-BE49-F238E27FC236}">
                <a16:creationId xmlns:a16="http://schemas.microsoft.com/office/drawing/2014/main" id="{3030DEE7-63B5-8D55-265B-8B18F797EFB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347779" y="5643033"/>
            <a:ext cx="1092201" cy="1214967"/>
          </a:xfrm>
          <a:prstGeom prst="rect">
            <a:avLst/>
          </a:prstGeom>
        </p:spPr>
      </p:pic>
    </p:spTree>
    <p:extLst>
      <p:ext uri="{BB962C8B-B14F-4D97-AF65-F5344CB8AC3E}">
        <p14:creationId xmlns:p14="http://schemas.microsoft.com/office/powerpoint/2010/main" val="2048049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B3BB3-C97E-012B-DB66-7F20D71F9503}"/>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F20C0AB9-1ED4-6759-BE74-3B4128F8202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106" y="867834"/>
            <a:ext cx="9175535" cy="5160434"/>
          </a:xfrm>
          <a:prstGeom prst="rect">
            <a:avLst/>
          </a:prstGeom>
        </p:spPr>
      </p:pic>
      <p:sp>
        <p:nvSpPr>
          <p:cNvPr id="4" name="四角形: 角を丸くする 3">
            <a:extLst>
              <a:ext uri="{FF2B5EF4-FFF2-40B4-BE49-F238E27FC236}">
                <a16:creationId xmlns:a16="http://schemas.microsoft.com/office/drawing/2014/main" id="{7D6EB0D3-D97F-0C04-4B23-5C5AC9BCA2C8}"/>
              </a:ext>
            </a:extLst>
          </p:cNvPr>
          <p:cNvSpPr/>
          <p:nvPr/>
        </p:nvSpPr>
        <p:spPr>
          <a:xfrm>
            <a:off x="4947198" y="1913774"/>
            <a:ext cx="3344333" cy="2556934"/>
          </a:xfrm>
          <a:prstGeom prst="roundRect">
            <a:avLst>
              <a:gd name="adj" fmla="val 8389"/>
            </a:avLst>
          </a:prstGeom>
          <a:solidFill>
            <a:srgbClr val="F5EE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490803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D446B-03C1-D03C-9264-C7B1186389D3}"/>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92FCA1D4-4F1A-9916-08D5-ED746378F8A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493184"/>
            <a:ext cx="9125456" cy="5115983"/>
          </a:xfrm>
          <a:prstGeom prst="rect">
            <a:avLst/>
          </a:prstGeom>
        </p:spPr>
      </p:pic>
      <p:sp>
        <p:nvSpPr>
          <p:cNvPr id="4" name="四角形: 角を丸くする 3">
            <a:extLst>
              <a:ext uri="{FF2B5EF4-FFF2-40B4-BE49-F238E27FC236}">
                <a16:creationId xmlns:a16="http://schemas.microsoft.com/office/drawing/2014/main" id="{28B3E288-CB73-28F6-7648-2B46C04AB81F}"/>
              </a:ext>
            </a:extLst>
          </p:cNvPr>
          <p:cNvSpPr/>
          <p:nvPr/>
        </p:nvSpPr>
        <p:spPr>
          <a:xfrm>
            <a:off x="2787033" y="1182518"/>
            <a:ext cx="2443078" cy="1110270"/>
          </a:xfrm>
          <a:prstGeom prst="roundRect">
            <a:avLst>
              <a:gd name="adj" fmla="val 8389"/>
            </a:avLst>
          </a:prstGeom>
          <a:solidFill>
            <a:srgbClr val="FAF6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a:extLst>
              <a:ext uri="{FF2B5EF4-FFF2-40B4-BE49-F238E27FC236}">
                <a16:creationId xmlns:a16="http://schemas.microsoft.com/office/drawing/2014/main" id="{B7B684A4-C108-1174-9222-A04B0D9C16E9}"/>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62894" y="3923744"/>
            <a:ext cx="6731000" cy="2837193"/>
          </a:xfrm>
          <a:prstGeom prst="rect">
            <a:avLst/>
          </a:prstGeom>
        </p:spPr>
      </p:pic>
    </p:spTree>
    <p:extLst>
      <p:ext uri="{BB962C8B-B14F-4D97-AF65-F5344CB8AC3E}">
        <p14:creationId xmlns:p14="http://schemas.microsoft.com/office/powerpoint/2010/main" val="1579240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Effect transition="in" filter="fade">
                                      <p:cBhvr>
                                        <p:cTn id="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5E627-81E9-A9AB-EE27-3175218DB041}"/>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8D846A59-7A45-1A21-0AEB-1594CE2D0179}"/>
              </a:ext>
            </a:extLst>
          </p:cNvPr>
          <p:cNvPicPr>
            <a:picLocks noChangeAspect="1"/>
          </p:cNvPicPr>
          <p:nvPr/>
        </p:nvPicPr>
        <p:blipFill>
          <a:blip r:embed="rId3" cstate="email">
            <a:extLst>
              <a:ext uri="{28A0092B-C50C-407E-A947-70E740481C1C}">
                <a14:useLocalDpi xmlns:a14="http://schemas.microsoft.com/office/drawing/2010/main"/>
              </a:ext>
            </a:extLst>
          </a:blip>
          <a:srcRect b="-1"/>
          <a:stretch>
            <a:fillRect/>
          </a:stretch>
        </p:blipFill>
        <p:spPr>
          <a:xfrm>
            <a:off x="21" y="1282"/>
            <a:ext cx="9143980" cy="6856718"/>
          </a:xfrm>
          <a:prstGeom prst="rect">
            <a:avLst/>
          </a:prstGeom>
        </p:spPr>
      </p:pic>
      <p:sp>
        <p:nvSpPr>
          <p:cNvPr id="4" name="四角形: 角を丸くする 3">
            <a:extLst>
              <a:ext uri="{FF2B5EF4-FFF2-40B4-BE49-F238E27FC236}">
                <a16:creationId xmlns:a16="http://schemas.microsoft.com/office/drawing/2014/main" id="{F7DF8BB6-6D0F-13AD-34A9-B91D29A3FF8D}"/>
              </a:ext>
            </a:extLst>
          </p:cNvPr>
          <p:cNvSpPr/>
          <p:nvPr/>
        </p:nvSpPr>
        <p:spPr>
          <a:xfrm>
            <a:off x="4932955" y="2106387"/>
            <a:ext cx="4211024" cy="3124199"/>
          </a:xfrm>
          <a:prstGeom prst="roundRect">
            <a:avLst>
              <a:gd name="adj" fmla="val 8389"/>
            </a:avLst>
          </a:prstGeom>
          <a:solidFill>
            <a:srgbClr val="F3E7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四角形: 角を丸くする 4">
            <a:extLst>
              <a:ext uri="{FF2B5EF4-FFF2-40B4-BE49-F238E27FC236}">
                <a16:creationId xmlns:a16="http://schemas.microsoft.com/office/drawing/2014/main" id="{9B3EA537-F42E-63C5-7D64-342436E40305}"/>
              </a:ext>
            </a:extLst>
          </p:cNvPr>
          <p:cNvSpPr/>
          <p:nvPr/>
        </p:nvSpPr>
        <p:spPr>
          <a:xfrm>
            <a:off x="4931812" y="3207054"/>
            <a:ext cx="4211024" cy="2154765"/>
          </a:xfrm>
          <a:prstGeom prst="roundRect">
            <a:avLst>
              <a:gd name="adj" fmla="val 8389"/>
            </a:avLst>
          </a:prstGeom>
          <a:solidFill>
            <a:srgbClr val="F3E7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四角形: 角を丸くする 5">
            <a:extLst>
              <a:ext uri="{FF2B5EF4-FFF2-40B4-BE49-F238E27FC236}">
                <a16:creationId xmlns:a16="http://schemas.microsoft.com/office/drawing/2014/main" id="{5139D542-526C-5B41-F0AF-83DA355AE07E}"/>
              </a:ext>
            </a:extLst>
          </p:cNvPr>
          <p:cNvSpPr/>
          <p:nvPr/>
        </p:nvSpPr>
        <p:spPr>
          <a:xfrm>
            <a:off x="4932955" y="4235754"/>
            <a:ext cx="4211024" cy="1181099"/>
          </a:xfrm>
          <a:prstGeom prst="roundRect">
            <a:avLst>
              <a:gd name="adj" fmla="val 8389"/>
            </a:avLst>
          </a:prstGeom>
          <a:solidFill>
            <a:srgbClr val="F3E7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70075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019B2-ACE0-0289-45DB-A77C76D2F177}"/>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DA846AB3-579A-E503-901D-96E5D718E99D}"/>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605881"/>
            <a:ext cx="9145326" cy="5773752"/>
          </a:xfrm>
          <a:prstGeom prst="rect">
            <a:avLst/>
          </a:prstGeom>
        </p:spPr>
      </p:pic>
      <p:pic>
        <p:nvPicPr>
          <p:cNvPr id="2" name="図 1">
            <a:extLst>
              <a:ext uri="{FF2B5EF4-FFF2-40B4-BE49-F238E27FC236}">
                <a16:creationId xmlns:a16="http://schemas.microsoft.com/office/drawing/2014/main" id="{94A499AD-F2B1-C294-295C-C5FABB996DD9}"/>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2057400" y="1949823"/>
            <a:ext cx="7086600" cy="2998695"/>
          </a:xfrm>
          <a:prstGeom prst="rect">
            <a:avLst/>
          </a:prstGeom>
        </p:spPr>
      </p:pic>
      <p:pic>
        <p:nvPicPr>
          <p:cNvPr id="5" name="図 4">
            <a:extLst>
              <a:ext uri="{FF2B5EF4-FFF2-40B4-BE49-F238E27FC236}">
                <a16:creationId xmlns:a16="http://schemas.microsoft.com/office/drawing/2014/main" id="{1669FB1A-97C0-0A25-FB55-1FCA02724469}"/>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4457700" y="1929652"/>
            <a:ext cx="4686300" cy="2998695"/>
          </a:xfrm>
          <a:prstGeom prst="rect">
            <a:avLst/>
          </a:prstGeom>
        </p:spPr>
      </p:pic>
      <p:pic>
        <p:nvPicPr>
          <p:cNvPr id="6" name="図 5">
            <a:extLst>
              <a:ext uri="{FF2B5EF4-FFF2-40B4-BE49-F238E27FC236}">
                <a16:creationId xmlns:a16="http://schemas.microsoft.com/office/drawing/2014/main" id="{17EC81B1-8020-7954-0117-88BCBD52E863}"/>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6667500" y="1956546"/>
            <a:ext cx="2476500" cy="2998695"/>
          </a:xfrm>
          <a:prstGeom prst="rect">
            <a:avLst/>
          </a:prstGeom>
        </p:spPr>
      </p:pic>
    </p:spTree>
    <p:extLst>
      <p:ext uri="{BB962C8B-B14F-4D97-AF65-F5344CB8AC3E}">
        <p14:creationId xmlns:p14="http://schemas.microsoft.com/office/powerpoint/2010/main" val="783963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2" fill="hold" nodeType="clickEffect">
                                  <p:stCondLst>
                                    <p:cond delay="0"/>
                                  </p:stCondLst>
                                  <p:childTnLst>
                                    <p:anim calcmode="lin" valueType="num">
                                      <p:cBhvr additive="base">
                                        <p:cTn id="6" dur="2000"/>
                                        <p:tgtEl>
                                          <p:spTgt spid="2"/>
                                        </p:tgtEl>
                                        <p:attrNameLst>
                                          <p:attrName>ppt_x</p:attrName>
                                        </p:attrNameLst>
                                      </p:cBhvr>
                                      <p:tavLst>
                                        <p:tav tm="0">
                                          <p:val>
                                            <p:strVal val="ppt_x"/>
                                          </p:val>
                                        </p:tav>
                                        <p:tav tm="100000">
                                          <p:val>
                                            <p:strVal val="1+ppt_w/2"/>
                                          </p:val>
                                        </p:tav>
                                      </p:tavLst>
                                    </p:anim>
                                    <p:anim calcmode="lin" valueType="num">
                                      <p:cBhvr additive="base">
                                        <p:cTn id="7" dur="2000"/>
                                        <p:tgtEl>
                                          <p:spTgt spid="2"/>
                                        </p:tgtEl>
                                        <p:attrNameLst>
                                          <p:attrName>ppt_y</p:attrName>
                                        </p:attrNameLst>
                                      </p:cBhvr>
                                      <p:tavLst>
                                        <p:tav tm="0">
                                          <p:val>
                                            <p:strVal val="ppt_y"/>
                                          </p:val>
                                        </p:tav>
                                        <p:tav tm="100000">
                                          <p:val>
                                            <p:strVal val="ppt_y"/>
                                          </p:val>
                                        </p:tav>
                                      </p:tavLst>
                                    </p:anim>
                                    <p:set>
                                      <p:cBhvr>
                                        <p:cTn id="8" dur="1" fill="hold">
                                          <p:stCondLst>
                                            <p:cond delay="1999"/>
                                          </p:stCondLst>
                                        </p:cTn>
                                        <p:tgtEl>
                                          <p:spTgt spid="2"/>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2" fill="hold" nodeType="clickEffect">
                                  <p:stCondLst>
                                    <p:cond delay="0"/>
                                  </p:stCondLst>
                                  <p:childTnLst>
                                    <p:anim calcmode="lin" valueType="num">
                                      <p:cBhvr additive="base">
                                        <p:cTn id="12" dur="2000"/>
                                        <p:tgtEl>
                                          <p:spTgt spid="5"/>
                                        </p:tgtEl>
                                        <p:attrNameLst>
                                          <p:attrName>ppt_x</p:attrName>
                                        </p:attrNameLst>
                                      </p:cBhvr>
                                      <p:tavLst>
                                        <p:tav tm="0">
                                          <p:val>
                                            <p:strVal val="ppt_x"/>
                                          </p:val>
                                        </p:tav>
                                        <p:tav tm="100000">
                                          <p:val>
                                            <p:strVal val="1+ppt_w/2"/>
                                          </p:val>
                                        </p:tav>
                                      </p:tavLst>
                                    </p:anim>
                                    <p:anim calcmode="lin" valueType="num">
                                      <p:cBhvr additive="base">
                                        <p:cTn id="13" dur="2000"/>
                                        <p:tgtEl>
                                          <p:spTgt spid="5"/>
                                        </p:tgtEl>
                                        <p:attrNameLst>
                                          <p:attrName>ppt_y</p:attrName>
                                        </p:attrNameLst>
                                      </p:cBhvr>
                                      <p:tavLst>
                                        <p:tav tm="0">
                                          <p:val>
                                            <p:strVal val="ppt_y"/>
                                          </p:val>
                                        </p:tav>
                                        <p:tav tm="100000">
                                          <p:val>
                                            <p:strVal val="ppt_y"/>
                                          </p:val>
                                        </p:tav>
                                      </p:tavLst>
                                    </p:anim>
                                    <p:set>
                                      <p:cBhvr>
                                        <p:cTn id="14" dur="1" fill="hold">
                                          <p:stCondLst>
                                            <p:cond delay="1999"/>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xit" presetSubtype="2" fill="hold" nodeType="clickEffect">
                                  <p:stCondLst>
                                    <p:cond delay="0"/>
                                  </p:stCondLst>
                                  <p:childTnLst>
                                    <p:anim calcmode="lin" valueType="num">
                                      <p:cBhvr additive="base">
                                        <p:cTn id="18" dur="2000"/>
                                        <p:tgtEl>
                                          <p:spTgt spid="6"/>
                                        </p:tgtEl>
                                        <p:attrNameLst>
                                          <p:attrName>ppt_x</p:attrName>
                                        </p:attrNameLst>
                                      </p:cBhvr>
                                      <p:tavLst>
                                        <p:tav tm="0">
                                          <p:val>
                                            <p:strVal val="ppt_x"/>
                                          </p:val>
                                        </p:tav>
                                        <p:tav tm="100000">
                                          <p:val>
                                            <p:strVal val="1+ppt_w/2"/>
                                          </p:val>
                                        </p:tav>
                                      </p:tavLst>
                                    </p:anim>
                                    <p:anim calcmode="lin" valueType="num">
                                      <p:cBhvr additive="base">
                                        <p:cTn id="19" dur="2000"/>
                                        <p:tgtEl>
                                          <p:spTgt spid="6"/>
                                        </p:tgtEl>
                                        <p:attrNameLst>
                                          <p:attrName>ppt_y</p:attrName>
                                        </p:attrNameLst>
                                      </p:cBhvr>
                                      <p:tavLst>
                                        <p:tav tm="0">
                                          <p:val>
                                            <p:strVal val="ppt_y"/>
                                          </p:val>
                                        </p:tav>
                                        <p:tav tm="100000">
                                          <p:val>
                                            <p:strVal val="ppt_y"/>
                                          </p:val>
                                        </p:tav>
                                      </p:tavLst>
                                    </p:anim>
                                    <p:set>
                                      <p:cBhvr>
                                        <p:cTn id="20"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72927-03C2-5CB1-7E26-B884F74EC9AB}"/>
            </a:ext>
          </a:extLst>
        </p:cNvPr>
        <p:cNvGrpSpPr/>
        <p:nvPr/>
      </p:nvGrpSpPr>
      <p:grpSpPr>
        <a:xfrm>
          <a:off x="0" y="0"/>
          <a:ext cx="0" cy="0"/>
          <a:chOff x="0" y="0"/>
          <a:chExt cx="0" cy="0"/>
        </a:xfrm>
      </p:grpSpPr>
      <p:sp>
        <p:nvSpPr>
          <p:cNvPr id="7" name="ブローチ 6">
            <a:extLst>
              <a:ext uri="{FF2B5EF4-FFF2-40B4-BE49-F238E27FC236}">
                <a16:creationId xmlns:a16="http://schemas.microsoft.com/office/drawing/2014/main" id="{4223616C-1466-8BA7-301B-927140E370B5}"/>
              </a:ext>
            </a:extLst>
          </p:cNvPr>
          <p:cNvSpPr/>
          <p:nvPr/>
        </p:nvSpPr>
        <p:spPr>
          <a:xfrm>
            <a:off x="33867" y="5880100"/>
            <a:ext cx="9076266" cy="670866"/>
          </a:xfrm>
          <a:prstGeom prst="plaque">
            <a:avLst/>
          </a:prstGeom>
          <a:solidFill>
            <a:srgbClr val="F3E7CD"/>
          </a:solidFill>
          <a:ln w="38100" cmpd="thickThin">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extLst>
              <a:ext uri="{FF2B5EF4-FFF2-40B4-BE49-F238E27FC236}">
                <a16:creationId xmlns:a16="http://schemas.microsoft.com/office/drawing/2014/main" id="{EA6212A1-21A7-4DCA-94E3-783A73D87E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414868"/>
            <a:ext cx="9146319" cy="5190067"/>
          </a:xfrm>
          <a:prstGeom prst="rect">
            <a:avLst/>
          </a:prstGeom>
        </p:spPr>
      </p:pic>
      <p:sp>
        <p:nvSpPr>
          <p:cNvPr id="4" name="テキスト ボックス 3">
            <a:extLst>
              <a:ext uri="{FF2B5EF4-FFF2-40B4-BE49-F238E27FC236}">
                <a16:creationId xmlns:a16="http://schemas.microsoft.com/office/drawing/2014/main" id="{3160EC1E-E1B7-8CBA-7F45-366B18981D34}"/>
              </a:ext>
            </a:extLst>
          </p:cNvPr>
          <p:cNvSpPr txBox="1"/>
          <p:nvPr/>
        </p:nvSpPr>
        <p:spPr>
          <a:xfrm>
            <a:off x="93852" y="5981469"/>
            <a:ext cx="8901982" cy="461665"/>
          </a:xfrm>
          <a:prstGeom prst="rect">
            <a:avLst/>
          </a:prstGeom>
          <a:solidFill>
            <a:srgbClr val="F3E7CD"/>
          </a:solidFill>
        </p:spPr>
        <p:txBody>
          <a:bodyPr wrap="squar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 答えを教える人材は、子どもの学びを妨げることになりかねません。</a:t>
            </a:r>
          </a:p>
        </p:txBody>
      </p:sp>
      <p:sp>
        <p:nvSpPr>
          <p:cNvPr id="8" name="テキスト ボックス 7">
            <a:extLst>
              <a:ext uri="{FF2B5EF4-FFF2-40B4-BE49-F238E27FC236}">
                <a16:creationId xmlns:a16="http://schemas.microsoft.com/office/drawing/2014/main" id="{EFA8DCA4-C8E6-8534-913A-F95387C74366}"/>
              </a:ext>
            </a:extLst>
          </p:cNvPr>
          <p:cNvSpPr txBox="1"/>
          <p:nvPr/>
        </p:nvSpPr>
        <p:spPr>
          <a:xfrm>
            <a:off x="332885" y="513378"/>
            <a:ext cx="8662949" cy="461665"/>
          </a:xfrm>
          <a:prstGeom prst="rect">
            <a:avLst/>
          </a:prstGeom>
          <a:solidFill>
            <a:srgbClr val="F3E7CD"/>
          </a:solidFill>
        </p:spPr>
        <p:txBody>
          <a:bodyPr wrap="none" rtlCol="0">
            <a:spAutoFit/>
          </a:bodyPr>
          <a:lstStyle/>
          <a:p>
            <a:r>
              <a:rPr kumimoji="1" lang="ja-JP" altLang="en-US" sz="2400" b="1" dirty="0">
                <a:latin typeface="AR P丸ゴシック体E" panose="020F0900000000000000" pitchFamily="50" charset="-128"/>
                <a:ea typeface="AR P丸ゴシック体E" panose="020F0900000000000000" pitchFamily="50" charset="-128"/>
              </a:rPr>
              <a:t>地域の皆様へ：この探究の旅の「ナビゲーター」になってください</a:t>
            </a:r>
          </a:p>
        </p:txBody>
      </p:sp>
      <p:sp>
        <p:nvSpPr>
          <p:cNvPr id="9" name="テキスト ボックス 8">
            <a:extLst>
              <a:ext uri="{FF2B5EF4-FFF2-40B4-BE49-F238E27FC236}">
                <a16:creationId xmlns:a16="http://schemas.microsoft.com/office/drawing/2014/main" id="{06E6FE6F-26E3-289B-2772-8B9A9DF44B01}"/>
              </a:ext>
            </a:extLst>
          </p:cNvPr>
          <p:cNvSpPr txBox="1"/>
          <p:nvPr/>
        </p:nvSpPr>
        <p:spPr>
          <a:xfrm>
            <a:off x="4464408" y="975042"/>
            <a:ext cx="4576894" cy="400110"/>
          </a:xfrm>
          <a:prstGeom prst="rect">
            <a:avLst/>
          </a:prstGeom>
          <a:noFill/>
        </p:spPr>
        <p:txBody>
          <a:bodyPr wrap="none" rtlCol="0">
            <a:spAutoFit/>
          </a:bodyPr>
          <a:lstStyle/>
          <a:p>
            <a:r>
              <a:rPr kumimoji="1" lang="ja-JP" altLang="en-US" sz="2000" b="1" dirty="0">
                <a:latin typeface="AR P丸ゴシック体E" panose="020F0900000000000000" pitchFamily="50" charset="-128"/>
                <a:ea typeface="AR P丸ゴシック体E" panose="020F0900000000000000" pitchFamily="50" charset="-128"/>
              </a:rPr>
              <a:t>「この旅で出会う旅人」になってください</a:t>
            </a:r>
          </a:p>
        </p:txBody>
      </p:sp>
      <p:sp>
        <p:nvSpPr>
          <p:cNvPr id="2" name="テキスト ボックス 1">
            <a:extLst>
              <a:ext uri="{FF2B5EF4-FFF2-40B4-BE49-F238E27FC236}">
                <a16:creationId xmlns:a16="http://schemas.microsoft.com/office/drawing/2014/main" id="{38F3FC18-5DC7-0BD5-DF4E-3558125F3A92}"/>
              </a:ext>
            </a:extLst>
          </p:cNvPr>
          <p:cNvSpPr txBox="1"/>
          <p:nvPr/>
        </p:nvSpPr>
        <p:spPr>
          <a:xfrm>
            <a:off x="160347" y="5967022"/>
            <a:ext cx="8768991" cy="461665"/>
          </a:xfrm>
          <a:prstGeom prst="rect">
            <a:avLst/>
          </a:prstGeom>
          <a:solidFill>
            <a:schemeClr val="accent4">
              <a:lumMod val="40000"/>
              <a:lumOff val="60000"/>
            </a:schemeClr>
          </a:solidFill>
        </p:spPr>
        <p:txBody>
          <a:bodyPr wrap="squar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保護者・ご家族の皆様のご理解が子どもたちの学びを支えます。</a:t>
            </a:r>
          </a:p>
        </p:txBody>
      </p:sp>
    </p:spTree>
    <p:extLst>
      <p:ext uri="{BB962C8B-B14F-4D97-AF65-F5344CB8AC3E}">
        <p14:creationId xmlns:p14="http://schemas.microsoft.com/office/powerpoint/2010/main" val="280155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1000"/>
                                        <p:tgtEl>
                                          <p:spTgt spid="2"/>
                                        </p:tgtEl>
                                      </p:cBhvr>
                                    </p:animEffect>
                                    <p:anim calcmode="lin" valueType="num">
                                      <p:cBhvr>
                                        <p:cTn id="27" dur="1000" fill="hold"/>
                                        <p:tgtEl>
                                          <p:spTgt spid="2"/>
                                        </p:tgtEl>
                                        <p:attrNameLst>
                                          <p:attrName>ppt_x</p:attrName>
                                        </p:attrNameLst>
                                      </p:cBhvr>
                                      <p:tavLst>
                                        <p:tav tm="0">
                                          <p:val>
                                            <p:strVal val="#ppt_x"/>
                                          </p:val>
                                        </p:tav>
                                        <p:tav tm="100000">
                                          <p:val>
                                            <p:strVal val="#ppt_x"/>
                                          </p:val>
                                        </p:tav>
                                      </p:tavLst>
                                    </p:anim>
                                    <p:anim calcmode="lin" valueType="num">
                                      <p:cBhvr>
                                        <p:cTn id="2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animBg="1"/>
      <p:bldP spid="9" grpId="0"/>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A8623660-AF68-B83B-C9B4-3A340FABAFB7}"/>
              </a:ext>
            </a:extLst>
          </p:cNvPr>
          <p:cNvSpPr/>
          <p:nvPr/>
        </p:nvSpPr>
        <p:spPr>
          <a:xfrm>
            <a:off x="1991200" y="2758095"/>
            <a:ext cx="5043256" cy="726141"/>
          </a:xfrm>
          <a:prstGeom prst="rect">
            <a:avLst/>
          </a:prstGeom>
          <a:solidFill>
            <a:srgbClr val="B0C3E6">
              <a:alpha val="20000"/>
            </a:srgbClr>
          </a:solid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FEC07111-49D3-60ED-6399-D8864CE21190}"/>
              </a:ext>
            </a:extLst>
          </p:cNvPr>
          <p:cNvSpPr/>
          <p:nvPr/>
        </p:nvSpPr>
        <p:spPr>
          <a:xfrm>
            <a:off x="2009495" y="3857163"/>
            <a:ext cx="5043256" cy="726141"/>
          </a:xfrm>
          <a:prstGeom prst="rect">
            <a:avLst/>
          </a:prstGeom>
          <a:solidFill>
            <a:srgbClr val="B4F3A3">
              <a:alpha val="20000"/>
            </a:srgbClr>
          </a:solid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1B730BFB-18FB-5B2D-EDFB-6C63A12A2E6F}"/>
              </a:ext>
            </a:extLst>
          </p:cNvPr>
          <p:cNvSpPr/>
          <p:nvPr/>
        </p:nvSpPr>
        <p:spPr>
          <a:xfrm>
            <a:off x="1991200" y="4910468"/>
            <a:ext cx="5061551" cy="687396"/>
          </a:xfrm>
          <a:prstGeom prst="rect">
            <a:avLst/>
          </a:prstGeom>
          <a:solidFill>
            <a:srgbClr val="F5A1E9">
              <a:alpha val="20000"/>
            </a:srgbClr>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90445821-DEEC-1BC1-4866-2AA7F9AB9BAF}"/>
              </a:ext>
            </a:extLst>
          </p:cNvPr>
          <p:cNvSpPr txBox="1"/>
          <p:nvPr/>
        </p:nvSpPr>
        <p:spPr>
          <a:xfrm>
            <a:off x="725584" y="10333860"/>
            <a:ext cx="8956298" cy="369332"/>
          </a:xfrm>
          <a:prstGeom prst="rect">
            <a:avLst/>
          </a:prstGeom>
          <a:noFill/>
        </p:spPr>
        <p:txBody>
          <a:bodyPr wrap="none" rtlCol="0">
            <a:spAutoFit/>
          </a:bodyPr>
          <a:lstStyle/>
          <a:p>
            <a:r>
              <a:rPr kumimoji="1" lang="en-US" altLang="ja-JP" dirty="0"/>
              <a:t>※</a:t>
            </a:r>
            <a:r>
              <a:rPr kumimoji="1" lang="ja-JP" altLang="en-US" dirty="0"/>
              <a:t>　三色の枠をつけたのは、学習指導要領で示す「生きる力」の色を踏まえています</a:t>
            </a:r>
            <a:endParaRPr kumimoji="1" lang="en-US" altLang="ja-JP" dirty="0"/>
          </a:p>
        </p:txBody>
      </p:sp>
      <p:sp>
        <p:nvSpPr>
          <p:cNvPr id="2" name="テキスト ボックス 1">
            <a:extLst>
              <a:ext uri="{FF2B5EF4-FFF2-40B4-BE49-F238E27FC236}">
                <a16:creationId xmlns:a16="http://schemas.microsoft.com/office/drawing/2014/main" id="{010DC914-20C0-215B-BDB0-4E733CAFF31B}"/>
              </a:ext>
            </a:extLst>
          </p:cNvPr>
          <p:cNvSpPr txBox="1"/>
          <p:nvPr/>
        </p:nvSpPr>
        <p:spPr>
          <a:xfrm>
            <a:off x="1155838" y="1876297"/>
            <a:ext cx="6750566" cy="3662541"/>
          </a:xfrm>
          <a:prstGeom prst="rect">
            <a:avLst/>
          </a:prstGeom>
          <a:noFill/>
        </p:spPr>
        <p:txBody>
          <a:bodyPr wrap="none" rtlCol="0">
            <a:spAutoFit/>
          </a:bodyPr>
          <a:lstStyle/>
          <a:p>
            <a:r>
              <a:rPr kumimoji="1" lang="ja-JP" altLang="en-US" sz="3200" dirty="0">
                <a:latin typeface="AR P丸ゴシック体E" panose="020F0900000000000000" pitchFamily="50" charset="-128"/>
                <a:ea typeface="AR P丸ゴシック体E" panose="020F0900000000000000" pitchFamily="50" charset="-128"/>
              </a:rPr>
              <a:t>　　　　　学校教育目標　　　　　</a:t>
            </a:r>
            <a:endParaRPr kumimoji="1" lang="en-US" altLang="ja-JP" sz="3200" dirty="0">
              <a:latin typeface="AR P丸ゴシック体E" panose="020F0900000000000000" pitchFamily="50" charset="-128"/>
              <a:ea typeface="AR P丸ゴシック体E" panose="020F0900000000000000" pitchFamily="50" charset="-128"/>
            </a:endParaRPr>
          </a:p>
          <a:p>
            <a:endParaRPr kumimoji="1" lang="en-US" altLang="ja-JP" sz="3200" dirty="0">
              <a:latin typeface="AR P丸ゴシック体E" panose="020F0900000000000000" pitchFamily="50" charset="-128"/>
              <a:ea typeface="AR P丸ゴシック体E" panose="020F0900000000000000" pitchFamily="50" charset="-128"/>
            </a:endParaRPr>
          </a:p>
          <a:p>
            <a:pPr algn="ctr"/>
            <a:r>
              <a:rPr kumimoji="1" lang="ja-JP" altLang="en-US" sz="3200" dirty="0">
                <a:latin typeface="AR P丸ゴシック体E" panose="020F0900000000000000" pitchFamily="50" charset="-128"/>
                <a:ea typeface="AR P丸ゴシック体E" panose="020F0900000000000000" pitchFamily="50" charset="-128"/>
              </a:rPr>
              <a:t>よく考える子</a:t>
            </a:r>
            <a:endParaRPr kumimoji="1" lang="en-US" altLang="ja-JP" sz="3200" dirty="0">
              <a:latin typeface="AR P丸ゴシック体E" panose="020F0900000000000000" pitchFamily="50" charset="-128"/>
              <a:ea typeface="AR P丸ゴシック体E" panose="020F0900000000000000" pitchFamily="50" charset="-128"/>
            </a:endParaRPr>
          </a:p>
          <a:p>
            <a:pPr algn="ctr"/>
            <a:endParaRPr kumimoji="1" lang="en-US" altLang="ja-JP" sz="3600" dirty="0">
              <a:latin typeface="AR P丸ゴシック体E" panose="020F0900000000000000" pitchFamily="50" charset="-128"/>
              <a:ea typeface="AR P丸ゴシック体E" panose="020F0900000000000000" pitchFamily="50" charset="-128"/>
            </a:endParaRPr>
          </a:p>
          <a:p>
            <a:pPr algn="ctr"/>
            <a:r>
              <a:rPr kumimoji="1" lang="ja-JP" altLang="en-US" sz="3200" dirty="0">
                <a:latin typeface="AR P丸ゴシック体E" panose="020F0900000000000000" pitchFamily="50" charset="-128"/>
                <a:ea typeface="AR P丸ゴシック体E" panose="020F0900000000000000" pitchFamily="50" charset="-128"/>
              </a:rPr>
              <a:t>思いやりのある子</a:t>
            </a:r>
            <a:endParaRPr kumimoji="1" lang="en-US" altLang="ja-JP" sz="3200" dirty="0">
              <a:latin typeface="AR P丸ゴシック体E" panose="020F0900000000000000" pitchFamily="50" charset="-128"/>
              <a:ea typeface="AR P丸ゴシック体E" panose="020F0900000000000000" pitchFamily="50" charset="-128"/>
            </a:endParaRPr>
          </a:p>
          <a:p>
            <a:pPr algn="ctr"/>
            <a:endParaRPr kumimoji="1" lang="en-US" altLang="ja-JP" sz="3600" dirty="0">
              <a:latin typeface="AR P丸ゴシック体E" panose="020F0900000000000000" pitchFamily="50" charset="-128"/>
              <a:ea typeface="AR P丸ゴシック体E" panose="020F0900000000000000" pitchFamily="50" charset="-128"/>
            </a:endParaRPr>
          </a:p>
          <a:p>
            <a:pPr algn="ctr"/>
            <a:r>
              <a:rPr kumimoji="1" lang="ja-JP" altLang="en-US" sz="3200" dirty="0">
                <a:latin typeface="AR P丸ゴシック体E" panose="020F0900000000000000" pitchFamily="50" charset="-128"/>
                <a:ea typeface="AR P丸ゴシック体E" panose="020F0900000000000000" pitchFamily="50" charset="-128"/>
              </a:rPr>
              <a:t>健康で明るい子</a:t>
            </a:r>
          </a:p>
        </p:txBody>
      </p:sp>
      <p:sp>
        <p:nvSpPr>
          <p:cNvPr id="13" name="四角形: 角を丸くする 12">
            <a:extLst>
              <a:ext uri="{FF2B5EF4-FFF2-40B4-BE49-F238E27FC236}">
                <a16:creationId xmlns:a16="http://schemas.microsoft.com/office/drawing/2014/main" id="{C475B55A-24DC-30FC-D4C1-EFDA759C5EB0}"/>
              </a:ext>
            </a:extLst>
          </p:cNvPr>
          <p:cNvSpPr/>
          <p:nvPr/>
        </p:nvSpPr>
        <p:spPr>
          <a:xfrm>
            <a:off x="484094" y="1653984"/>
            <a:ext cx="7960659" cy="4796282"/>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F766FD77-37C3-9D4E-ABA1-CCEFEB9A3A63}"/>
              </a:ext>
            </a:extLst>
          </p:cNvPr>
          <p:cNvSpPr txBox="1"/>
          <p:nvPr/>
        </p:nvSpPr>
        <p:spPr>
          <a:xfrm>
            <a:off x="815625" y="2811883"/>
            <a:ext cx="697627" cy="707886"/>
          </a:xfrm>
          <a:prstGeom prst="rect">
            <a:avLst/>
          </a:prstGeom>
          <a:solidFill>
            <a:srgbClr val="A3DBFF"/>
          </a:solidFill>
          <a:ln w="38100">
            <a:solidFill>
              <a:schemeClr val="accent5">
                <a:lumMod val="75000"/>
              </a:schemeClr>
            </a:solidFill>
          </a:ln>
        </p:spPr>
        <p:txBody>
          <a:bodyPr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知</a:t>
            </a:r>
          </a:p>
        </p:txBody>
      </p:sp>
      <p:sp>
        <p:nvSpPr>
          <p:cNvPr id="20" name="テキスト ボックス 19">
            <a:extLst>
              <a:ext uri="{FF2B5EF4-FFF2-40B4-BE49-F238E27FC236}">
                <a16:creationId xmlns:a16="http://schemas.microsoft.com/office/drawing/2014/main" id="{5C418ED1-659D-3686-8A4A-56BE4AFCC86B}"/>
              </a:ext>
            </a:extLst>
          </p:cNvPr>
          <p:cNvSpPr txBox="1"/>
          <p:nvPr/>
        </p:nvSpPr>
        <p:spPr>
          <a:xfrm>
            <a:off x="827920" y="3866290"/>
            <a:ext cx="697627" cy="707886"/>
          </a:xfrm>
          <a:prstGeom prst="rect">
            <a:avLst/>
          </a:prstGeom>
          <a:solidFill>
            <a:srgbClr val="B4F3A3"/>
          </a:solidFill>
          <a:ln w="38100">
            <a:solidFill>
              <a:schemeClr val="accent6">
                <a:lumMod val="75000"/>
              </a:schemeClr>
            </a:solidFill>
          </a:ln>
        </p:spPr>
        <p:txBody>
          <a:bodyPr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徳</a:t>
            </a:r>
          </a:p>
        </p:txBody>
      </p:sp>
      <p:sp>
        <p:nvSpPr>
          <p:cNvPr id="21" name="テキスト ボックス 20">
            <a:extLst>
              <a:ext uri="{FF2B5EF4-FFF2-40B4-BE49-F238E27FC236}">
                <a16:creationId xmlns:a16="http://schemas.microsoft.com/office/drawing/2014/main" id="{95AD9FF5-D899-188C-D38C-E1F0ED38C015}"/>
              </a:ext>
            </a:extLst>
          </p:cNvPr>
          <p:cNvSpPr txBox="1"/>
          <p:nvPr/>
        </p:nvSpPr>
        <p:spPr>
          <a:xfrm>
            <a:off x="827920" y="4910469"/>
            <a:ext cx="697627" cy="707886"/>
          </a:xfrm>
          <a:prstGeom prst="rect">
            <a:avLst/>
          </a:prstGeom>
          <a:solidFill>
            <a:srgbClr val="F6C3FF"/>
          </a:solidFill>
          <a:ln w="38100">
            <a:solidFill>
              <a:srgbClr val="FF0000"/>
            </a:solidFill>
          </a:ln>
        </p:spPr>
        <p:txBody>
          <a:bodyPr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体</a:t>
            </a:r>
          </a:p>
        </p:txBody>
      </p:sp>
      <p:sp>
        <p:nvSpPr>
          <p:cNvPr id="5" name="テキスト ボックス 4">
            <a:extLst>
              <a:ext uri="{FF2B5EF4-FFF2-40B4-BE49-F238E27FC236}">
                <a16:creationId xmlns:a16="http://schemas.microsoft.com/office/drawing/2014/main" id="{20F8EE1A-2759-2674-33BD-4D23F648A44D}"/>
              </a:ext>
            </a:extLst>
          </p:cNvPr>
          <p:cNvSpPr txBox="1"/>
          <p:nvPr/>
        </p:nvSpPr>
        <p:spPr>
          <a:xfrm>
            <a:off x="1155838" y="521166"/>
            <a:ext cx="6455442" cy="523220"/>
          </a:xfrm>
          <a:prstGeom prst="rect">
            <a:avLst/>
          </a:prstGeom>
          <a:solidFill>
            <a:srgbClr val="FFFF00"/>
          </a:solidFill>
          <a:ln w="82550" cmpd="thickThin">
            <a:solidFill>
              <a:schemeClr val="tx1">
                <a:lumMod val="75000"/>
                <a:lumOff val="25000"/>
              </a:schemeClr>
            </a:solidFill>
          </a:ln>
        </p:spPr>
        <p:txBody>
          <a:bodyPr wrap="square">
            <a:spAutoFit/>
          </a:bodyPr>
          <a:lstStyle/>
          <a:p>
            <a:r>
              <a:rPr kumimoji="1" lang="ja-JP" altLang="en-US" sz="2800" dirty="0">
                <a:latin typeface="AR P丸ゴシック体E" panose="020F0900000000000000" pitchFamily="50" charset="-128"/>
                <a:ea typeface="AR P丸ゴシック体E" panose="020F0900000000000000" pitchFamily="50" charset="-128"/>
              </a:rPr>
              <a:t>　主体的・対話的で深い学びの創り方</a:t>
            </a:r>
            <a:endParaRPr kumimoji="1" lang="en-US" altLang="ja-JP" sz="2800" dirty="0">
              <a:latin typeface="AR P丸ゴシック体E" panose="020F0900000000000000" pitchFamily="50" charset="-128"/>
              <a:ea typeface="AR P丸ゴシック体E" panose="020F0900000000000000" pitchFamily="50" charset="-128"/>
            </a:endParaRPr>
          </a:p>
        </p:txBody>
      </p:sp>
    </p:spTree>
    <p:extLst>
      <p:ext uri="{BB962C8B-B14F-4D97-AF65-F5344CB8AC3E}">
        <p14:creationId xmlns:p14="http://schemas.microsoft.com/office/powerpoint/2010/main" val="1049015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1000"/>
                                        <p:tgtEl>
                                          <p:spTgt spid="2">
                                            <p:txEl>
                                              <p:pRg st="0" end="0"/>
                                            </p:txEl>
                                          </p:spTgt>
                                        </p:tgtEl>
                                      </p:cBhvr>
                                    </p:animEffect>
                                    <p:anim calcmode="lin" valueType="num">
                                      <p:cBhvr>
                                        <p:cTn id="13"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
                                            <p:txEl>
                                              <p:pRg st="2" end="2"/>
                                            </p:txEl>
                                          </p:spTgt>
                                        </p:tgtEl>
                                        <p:attrNameLst>
                                          <p:attrName>style.visibility</p:attrName>
                                        </p:attrNameLst>
                                      </p:cBhvr>
                                      <p:to>
                                        <p:strVal val="visible"/>
                                      </p:to>
                                    </p:set>
                                    <p:animEffect transition="in" filter="fade">
                                      <p:cBhvr>
                                        <p:cTn id="24" dur="1000"/>
                                        <p:tgtEl>
                                          <p:spTgt spid="2">
                                            <p:txEl>
                                              <p:pRg st="2" end="2"/>
                                            </p:txEl>
                                          </p:spTgt>
                                        </p:tgtEl>
                                      </p:cBhvr>
                                    </p:animEffect>
                                    <p:anim calcmode="lin" valueType="num">
                                      <p:cBhvr>
                                        <p:cTn id="2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2">
                                            <p:txEl>
                                              <p:pRg st="4" end="4"/>
                                            </p:txEl>
                                          </p:spTgt>
                                        </p:tgtEl>
                                        <p:attrNameLst>
                                          <p:attrName>style.visibility</p:attrName>
                                        </p:attrNameLst>
                                      </p:cBhvr>
                                      <p:to>
                                        <p:strVal val="visible"/>
                                      </p:to>
                                    </p:set>
                                    <p:animEffect transition="in" filter="fade">
                                      <p:cBhvr>
                                        <p:cTn id="36" dur="1000"/>
                                        <p:tgtEl>
                                          <p:spTgt spid="2">
                                            <p:txEl>
                                              <p:pRg st="4" end="4"/>
                                            </p:txEl>
                                          </p:spTgt>
                                        </p:tgtEl>
                                      </p:cBhvr>
                                    </p:animEffect>
                                    <p:anim calcmode="lin" valueType="num">
                                      <p:cBhvr>
                                        <p:cTn id="37"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8"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1000"/>
                                        <p:tgtEl>
                                          <p:spTgt spid="8"/>
                                        </p:tgtEl>
                                      </p:cBhvr>
                                    </p:animEffect>
                                    <p:anim calcmode="lin" valueType="num">
                                      <p:cBhvr>
                                        <p:cTn id="44" dur="1000" fill="hold"/>
                                        <p:tgtEl>
                                          <p:spTgt spid="8"/>
                                        </p:tgtEl>
                                        <p:attrNameLst>
                                          <p:attrName>ppt_x</p:attrName>
                                        </p:attrNameLst>
                                      </p:cBhvr>
                                      <p:tavLst>
                                        <p:tav tm="0">
                                          <p:val>
                                            <p:strVal val="#ppt_x"/>
                                          </p:val>
                                        </p:tav>
                                        <p:tav tm="100000">
                                          <p:val>
                                            <p:strVal val="#ppt_x"/>
                                          </p:val>
                                        </p:tav>
                                      </p:tavLst>
                                    </p:anim>
                                    <p:anim calcmode="lin" valueType="num">
                                      <p:cBhvr>
                                        <p:cTn id="45" dur="1000" fill="hold"/>
                                        <p:tgtEl>
                                          <p:spTgt spid="8"/>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2">
                                            <p:txEl>
                                              <p:pRg st="6" end="6"/>
                                            </p:txEl>
                                          </p:spTgt>
                                        </p:tgtEl>
                                        <p:attrNameLst>
                                          <p:attrName>style.visibility</p:attrName>
                                        </p:attrNameLst>
                                      </p:cBhvr>
                                      <p:to>
                                        <p:strVal val="visible"/>
                                      </p:to>
                                    </p:set>
                                    <p:animEffect transition="in" filter="fade">
                                      <p:cBhvr>
                                        <p:cTn id="48" dur="1000"/>
                                        <p:tgtEl>
                                          <p:spTgt spid="2">
                                            <p:txEl>
                                              <p:pRg st="6" end="6"/>
                                            </p:txEl>
                                          </p:spTgt>
                                        </p:tgtEl>
                                      </p:cBhvr>
                                    </p:animEffect>
                                    <p:anim calcmode="lin" valueType="num">
                                      <p:cBhvr>
                                        <p:cTn id="49"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50"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fade">
                                      <p:cBhvr>
                                        <p:cTn id="55" dur="1000"/>
                                        <p:tgtEl>
                                          <p:spTgt spid="14"/>
                                        </p:tgtEl>
                                      </p:cBhvr>
                                    </p:animEffect>
                                    <p:anim calcmode="lin" valueType="num">
                                      <p:cBhvr>
                                        <p:cTn id="56" dur="1000" fill="hold"/>
                                        <p:tgtEl>
                                          <p:spTgt spid="14"/>
                                        </p:tgtEl>
                                        <p:attrNameLst>
                                          <p:attrName>ppt_x</p:attrName>
                                        </p:attrNameLst>
                                      </p:cBhvr>
                                      <p:tavLst>
                                        <p:tav tm="0">
                                          <p:val>
                                            <p:strVal val="#ppt_x"/>
                                          </p:val>
                                        </p:tav>
                                        <p:tav tm="100000">
                                          <p:val>
                                            <p:strVal val="#ppt_x"/>
                                          </p:val>
                                        </p:tav>
                                      </p:tavLst>
                                    </p:anim>
                                    <p:anim calcmode="lin" valueType="num">
                                      <p:cBhvr>
                                        <p:cTn id="5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fade">
                                      <p:cBhvr>
                                        <p:cTn id="62" dur="1000"/>
                                        <p:tgtEl>
                                          <p:spTgt spid="20"/>
                                        </p:tgtEl>
                                      </p:cBhvr>
                                    </p:animEffect>
                                    <p:anim calcmode="lin" valueType="num">
                                      <p:cBhvr>
                                        <p:cTn id="63" dur="1000" fill="hold"/>
                                        <p:tgtEl>
                                          <p:spTgt spid="20"/>
                                        </p:tgtEl>
                                        <p:attrNameLst>
                                          <p:attrName>ppt_x</p:attrName>
                                        </p:attrNameLst>
                                      </p:cBhvr>
                                      <p:tavLst>
                                        <p:tav tm="0">
                                          <p:val>
                                            <p:strVal val="#ppt_x"/>
                                          </p:val>
                                        </p:tav>
                                        <p:tav tm="100000">
                                          <p:val>
                                            <p:strVal val="#ppt_x"/>
                                          </p:val>
                                        </p:tav>
                                      </p:tavLst>
                                    </p:anim>
                                    <p:anim calcmode="lin" valueType="num">
                                      <p:cBhvr>
                                        <p:cTn id="6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fade">
                                      <p:cBhvr>
                                        <p:cTn id="69" dur="1000"/>
                                        <p:tgtEl>
                                          <p:spTgt spid="21"/>
                                        </p:tgtEl>
                                      </p:cBhvr>
                                    </p:animEffect>
                                    <p:anim calcmode="lin" valueType="num">
                                      <p:cBhvr>
                                        <p:cTn id="70" dur="1000" fill="hold"/>
                                        <p:tgtEl>
                                          <p:spTgt spid="21"/>
                                        </p:tgtEl>
                                        <p:attrNameLst>
                                          <p:attrName>ppt_x</p:attrName>
                                        </p:attrNameLst>
                                      </p:cBhvr>
                                      <p:tavLst>
                                        <p:tav tm="0">
                                          <p:val>
                                            <p:strVal val="#ppt_x"/>
                                          </p:val>
                                        </p:tav>
                                        <p:tav tm="100000">
                                          <p:val>
                                            <p:strVal val="#ppt_x"/>
                                          </p:val>
                                        </p:tav>
                                      </p:tavLst>
                                    </p:anim>
                                    <p:anim calcmode="lin" valueType="num">
                                      <p:cBhvr>
                                        <p:cTn id="71"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3" grpId="0" animBg="1"/>
      <p:bldP spid="14" grpId="0" animBg="1"/>
      <p:bldP spid="20" grpId="0" animBg="1"/>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61F5D-5F08-0DE4-349A-00DEA281CD4A}"/>
            </a:ext>
          </a:extLst>
        </p:cNvPr>
        <p:cNvGrpSpPr/>
        <p:nvPr/>
      </p:nvGrpSpPr>
      <p:grpSpPr>
        <a:xfrm>
          <a:off x="0" y="0"/>
          <a:ext cx="0" cy="0"/>
          <a:chOff x="0" y="0"/>
          <a:chExt cx="0" cy="0"/>
        </a:xfrm>
      </p:grpSpPr>
      <p:sp>
        <p:nvSpPr>
          <p:cNvPr id="6" name="フレーム 5">
            <a:extLst>
              <a:ext uri="{FF2B5EF4-FFF2-40B4-BE49-F238E27FC236}">
                <a16:creationId xmlns:a16="http://schemas.microsoft.com/office/drawing/2014/main" id="{6921477E-EFF6-BDF8-E332-3C3CA9C81B30}"/>
              </a:ext>
            </a:extLst>
          </p:cNvPr>
          <p:cNvSpPr/>
          <p:nvPr/>
        </p:nvSpPr>
        <p:spPr>
          <a:xfrm>
            <a:off x="0" y="0"/>
            <a:ext cx="9144000" cy="6858000"/>
          </a:xfrm>
          <a:prstGeom prst="frame">
            <a:avLst>
              <a:gd name="adj1" fmla="val 3056"/>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7" name="正方形/長方形 6">
            <a:extLst>
              <a:ext uri="{FF2B5EF4-FFF2-40B4-BE49-F238E27FC236}">
                <a16:creationId xmlns:a16="http://schemas.microsoft.com/office/drawing/2014/main" id="{1677A52D-D4F0-09AF-44F3-3C4247453F38}"/>
              </a:ext>
            </a:extLst>
          </p:cNvPr>
          <p:cNvSpPr/>
          <p:nvPr/>
        </p:nvSpPr>
        <p:spPr>
          <a:xfrm>
            <a:off x="176213" y="235759"/>
            <a:ext cx="8734425" cy="64198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テキスト ボックス 7">
            <a:extLst>
              <a:ext uri="{FF2B5EF4-FFF2-40B4-BE49-F238E27FC236}">
                <a16:creationId xmlns:a16="http://schemas.microsoft.com/office/drawing/2014/main" id="{2C618458-DC15-C2EB-67EB-3C77600BF3D6}"/>
              </a:ext>
            </a:extLst>
          </p:cNvPr>
          <p:cNvSpPr txBox="1"/>
          <p:nvPr/>
        </p:nvSpPr>
        <p:spPr>
          <a:xfrm>
            <a:off x="278607" y="131376"/>
            <a:ext cx="8762999" cy="6378669"/>
          </a:xfrm>
          <a:prstGeom prst="rect">
            <a:avLst/>
          </a:prstGeom>
          <a:noFill/>
        </p:spPr>
        <p:txBody>
          <a:bodyPr wrap="square" rtlCol="0">
            <a:spAutoFit/>
          </a:bodyPr>
          <a:lstStyle/>
          <a:p>
            <a:endParaRPr kumimoji="1" lang="en-US" altLang="ja-JP" dirty="0">
              <a:solidFill>
                <a:schemeClr val="bg1"/>
              </a:solidFill>
              <a:latin typeface="AR P丸ゴシック体E" panose="020F0900000000000000" pitchFamily="50" charset="-128"/>
              <a:ea typeface="AR P丸ゴシック体E" panose="020F0900000000000000" pitchFamily="50" charset="-128"/>
            </a:endParaRPr>
          </a:p>
          <a:p>
            <a:endParaRPr lang="en-US" altLang="ja-JP" sz="1050" b="1" dirty="0">
              <a:solidFill>
                <a:schemeClr val="bg1"/>
              </a:solidFill>
              <a:latin typeface="AR P丸ゴシック体E" panose="020F0900000000000000" pitchFamily="50" charset="-128"/>
              <a:ea typeface="AR P丸ゴシック体E" panose="020F0900000000000000" pitchFamily="50" charset="-128"/>
            </a:endParaRPr>
          </a:p>
          <a:p>
            <a:endParaRPr lang="en-US" altLang="ja-JP" sz="2800" b="1" dirty="0">
              <a:solidFill>
                <a:schemeClr val="bg1"/>
              </a:solidFill>
              <a:latin typeface="AR P丸ゴシック体E" panose="020F0900000000000000" pitchFamily="50" charset="-128"/>
              <a:ea typeface="AR P丸ゴシック体E" panose="020F0900000000000000" pitchFamily="50" charset="-128"/>
            </a:endParaRPr>
          </a:p>
          <a:p>
            <a:r>
              <a:rPr lang="ja-JP" altLang="en-US" sz="2800" b="1" dirty="0">
                <a:solidFill>
                  <a:schemeClr val="bg1"/>
                </a:solidFill>
                <a:latin typeface="AR P丸ゴシック体E" panose="020F0900000000000000" pitchFamily="50" charset="-128"/>
                <a:ea typeface="AR P丸ゴシック体E" panose="020F0900000000000000" pitchFamily="50" charset="-128"/>
              </a:rPr>
              <a:t> </a:t>
            </a:r>
            <a:r>
              <a:rPr lang="ja-JP" altLang="en-US" sz="3200" b="1" dirty="0">
                <a:solidFill>
                  <a:schemeClr val="bg1"/>
                </a:solidFill>
                <a:latin typeface="AR P丸ゴシック体E" panose="020F0900000000000000" pitchFamily="50" charset="-128"/>
                <a:ea typeface="AR P丸ゴシック体E" panose="020F0900000000000000" pitchFamily="50" charset="-128"/>
              </a:rPr>
              <a:t>　目  次</a:t>
            </a:r>
            <a:endParaRPr lang="en-US" altLang="ja-JP" sz="3200" b="1" dirty="0">
              <a:solidFill>
                <a:schemeClr val="bg1"/>
              </a:solidFill>
              <a:latin typeface="AR P丸ゴシック体E" panose="020F0900000000000000" pitchFamily="50" charset="-128"/>
              <a:ea typeface="AR P丸ゴシック体E" panose="020F0900000000000000" pitchFamily="50" charset="-128"/>
            </a:endParaRPr>
          </a:p>
          <a:p>
            <a:endParaRPr lang="en-US" altLang="ja-JP" sz="3200" b="1" dirty="0">
              <a:solidFill>
                <a:schemeClr val="bg1"/>
              </a:solidFill>
              <a:latin typeface="AR P丸ゴシック体E" panose="020F0900000000000000" pitchFamily="50" charset="-128"/>
              <a:ea typeface="AR P丸ゴシック体E" panose="020F0900000000000000" pitchFamily="50" charset="-128"/>
            </a:endParaRPr>
          </a:p>
          <a:p>
            <a:r>
              <a:rPr lang="ja-JP" altLang="en-US" sz="3200" b="1" dirty="0">
                <a:solidFill>
                  <a:schemeClr val="bg1"/>
                </a:solidFill>
                <a:latin typeface="AR P丸ゴシック体E" panose="020F0900000000000000" pitchFamily="50" charset="-128"/>
                <a:ea typeface="AR P丸ゴシック体E" panose="020F0900000000000000" pitchFamily="50" charset="-128"/>
              </a:rPr>
              <a:t>　１ ，世界の動向と教育の推移</a:t>
            </a:r>
            <a:endParaRPr lang="en-US" altLang="ja-JP" sz="3200" b="1" dirty="0">
              <a:solidFill>
                <a:schemeClr val="bg1"/>
              </a:solidFill>
              <a:latin typeface="AR P丸ゴシック体E" panose="020F0900000000000000" pitchFamily="50" charset="-128"/>
              <a:ea typeface="AR P丸ゴシック体E" panose="020F0900000000000000" pitchFamily="50" charset="-128"/>
            </a:endParaRPr>
          </a:p>
          <a:p>
            <a:endParaRPr lang="en-US" altLang="ja-JP" sz="2400" b="1" dirty="0">
              <a:solidFill>
                <a:schemeClr val="bg1"/>
              </a:solidFill>
              <a:latin typeface="AR P丸ゴシック体E" panose="020F0900000000000000" pitchFamily="50" charset="-128"/>
              <a:ea typeface="AR P丸ゴシック体E" panose="020F0900000000000000" pitchFamily="50" charset="-128"/>
            </a:endParaRPr>
          </a:p>
          <a:p>
            <a:r>
              <a:rPr lang="ja-JP" altLang="en-US" sz="3200" b="1" dirty="0">
                <a:solidFill>
                  <a:schemeClr val="bg1"/>
                </a:solidFill>
                <a:latin typeface="AR P丸ゴシック体E" panose="020F0900000000000000" pitchFamily="50" charset="-128"/>
                <a:ea typeface="AR P丸ゴシック体E" panose="020F0900000000000000" pitchFamily="50" charset="-128"/>
              </a:rPr>
              <a:t>　２，学習指導要領と</a:t>
            </a:r>
            <a:r>
              <a:rPr lang="en-US" altLang="ja-JP" sz="3200" b="1" dirty="0">
                <a:solidFill>
                  <a:schemeClr val="bg1"/>
                </a:solidFill>
                <a:latin typeface="AR P丸ゴシック体E" panose="020F0900000000000000" pitchFamily="50" charset="-128"/>
                <a:ea typeface="AR P丸ゴシック体E" panose="020F0900000000000000" pitchFamily="50" charset="-128"/>
              </a:rPr>
              <a:t> ESD</a:t>
            </a:r>
          </a:p>
          <a:p>
            <a:endParaRPr lang="en-US" altLang="ja-JP" sz="2400" b="1" dirty="0">
              <a:solidFill>
                <a:schemeClr val="bg1"/>
              </a:solidFill>
              <a:latin typeface="AR P丸ゴシック体E" panose="020F0900000000000000" pitchFamily="50" charset="-128"/>
              <a:ea typeface="AR P丸ゴシック体E" panose="020F0900000000000000" pitchFamily="50" charset="-128"/>
            </a:endParaRPr>
          </a:p>
          <a:p>
            <a:r>
              <a:rPr lang="ja-JP" altLang="en-US" sz="3200" b="1" dirty="0">
                <a:solidFill>
                  <a:schemeClr val="bg1"/>
                </a:solidFill>
                <a:latin typeface="AR P丸ゴシック体E" panose="020F0900000000000000" pitchFamily="50" charset="-128"/>
                <a:ea typeface="AR P丸ゴシック体E" panose="020F0900000000000000" pitchFamily="50" charset="-128"/>
              </a:rPr>
              <a:t>　３，</a:t>
            </a:r>
            <a:r>
              <a:rPr lang="en-US" altLang="ja-JP" sz="3200" b="1" dirty="0">
                <a:solidFill>
                  <a:schemeClr val="bg1"/>
                </a:solidFill>
                <a:latin typeface="AR P丸ゴシック体E" panose="020F0900000000000000" pitchFamily="50" charset="-128"/>
                <a:ea typeface="AR P丸ゴシック体E" panose="020F0900000000000000" pitchFamily="50" charset="-128"/>
              </a:rPr>
              <a:t>ESD</a:t>
            </a:r>
            <a:r>
              <a:rPr lang="ja-JP" altLang="en-US" sz="3200" b="1" dirty="0">
                <a:solidFill>
                  <a:schemeClr val="bg1"/>
                </a:solidFill>
                <a:latin typeface="AR P丸ゴシック体E" panose="020F0900000000000000" pitchFamily="50" charset="-128"/>
                <a:ea typeface="AR P丸ゴシック体E" panose="020F0900000000000000" pitchFamily="50" charset="-128"/>
              </a:rPr>
              <a:t>のイメージを具体的に共有</a:t>
            </a:r>
            <a:endParaRPr lang="en-US" altLang="ja-JP" sz="3200" b="1" dirty="0">
              <a:solidFill>
                <a:schemeClr val="bg1"/>
              </a:solidFill>
              <a:latin typeface="AR P丸ゴシック体E" panose="020F0900000000000000" pitchFamily="50" charset="-128"/>
              <a:ea typeface="AR P丸ゴシック体E" panose="020F0900000000000000" pitchFamily="50" charset="-128"/>
            </a:endParaRPr>
          </a:p>
          <a:p>
            <a:endParaRPr lang="en-US" altLang="ja-JP" sz="2400" b="1" dirty="0">
              <a:solidFill>
                <a:schemeClr val="bg1"/>
              </a:solidFill>
              <a:latin typeface="AR P丸ゴシック体E" panose="020F0900000000000000" pitchFamily="50" charset="-128"/>
              <a:ea typeface="AR P丸ゴシック体E" panose="020F0900000000000000" pitchFamily="50" charset="-128"/>
            </a:endParaRPr>
          </a:p>
          <a:p>
            <a:r>
              <a:rPr lang="ja-JP" altLang="en-US" sz="3200" b="1" dirty="0">
                <a:solidFill>
                  <a:schemeClr val="bg1"/>
                </a:solidFill>
                <a:latin typeface="AR P丸ゴシック体E" panose="020F0900000000000000" pitchFamily="50" charset="-128"/>
                <a:ea typeface="AR P丸ゴシック体E" panose="020F0900000000000000" pitchFamily="50" charset="-128"/>
              </a:rPr>
              <a:t>　４，主体的・対話的で深い学びとその創り方</a:t>
            </a:r>
            <a:endParaRPr lang="en-US" altLang="ja-JP" sz="3200" b="1" dirty="0">
              <a:solidFill>
                <a:schemeClr val="bg1"/>
              </a:solidFill>
              <a:latin typeface="AR P丸ゴシック体E" panose="020F0900000000000000" pitchFamily="50" charset="-128"/>
              <a:ea typeface="AR P丸ゴシック体E" panose="020F0900000000000000" pitchFamily="50" charset="-128"/>
            </a:endParaRPr>
          </a:p>
          <a:p>
            <a:endParaRPr lang="en-US" altLang="ja-JP" sz="2400" b="1" dirty="0">
              <a:solidFill>
                <a:schemeClr val="bg1"/>
              </a:solidFill>
              <a:latin typeface="AR P丸ゴシック体E" panose="020F0900000000000000" pitchFamily="50" charset="-128"/>
              <a:ea typeface="AR P丸ゴシック体E" panose="020F0900000000000000" pitchFamily="50" charset="-128"/>
            </a:endParaRPr>
          </a:p>
          <a:p>
            <a:r>
              <a:rPr lang="ja-JP" altLang="en-US" sz="3200" b="1" dirty="0">
                <a:solidFill>
                  <a:schemeClr val="bg1"/>
                </a:solidFill>
                <a:latin typeface="AR P丸ゴシック体E" panose="020F0900000000000000" pitchFamily="50" charset="-128"/>
                <a:ea typeface="AR P丸ゴシック体E" panose="020F0900000000000000" pitchFamily="50" charset="-128"/>
              </a:rPr>
              <a:t>　</a:t>
            </a:r>
            <a:endParaRPr lang="en-US" altLang="ja-JP" sz="3200" b="1" kern="100" dirty="0">
              <a:solidFill>
                <a:schemeClr val="bg1"/>
              </a:solidFill>
              <a:effectLst/>
              <a:latin typeface="AR P丸ゴシック体E" panose="020F0900000000000000" pitchFamily="50" charset="-128"/>
              <a:ea typeface="AR P丸ゴシック体E" panose="020F0900000000000000" pitchFamily="50" charset="-128"/>
              <a:cs typeface="Times New Roman" panose="02020603050405020304" pitchFamily="18" charset="0"/>
            </a:endParaRPr>
          </a:p>
          <a:p>
            <a:r>
              <a:rPr lang="ja-JP" altLang="en-US" sz="3200" b="1" kern="100" dirty="0">
                <a:solidFill>
                  <a:schemeClr val="bg1"/>
                </a:solidFill>
                <a:latin typeface="AR P丸ゴシック体E" panose="020F0900000000000000" pitchFamily="50" charset="-128"/>
                <a:ea typeface="AR P丸ゴシック体E" panose="020F0900000000000000" pitchFamily="50" charset="-128"/>
                <a:cs typeface="Times New Roman" panose="02020603050405020304" pitchFamily="18" charset="0"/>
              </a:rPr>
              <a:t>　</a:t>
            </a:r>
            <a:r>
              <a:rPr lang="ja-JP" altLang="en-US" sz="3200" b="1" kern="100" dirty="0">
                <a:solidFill>
                  <a:schemeClr val="bg1"/>
                </a:solidFill>
                <a:effectLst/>
                <a:latin typeface="AR丸ゴシック体E" panose="020F0909000000000000" pitchFamily="49" charset="-128"/>
                <a:ea typeface="AR丸ゴシック体E" panose="020F0909000000000000" pitchFamily="49" charset="-128"/>
                <a:cs typeface="Times New Roman" panose="02020603050405020304" pitchFamily="18" charset="0"/>
              </a:rPr>
              <a:t>　　　　　　　　　　　　　　</a:t>
            </a:r>
            <a:r>
              <a:rPr lang="ja-JP" altLang="en-US" sz="3200" b="1" kern="100" dirty="0">
                <a:solidFill>
                  <a:schemeClr val="bg1"/>
                </a:solidFill>
                <a:latin typeface="AR丸ゴシック体E" panose="020F0909000000000000" pitchFamily="49" charset="-128"/>
                <a:ea typeface="AR丸ゴシック体E" panose="020F0909000000000000" pitchFamily="49" charset="-128"/>
                <a:cs typeface="Times New Roman" panose="02020603050405020304" pitchFamily="18" charset="0"/>
              </a:rPr>
              <a:t>　</a:t>
            </a:r>
            <a:r>
              <a:rPr lang="ja-JP" altLang="en-US" sz="3200" b="1" kern="100" dirty="0">
                <a:solidFill>
                  <a:schemeClr val="bg1"/>
                </a:solidFill>
                <a:effectLst/>
                <a:latin typeface="AR丸ゴシック体E" panose="020F0909000000000000" pitchFamily="49" charset="-128"/>
                <a:ea typeface="AR丸ゴシック体E" panose="020F0909000000000000" pitchFamily="49" charset="-128"/>
                <a:cs typeface="Times New Roman" panose="02020603050405020304" pitchFamily="18" charset="0"/>
              </a:rPr>
              <a:t>　</a:t>
            </a:r>
            <a:r>
              <a:rPr kumimoji="1" lang="ja-JP" altLang="en-US" sz="3200" dirty="0">
                <a:solidFill>
                  <a:schemeClr val="bg1"/>
                </a:solidFill>
                <a:latin typeface="HGP創英角ｺﾞｼｯｸUB" panose="020B0900000000000000" pitchFamily="50" charset="-128"/>
                <a:ea typeface="HGP創英角ｺﾞｼｯｸUB" panose="020B0900000000000000" pitchFamily="50" charset="-128"/>
              </a:rPr>
              <a:t>　　　　　　　　　　　　　　　　　　　　　</a:t>
            </a:r>
            <a:endParaRPr kumimoji="1" lang="en-US" altLang="ja-JP" sz="3200"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10" name="正方形/長方形 9">
            <a:extLst>
              <a:ext uri="{FF2B5EF4-FFF2-40B4-BE49-F238E27FC236}">
                <a16:creationId xmlns:a16="http://schemas.microsoft.com/office/drawing/2014/main" id="{9E32FD88-8DA3-CDCE-1A88-7DE338E743D1}"/>
              </a:ext>
            </a:extLst>
          </p:cNvPr>
          <p:cNvSpPr/>
          <p:nvPr/>
        </p:nvSpPr>
        <p:spPr>
          <a:xfrm>
            <a:off x="5705475" y="6600825"/>
            <a:ext cx="476250" cy="76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4FDD629C-7266-AF15-AF34-28534E7F6F02}"/>
              </a:ext>
            </a:extLst>
          </p:cNvPr>
          <p:cNvSpPr/>
          <p:nvPr/>
        </p:nvSpPr>
        <p:spPr>
          <a:xfrm>
            <a:off x="6462712" y="6584368"/>
            <a:ext cx="476250" cy="762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6546B909-325D-3575-8C81-D67C51254246}"/>
              </a:ext>
            </a:extLst>
          </p:cNvPr>
          <p:cNvSpPr/>
          <p:nvPr/>
        </p:nvSpPr>
        <p:spPr>
          <a:xfrm>
            <a:off x="7034212" y="6584368"/>
            <a:ext cx="476250" cy="76200"/>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00842000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54279-675B-6677-F4E2-989275B709C2}"/>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38897DF1-2ABD-4C50-67BE-1C595EA41537}"/>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rcRect l="14561" t="935" r="9828" b="41822"/>
          <a:stretch/>
        </p:blipFill>
        <p:spPr>
          <a:xfrm>
            <a:off x="105568" y="-9701"/>
            <a:ext cx="8272463" cy="6272708"/>
          </a:xfrm>
          <a:prstGeom prst="rect">
            <a:avLst/>
          </a:prstGeom>
          <a:ln>
            <a:noFill/>
          </a:ln>
        </p:spPr>
      </p:pic>
      <p:sp>
        <p:nvSpPr>
          <p:cNvPr id="5" name="テキスト ボックス 4">
            <a:extLst>
              <a:ext uri="{FF2B5EF4-FFF2-40B4-BE49-F238E27FC236}">
                <a16:creationId xmlns:a16="http://schemas.microsoft.com/office/drawing/2014/main" id="{95572D9A-9DAF-612B-1E9E-89C5E0BA0457}"/>
              </a:ext>
            </a:extLst>
          </p:cNvPr>
          <p:cNvSpPr txBox="1"/>
          <p:nvPr/>
        </p:nvSpPr>
        <p:spPr>
          <a:xfrm>
            <a:off x="71437" y="6122936"/>
            <a:ext cx="9001126" cy="369332"/>
          </a:xfrm>
          <a:prstGeom prst="rect">
            <a:avLst/>
          </a:prstGeom>
          <a:noFill/>
        </p:spPr>
        <p:txBody>
          <a:bodyPr wrap="square">
            <a:spAutoFit/>
          </a:bodyPr>
          <a:lstStyle/>
          <a:p>
            <a:pPr indent="400040" algn="just"/>
            <a:r>
              <a:rPr lang="en-US" altLang="ja-JP" u="sng" kern="100" dirty="0" err="1">
                <a:solidFill>
                  <a:srgbClr val="0563C1"/>
                </a:solidFill>
                <a:latin typeface="游明朝" panose="02020400000000000000" pitchFamily="18" charset="-128"/>
                <a:ea typeface="游明朝" panose="02020400000000000000" pitchFamily="18" charset="-128"/>
                <a:cs typeface="Times New Roman" panose="02020603050405020304" pitchFamily="18" charset="0"/>
                <a:hlinkClick r:id="rId5"/>
              </a:rPr>
              <a:t>確かな学力</a:t>
            </a:r>
            <a:r>
              <a:rPr lang="ja-JP" altLang="ja-JP" kern="100" dirty="0">
                <a:latin typeface="游明朝" panose="02020400000000000000" pitchFamily="18" charset="-128"/>
                <a:ea typeface="游明朝" panose="02020400000000000000" pitchFamily="18" charset="-128"/>
                <a:cs typeface="Times New Roman" panose="02020603050405020304" pitchFamily="18" charset="0"/>
              </a:rPr>
              <a:t>　　</a:t>
            </a:r>
            <a:r>
              <a:rPr lang="en-US" altLang="ja-JP" u="sng" kern="100" dirty="0">
                <a:solidFill>
                  <a:srgbClr val="0563C1"/>
                </a:solidFill>
                <a:latin typeface="游明朝" panose="02020400000000000000" pitchFamily="18" charset="-128"/>
                <a:ea typeface="游明朝" panose="02020400000000000000" pitchFamily="18" charset="-128"/>
                <a:cs typeface="Times New Roman" panose="02020603050405020304" pitchFamily="18" charset="0"/>
                <a:hlinkClick r:id="rId6"/>
              </a:rPr>
              <a:t>https://www.mext.go.jp/a_menu/shotou/gakuryoku/korekara.htm</a:t>
            </a:r>
            <a:endParaRPr lang="ja-JP" altLang="ja-JP" kern="100" dirty="0">
              <a:latin typeface="游明朝" panose="02020400000000000000" pitchFamily="18" charset="-128"/>
              <a:ea typeface="游明朝" panose="02020400000000000000" pitchFamily="18" charset="-128"/>
              <a:cs typeface="Times New Roman" panose="02020603050405020304" pitchFamily="18" charset="0"/>
            </a:endParaRPr>
          </a:p>
        </p:txBody>
      </p:sp>
      <p:sp>
        <p:nvSpPr>
          <p:cNvPr id="3" name="テキスト ボックス 2">
            <a:extLst>
              <a:ext uri="{FF2B5EF4-FFF2-40B4-BE49-F238E27FC236}">
                <a16:creationId xmlns:a16="http://schemas.microsoft.com/office/drawing/2014/main" id="{B1723AAA-02A0-5DC1-CA47-7DFBC0E48DF4}"/>
              </a:ext>
            </a:extLst>
          </p:cNvPr>
          <p:cNvSpPr txBox="1"/>
          <p:nvPr/>
        </p:nvSpPr>
        <p:spPr>
          <a:xfrm>
            <a:off x="408874" y="6456887"/>
            <a:ext cx="4493538" cy="461665"/>
          </a:xfrm>
          <a:prstGeom prst="rect">
            <a:avLst/>
          </a:prstGeom>
          <a:noFill/>
        </p:spPr>
        <p:txBody>
          <a:bodyPr wrap="none" rtlCol="0">
            <a:spAutoFit/>
          </a:bodyPr>
          <a:lstStyle/>
          <a:p>
            <a:r>
              <a:rPr kumimoji="1" lang="ja-JP" altLang="en-US" sz="2400" b="1" dirty="0"/>
              <a:t>文部科学省のホームページより</a:t>
            </a:r>
          </a:p>
        </p:txBody>
      </p:sp>
      <p:sp>
        <p:nvSpPr>
          <p:cNvPr id="4" name="テキスト ボックス 3">
            <a:extLst>
              <a:ext uri="{FF2B5EF4-FFF2-40B4-BE49-F238E27FC236}">
                <a16:creationId xmlns:a16="http://schemas.microsoft.com/office/drawing/2014/main" id="{6126A0A1-4323-DF0B-AAD8-EF3AA4447BB4}"/>
              </a:ext>
            </a:extLst>
          </p:cNvPr>
          <p:cNvSpPr txBox="1"/>
          <p:nvPr/>
        </p:nvSpPr>
        <p:spPr>
          <a:xfrm>
            <a:off x="3193558" y="1570100"/>
            <a:ext cx="1918098" cy="523220"/>
          </a:xfrm>
          <a:prstGeom prst="rect">
            <a:avLst/>
          </a:prstGeom>
          <a:solidFill>
            <a:srgbClr val="76E3FF"/>
          </a:solidFill>
        </p:spPr>
        <p:txBody>
          <a:bodyPr wrap="square" rtlCol="0">
            <a:spAutoFit/>
          </a:bodyPr>
          <a:lstStyle/>
          <a:p>
            <a:r>
              <a:rPr kumimoji="1" lang="ja-JP" altLang="en-US" sz="2800" dirty="0">
                <a:latin typeface="AR P丸ゴシック体E" panose="020F0900000000000000" pitchFamily="50" charset="-128"/>
                <a:ea typeface="AR P丸ゴシック体E" panose="020F0900000000000000" pitchFamily="50" charset="-128"/>
              </a:rPr>
              <a:t>確かな学力</a:t>
            </a:r>
            <a:endParaRPr kumimoji="1" lang="en-US" altLang="ja-JP" sz="2800" dirty="0">
              <a:latin typeface="AR P丸ゴシック体E" panose="020F0900000000000000" pitchFamily="50" charset="-128"/>
              <a:ea typeface="AR P丸ゴシック体E" panose="020F0900000000000000" pitchFamily="50" charset="-128"/>
            </a:endParaRPr>
          </a:p>
        </p:txBody>
      </p:sp>
      <p:sp>
        <p:nvSpPr>
          <p:cNvPr id="6" name="テキスト ボックス 5">
            <a:extLst>
              <a:ext uri="{FF2B5EF4-FFF2-40B4-BE49-F238E27FC236}">
                <a16:creationId xmlns:a16="http://schemas.microsoft.com/office/drawing/2014/main" id="{10FC7889-8FB5-336A-AEDA-CE8AA2CAD38D}"/>
              </a:ext>
            </a:extLst>
          </p:cNvPr>
          <p:cNvSpPr txBox="1"/>
          <p:nvPr/>
        </p:nvSpPr>
        <p:spPr>
          <a:xfrm>
            <a:off x="1174912" y="4334716"/>
            <a:ext cx="2408637" cy="523220"/>
          </a:xfrm>
          <a:prstGeom prst="rect">
            <a:avLst/>
          </a:prstGeom>
          <a:solidFill>
            <a:srgbClr val="AAE571"/>
          </a:solidFill>
        </p:spPr>
        <p:txBody>
          <a:bodyPr wrap="square" rtlCol="0">
            <a:spAutoFit/>
          </a:bodyPr>
          <a:lstStyle/>
          <a:p>
            <a:r>
              <a:rPr kumimoji="1" lang="ja-JP" altLang="en-US" sz="2800" dirty="0">
                <a:latin typeface="AR P丸ゴシック体E" panose="020F0900000000000000" pitchFamily="50" charset="-128"/>
                <a:ea typeface="AR P丸ゴシック体E" panose="020F0900000000000000" pitchFamily="50" charset="-128"/>
              </a:rPr>
              <a:t>豊かな人間性</a:t>
            </a:r>
            <a:endParaRPr kumimoji="1" lang="en-US" altLang="ja-JP" sz="2800" dirty="0">
              <a:latin typeface="AR P丸ゴシック体E" panose="020F0900000000000000" pitchFamily="50" charset="-128"/>
              <a:ea typeface="AR P丸ゴシック体E" panose="020F0900000000000000" pitchFamily="50" charset="-128"/>
            </a:endParaRPr>
          </a:p>
        </p:txBody>
      </p:sp>
      <p:sp>
        <p:nvSpPr>
          <p:cNvPr id="7" name="テキスト ボックス 6">
            <a:extLst>
              <a:ext uri="{FF2B5EF4-FFF2-40B4-BE49-F238E27FC236}">
                <a16:creationId xmlns:a16="http://schemas.microsoft.com/office/drawing/2014/main" id="{FE521112-3322-08B6-6CDF-32C44E13775D}"/>
              </a:ext>
            </a:extLst>
          </p:cNvPr>
          <p:cNvSpPr txBox="1"/>
          <p:nvPr/>
        </p:nvSpPr>
        <p:spPr>
          <a:xfrm>
            <a:off x="5184697" y="4388504"/>
            <a:ext cx="2043112" cy="523220"/>
          </a:xfrm>
          <a:prstGeom prst="rect">
            <a:avLst/>
          </a:prstGeom>
          <a:solidFill>
            <a:srgbClr val="F6C3FF"/>
          </a:solidFill>
        </p:spPr>
        <p:txBody>
          <a:bodyPr wrap="square" rtlCol="0">
            <a:spAutoFit/>
          </a:bodyPr>
          <a:lstStyle/>
          <a:p>
            <a:r>
              <a:rPr kumimoji="1" lang="ja-JP" altLang="en-US" sz="2800" dirty="0">
                <a:latin typeface="AR P丸ゴシック体E" panose="020F0900000000000000" pitchFamily="50" charset="-128"/>
                <a:ea typeface="AR P丸ゴシック体E" panose="020F0900000000000000" pitchFamily="50" charset="-128"/>
              </a:rPr>
              <a:t>健康や体力</a:t>
            </a:r>
            <a:endParaRPr kumimoji="1" lang="en-US" altLang="ja-JP" sz="2800" dirty="0">
              <a:latin typeface="AR P丸ゴシック体E" panose="020F0900000000000000" pitchFamily="50" charset="-128"/>
              <a:ea typeface="AR P丸ゴシック体E" panose="020F0900000000000000" pitchFamily="50" charset="-128"/>
            </a:endParaRPr>
          </a:p>
        </p:txBody>
      </p:sp>
      <p:sp>
        <p:nvSpPr>
          <p:cNvPr id="8" name="テキスト ボックス 7">
            <a:extLst>
              <a:ext uri="{FF2B5EF4-FFF2-40B4-BE49-F238E27FC236}">
                <a16:creationId xmlns:a16="http://schemas.microsoft.com/office/drawing/2014/main" id="{F3B98D2F-D7EF-481E-9B48-24E8CE76FCDB}"/>
              </a:ext>
            </a:extLst>
          </p:cNvPr>
          <p:cNvSpPr txBox="1"/>
          <p:nvPr/>
        </p:nvSpPr>
        <p:spPr>
          <a:xfrm>
            <a:off x="2897093" y="761959"/>
            <a:ext cx="2555934" cy="584775"/>
          </a:xfrm>
          <a:prstGeom prst="rect">
            <a:avLst/>
          </a:prstGeom>
          <a:solidFill>
            <a:srgbClr val="66CCFF">
              <a:alpha val="47059"/>
            </a:srgbClr>
          </a:solidFill>
          <a:ln w="28575">
            <a:solidFill>
              <a:schemeClr val="accent5">
                <a:lumMod val="75000"/>
              </a:schemeClr>
            </a:solidFill>
          </a:ln>
        </p:spPr>
        <p:txBody>
          <a:bodyPr wrap="square" rtlCol="0">
            <a:spAutoFit/>
          </a:bodyPr>
          <a:lstStyle/>
          <a:p>
            <a:r>
              <a:rPr kumimoji="1" lang="ja-JP" altLang="en-US" sz="3200" dirty="0">
                <a:latin typeface="AR P丸ゴシック体E" panose="020F0900000000000000" pitchFamily="50" charset="-128"/>
                <a:ea typeface="AR P丸ゴシック体E" panose="020F0900000000000000" pitchFamily="50" charset="-128"/>
              </a:rPr>
              <a:t>よく考える子</a:t>
            </a:r>
            <a:endParaRPr kumimoji="1" lang="en-US" altLang="ja-JP" sz="3200" dirty="0">
              <a:latin typeface="AR P丸ゴシック体E" panose="020F0900000000000000" pitchFamily="50" charset="-128"/>
              <a:ea typeface="AR P丸ゴシック体E" panose="020F0900000000000000" pitchFamily="50" charset="-128"/>
            </a:endParaRPr>
          </a:p>
        </p:txBody>
      </p:sp>
      <p:sp>
        <p:nvSpPr>
          <p:cNvPr id="10" name="正方形/長方形 9">
            <a:extLst>
              <a:ext uri="{FF2B5EF4-FFF2-40B4-BE49-F238E27FC236}">
                <a16:creationId xmlns:a16="http://schemas.microsoft.com/office/drawing/2014/main" id="{A7ACF61E-B2A5-8694-E6E5-983AD37FA5D8}"/>
              </a:ext>
            </a:extLst>
          </p:cNvPr>
          <p:cNvSpPr/>
          <p:nvPr/>
        </p:nvSpPr>
        <p:spPr>
          <a:xfrm>
            <a:off x="530412" y="4978617"/>
            <a:ext cx="3322053" cy="726141"/>
          </a:xfrm>
          <a:prstGeom prst="rect">
            <a:avLst/>
          </a:prstGeom>
          <a:solidFill>
            <a:srgbClr val="B4F3A3">
              <a:alpha val="20000"/>
            </a:srgbClr>
          </a:solid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solidFill>
                  <a:schemeClr val="tx1">
                    <a:lumMod val="95000"/>
                    <a:lumOff val="5000"/>
                  </a:schemeClr>
                </a:solidFill>
                <a:latin typeface="AR P丸ゴシック体E" panose="020F0900000000000000" pitchFamily="50" charset="-128"/>
                <a:ea typeface="AR P丸ゴシック体E" panose="020F0900000000000000" pitchFamily="50" charset="-128"/>
              </a:rPr>
              <a:t>思いやりのある子</a:t>
            </a:r>
          </a:p>
        </p:txBody>
      </p:sp>
      <p:sp>
        <p:nvSpPr>
          <p:cNvPr id="11" name="正方形/長方形 10">
            <a:extLst>
              <a:ext uri="{FF2B5EF4-FFF2-40B4-BE49-F238E27FC236}">
                <a16:creationId xmlns:a16="http://schemas.microsoft.com/office/drawing/2014/main" id="{06E49328-0906-0C47-36F7-DB397F617567}"/>
              </a:ext>
            </a:extLst>
          </p:cNvPr>
          <p:cNvSpPr/>
          <p:nvPr/>
        </p:nvSpPr>
        <p:spPr>
          <a:xfrm>
            <a:off x="4684923" y="5006959"/>
            <a:ext cx="3322053" cy="687396"/>
          </a:xfrm>
          <a:prstGeom prst="rect">
            <a:avLst/>
          </a:prstGeom>
          <a:solidFill>
            <a:srgbClr val="F5A1E9">
              <a:alpha val="20000"/>
            </a:srgbClr>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solidFill>
                  <a:schemeClr val="tx1">
                    <a:lumMod val="95000"/>
                    <a:lumOff val="5000"/>
                  </a:schemeClr>
                </a:solidFill>
                <a:latin typeface="AR P丸ゴシック体E" panose="020F0900000000000000" pitchFamily="50" charset="-128"/>
                <a:ea typeface="AR P丸ゴシック体E" panose="020F0900000000000000" pitchFamily="50" charset="-128"/>
              </a:rPr>
              <a:t>健康で明るい子</a:t>
            </a:r>
          </a:p>
        </p:txBody>
      </p:sp>
      <p:grpSp>
        <p:nvGrpSpPr>
          <p:cNvPr id="13" name="グループ化 12">
            <a:extLst>
              <a:ext uri="{FF2B5EF4-FFF2-40B4-BE49-F238E27FC236}">
                <a16:creationId xmlns:a16="http://schemas.microsoft.com/office/drawing/2014/main" id="{DB3A4041-0B7D-5DE8-A682-20985177C9D2}"/>
              </a:ext>
            </a:extLst>
          </p:cNvPr>
          <p:cNvGrpSpPr/>
          <p:nvPr/>
        </p:nvGrpSpPr>
        <p:grpSpPr>
          <a:xfrm>
            <a:off x="5825397" y="1163645"/>
            <a:ext cx="3247166" cy="1148636"/>
            <a:chOff x="5825397" y="594993"/>
            <a:chExt cx="3247166" cy="1717288"/>
          </a:xfrm>
        </p:grpSpPr>
        <p:sp>
          <p:nvSpPr>
            <p:cNvPr id="9" name="吹き出し: 角を丸めた四角形 8">
              <a:extLst>
                <a:ext uri="{FF2B5EF4-FFF2-40B4-BE49-F238E27FC236}">
                  <a16:creationId xmlns:a16="http://schemas.microsoft.com/office/drawing/2014/main" id="{C17DEDB7-E2A2-FEB2-BD8D-077A4E7E70FB}"/>
                </a:ext>
              </a:extLst>
            </p:cNvPr>
            <p:cNvSpPr/>
            <p:nvPr/>
          </p:nvSpPr>
          <p:spPr>
            <a:xfrm>
              <a:off x="5825397" y="594993"/>
              <a:ext cx="3247165" cy="1717288"/>
            </a:xfrm>
            <a:prstGeom prst="wedgeRoundRectCallout">
              <a:avLst>
                <a:gd name="adj1" fmla="val -69451"/>
                <a:gd name="adj2" fmla="val 23279"/>
                <a:gd name="adj3" fmla="val 16667"/>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64315DBC-750E-E8DE-8115-AA66A63F8E49}"/>
                </a:ext>
              </a:extLst>
            </p:cNvPr>
            <p:cNvSpPr txBox="1"/>
            <p:nvPr/>
          </p:nvSpPr>
          <p:spPr>
            <a:xfrm>
              <a:off x="5928754" y="835620"/>
              <a:ext cx="3143809" cy="1288410"/>
            </a:xfrm>
            <a:prstGeom prst="rect">
              <a:avLst/>
            </a:prstGeom>
            <a:noFill/>
          </p:spPr>
          <p:txBody>
            <a:bodyPr wrap="none" rtlCol="0">
              <a:spAutoFit/>
            </a:bodyPr>
            <a:lstStyle/>
            <a:p>
              <a:r>
                <a:rPr kumimoji="1" lang="ja-JP" altLang="en-US" dirty="0">
                  <a:highlight>
                    <a:srgbClr val="FFFF00"/>
                  </a:highlight>
                  <a:latin typeface="AR P丸ゴシック体E" panose="020F0900000000000000" pitchFamily="50" charset="-128"/>
                  <a:ea typeface="AR P丸ゴシック体E" panose="020F0900000000000000" pitchFamily="50" charset="-128"/>
                </a:rPr>
                <a:t>生きて働く</a:t>
              </a:r>
              <a:r>
                <a:rPr kumimoji="1" lang="ja-JP" altLang="en-US" sz="2400" dirty="0">
                  <a:highlight>
                    <a:srgbClr val="FFFF00"/>
                  </a:highlight>
                  <a:latin typeface="AR P丸ゴシック体E" panose="020F0900000000000000" pitchFamily="50" charset="-128"/>
                  <a:ea typeface="AR P丸ゴシック体E" panose="020F0900000000000000" pitchFamily="50" charset="-128"/>
                </a:rPr>
                <a:t>「確かな知識」</a:t>
              </a:r>
              <a:endParaRPr kumimoji="1" lang="en-US" altLang="ja-JP" sz="2400" dirty="0">
                <a:highlight>
                  <a:srgbClr val="FFFF00"/>
                </a:highlight>
                <a:latin typeface="AR P丸ゴシック体E" panose="020F0900000000000000" pitchFamily="50" charset="-128"/>
                <a:ea typeface="AR P丸ゴシック体E" panose="020F0900000000000000" pitchFamily="50" charset="-128"/>
              </a:endParaRPr>
            </a:p>
            <a:p>
              <a:endParaRPr kumimoji="1" lang="en-US" altLang="ja-JP" sz="800" dirty="0">
                <a:latin typeface="AR P丸ゴシック体E" panose="020F0900000000000000" pitchFamily="50" charset="-128"/>
                <a:ea typeface="AR P丸ゴシック体E" panose="020F0900000000000000" pitchFamily="50" charset="-128"/>
              </a:endParaRPr>
            </a:p>
            <a:p>
              <a:r>
                <a:rPr kumimoji="1" lang="ja-JP" altLang="en-US" dirty="0">
                  <a:latin typeface="AR P丸ゴシック体E" panose="020F0900000000000000" pitchFamily="50" charset="-128"/>
                  <a:ea typeface="AR P丸ゴシック体E" panose="020F0900000000000000" pitchFamily="50" charset="-128"/>
                </a:rPr>
                <a:t>　とも言われます</a:t>
              </a:r>
            </a:p>
          </p:txBody>
        </p:sp>
      </p:grpSp>
      <p:sp>
        <p:nvSpPr>
          <p:cNvPr id="14" name="十字形 13">
            <a:extLst>
              <a:ext uri="{FF2B5EF4-FFF2-40B4-BE49-F238E27FC236}">
                <a16:creationId xmlns:a16="http://schemas.microsoft.com/office/drawing/2014/main" id="{5A2A0391-4E52-3685-BAA8-90A2949AA10F}"/>
              </a:ext>
            </a:extLst>
          </p:cNvPr>
          <p:cNvSpPr/>
          <p:nvPr/>
        </p:nvSpPr>
        <p:spPr>
          <a:xfrm rot="18786483">
            <a:off x="7983893" y="1109731"/>
            <a:ext cx="856541" cy="867404"/>
          </a:xfrm>
          <a:prstGeom prst="plus">
            <a:avLst>
              <a:gd name="adj" fmla="val 47182"/>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7" name="グループ化 16">
            <a:extLst>
              <a:ext uri="{FF2B5EF4-FFF2-40B4-BE49-F238E27FC236}">
                <a16:creationId xmlns:a16="http://schemas.microsoft.com/office/drawing/2014/main" id="{6B814373-C8F0-EBBC-157E-8D88943E1BE3}"/>
              </a:ext>
            </a:extLst>
          </p:cNvPr>
          <p:cNvGrpSpPr/>
          <p:nvPr/>
        </p:nvGrpSpPr>
        <p:grpSpPr>
          <a:xfrm>
            <a:off x="6197596" y="2588381"/>
            <a:ext cx="2809350" cy="948267"/>
            <a:chOff x="6826552" y="2588381"/>
            <a:chExt cx="2322371" cy="948267"/>
          </a:xfrm>
        </p:grpSpPr>
        <p:sp>
          <p:nvSpPr>
            <p:cNvPr id="15" name="吹き出し: 角を丸めた四角形 14">
              <a:extLst>
                <a:ext uri="{FF2B5EF4-FFF2-40B4-BE49-F238E27FC236}">
                  <a16:creationId xmlns:a16="http://schemas.microsoft.com/office/drawing/2014/main" id="{25924BA5-B188-C66A-C040-E5AF937A9CF0}"/>
                </a:ext>
              </a:extLst>
            </p:cNvPr>
            <p:cNvSpPr/>
            <p:nvPr/>
          </p:nvSpPr>
          <p:spPr>
            <a:xfrm>
              <a:off x="6826552" y="2588381"/>
              <a:ext cx="2278909" cy="948267"/>
            </a:xfrm>
            <a:prstGeom prst="wedgeRoundRectCallout">
              <a:avLst>
                <a:gd name="adj1" fmla="val 21763"/>
                <a:gd name="adj2" fmla="val -136480"/>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6E53D471-0536-5E68-2904-B2AAA9F6A095}"/>
                </a:ext>
              </a:extLst>
            </p:cNvPr>
            <p:cNvSpPr txBox="1"/>
            <p:nvPr/>
          </p:nvSpPr>
          <p:spPr>
            <a:xfrm>
              <a:off x="6909181" y="2702675"/>
              <a:ext cx="2239742" cy="707886"/>
            </a:xfrm>
            <a:prstGeom prst="rect">
              <a:avLst/>
            </a:prstGeom>
            <a:noFill/>
          </p:spPr>
          <p:txBody>
            <a:bodyPr wrap="none" rtlCol="0">
              <a:spAutoFit/>
            </a:bodyPr>
            <a:lstStyle/>
            <a:p>
              <a:r>
                <a:rPr kumimoji="1" lang="ja-JP" altLang="en-US" sz="2000" dirty="0">
                  <a:latin typeface="AR P丸ゴシック体E" panose="020F0900000000000000" pitchFamily="50" charset="-128"/>
                  <a:ea typeface="AR P丸ゴシック体E" panose="020F0900000000000000" pitchFamily="50" charset="-128"/>
                </a:rPr>
                <a:t>大切な思考力も判断力</a:t>
              </a:r>
              <a:endParaRPr kumimoji="1" lang="en-US" altLang="ja-JP" sz="2000" dirty="0">
                <a:latin typeface="AR P丸ゴシック体E" panose="020F0900000000000000" pitchFamily="50" charset="-128"/>
                <a:ea typeface="AR P丸ゴシック体E" panose="020F0900000000000000" pitchFamily="50" charset="-128"/>
              </a:endParaRPr>
            </a:p>
            <a:p>
              <a:r>
                <a:rPr kumimoji="1" lang="ja-JP" altLang="en-US" sz="2000" dirty="0">
                  <a:latin typeface="AR P丸ゴシック体E" panose="020F0900000000000000" pitchFamily="50" charset="-128"/>
                  <a:ea typeface="AR P丸ゴシック体E" panose="020F0900000000000000" pitchFamily="50" charset="-128"/>
                </a:rPr>
                <a:t>も</a:t>
              </a:r>
              <a:r>
                <a:rPr kumimoji="1" lang="ja-JP" altLang="en-US" sz="2000" dirty="0">
                  <a:highlight>
                    <a:srgbClr val="FF0000"/>
                  </a:highlight>
                  <a:latin typeface="AR P丸ゴシック体E" panose="020F0900000000000000" pitchFamily="50" charset="-128"/>
                  <a:ea typeface="AR P丸ゴシック体E" panose="020F0900000000000000" pitchFamily="50" charset="-128"/>
                </a:rPr>
                <a:t>知識</a:t>
              </a:r>
              <a:r>
                <a:rPr kumimoji="1" lang="ja-JP" altLang="en-US" sz="2000" dirty="0">
                  <a:highlight>
                    <a:srgbClr val="FFFF00"/>
                  </a:highlight>
                  <a:latin typeface="AR P丸ゴシック体E" panose="020F0900000000000000" pitchFamily="50" charset="-128"/>
                  <a:ea typeface="AR P丸ゴシック体E" panose="020F0900000000000000" pitchFamily="50" charset="-128"/>
                </a:rPr>
                <a:t>ではありません</a:t>
              </a:r>
              <a:endParaRPr kumimoji="1" lang="ja-JP" altLang="en-US" sz="2000" dirty="0">
                <a:latin typeface="AR P丸ゴシック体E" panose="020F0900000000000000" pitchFamily="50" charset="-128"/>
                <a:ea typeface="AR P丸ゴシック体E" panose="020F0900000000000000" pitchFamily="50" charset="-128"/>
              </a:endParaRPr>
            </a:p>
          </p:txBody>
        </p:sp>
      </p:grpSp>
    </p:spTree>
    <p:extLst>
      <p:ext uri="{BB962C8B-B14F-4D97-AF65-F5344CB8AC3E}">
        <p14:creationId xmlns:p14="http://schemas.microsoft.com/office/powerpoint/2010/main" val="2860094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1000"/>
                                        <p:tgtEl>
                                          <p:spTgt spid="4">
                                            <p:txEl>
                                              <p:pRg st="0" end="0"/>
                                            </p:txEl>
                                          </p:spTgt>
                                        </p:tgtEl>
                                      </p:cBhvr>
                                    </p:animEffect>
                                    <p:anim calcmode="lin" valueType="num">
                                      <p:cBhvr>
                                        <p:cTn id="1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fade">
                                      <p:cBhvr>
                                        <p:cTn id="24" dur="1000"/>
                                        <p:tgtEl>
                                          <p:spTgt spid="6">
                                            <p:txEl>
                                              <p:pRg st="0" end="0"/>
                                            </p:txEl>
                                          </p:spTgt>
                                        </p:tgtEl>
                                      </p:cBhvr>
                                    </p:animEffect>
                                    <p:anim calcmode="lin" valueType="num">
                                      <p:cBhvr>
                                        <p:cTn id="2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1000"/>
                                        <p:tgtEl>
                                          <p:spTgt spid="8"/>
                                        </p:tgtEl>
                                      </p:cBhvr>
                                    </p:animEffect>
                                    <p:anim calcmode="lin" valueType="num">
                                      <p:cBhvr>
                                        <p:cTn id="39" dur="1000" fill="hold"/>
                                        <p:tgtEl>
                                          <p:spTgt spid="8"/>
                                        </p:tgtEl>
                                        <p:attrNameLst>
                                          <p:attrName>ppt_x</p:attrName>
                                        </p:attrNameLst>
                                      </p:cBhvr>
                                      <p:tavLst>
                                        <p:tav tm="0">
                                          <p:val>
                                            <p:strVal val="#ppt_x"/>
                                          </p:val>
                                        </p:tav>
                                        <p:tav tm="100000">
                                          <p:val>
                                            <p:strVal val="#ppt_x"/>
                                          </p:val>
                                        </p:tav>
                                      </p:tavLst>
                                    </p:anim>
                                    <p:anim calcmode="lin" valueType="num">
                                      <p:cBhvr>
                                        <p:cTn id="40" dur="1000" fill="hold"/>
                                        <p:tgtEl>
                                          <p:spTgt spid="8"/>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8">
                                            <p:txEl>
                                              <p:pRg st="0" end="0"/>
                                            </p:txEl>
                                          </p:spTgt>
                                        </p:tgtEl>
                                        <p:attrNameLst>
                                          <p:attrName>style.visibility</p:attrName>
                                        </p:attrNameLst>
                                      </p:cBhvr>
                                      <p:to>
                                        <p:strVal val="visible"/>
                                      </p:to>
                                    </p:set>
                                    <p:animEffect transition="in" filter="fade">
                                      <p:cBhvr>
                                        <p:cTn id="43" dur="1000"/>
                                        <p:tgtEl>
                                          <p:spTgt spid="8">
                                            <p:txEl>
                                              <p:pRg st="0" end="0"/>
                                            </p:txEl>
                                          </p:spTgt>
                                        </p:tgtEl>
                                      </p:cBhvr>
                                    </p:animEffect>
                                    <p:anim calcmode="lin" valueType="num">
                                      <p:cBhvr>
                                        <p:cTn id="44"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fade">
                                      <p:cBhvr>
                                        <p:cTn id="50" dur="1000"/>
                                        <p:tgtEl>
                                          <p:spTgt spid="10"/>
                                        </p:tgtEl>
                                      </p:cBhvr>
                                    </p:animEffect>
                                    <p:anim calcmode="lin" valueType="num">
                                      <p:cBhvr>
                                        <p:cTn id="51" dur="1000" fill="hold"/>
                                        <p:tgtEl>
                                          <p:spTgt spid="10"/>
                                        </p:tgtEl>
                                        <p:attrNameLst>
                                          <p:attrName>ppt_x</p:attrName>
                                        </p:attrNameLst>
                                      </p:cBhvr>
                                      <p:tavLst>
                                        <p:tav tm="0">
                                          <p:val>
                                            <p:strVal val="#ppt_x"/>
                                          </p:val>
                                        </p:tav>
                                        <p:tav tm="100000">
                                          <p:val>
                                            <p:strVal val="#ppt_x"/>
                                          </p:val>
                                        </p:tav>
                                      </p:tavLst>
                                    </p:anim>
                                    <p:anim calcmode="lin" valueType="num">
                                      <p:cBhvr>
                                        <p:cTn id="5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fade">
                                      <p:cBhvr>
                                        <p:cTn id="57" dur="1000"/>
                                        <p:tgtEl>
                                          <p:spTgt spid="11"/>
                                        </p:tgtEl>
                                      </p:cBhvr>
                                    </p:animEffect>
                                    <p:anim calcmode="lin" valueType="num">
                                      <p:cBhvr>
                                        <p:cTn id="58" dur="1000" fill="hold"/>
                                        <p:tgtEl>
                                          <p:spTgt spid="11"/>
                                        </p:tgtEl>
                                        <p:attrNameLst>
                                          <p:attrName>ppt_x</p:attrName>
                                        </p:attrNameLst>
                                      </p:cBhvr>
                                      <p:tavLst>
                                        <p:tav tm="0">
                                          <p:val>
                                            <p:strVal val="#ppt_x"/>
                                          </p:val>
                                        </p:tav>
                                        <p:tav tm="100000">
                                          <p:val>
                                            <p:strVal val="#ppt_x"/>
                                          </p:val>
                                        </p:tav>
                                      </p:tavLst>
                                    </p:anim>
                                    <p:anim calcmode="lin" valueType="num">
                                      <p:cBhvr>
                                        <p:cTn id="5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fade">
                                      <p:cBhvr>
                                        <p:cTn id="64" dur="1000"/>
                                        <p:tgtEl>
                                          <p:spTgt spid="13"/>
                                        </p:tgtEl>
                                      </p:cBhvr>
                                    </p:animEffect>
                                    <p:anim calcmode="lin" valueType="num">
                                      <p:cBhvr>
                                        <p:cTn id="65" dur="1000" fill="hold"/>
                                        <p:tgtEl>
                                          <p:spTgt spid="13"/>
                                        </p:tgtEl>
                                        <p:attrNameLst>
                                          <p:attrName>ppt_x</p:attrName>
                                        </p:attrNameLst>
                                      </p:cBhvr>
                                      <p:tavLst>
                                        <p:tav tm="0">
                                          <p:val>
                                            <p:strVal val="#ppt_x"/>
                                          </p:val>
                                        </p:tav>
                                        <p:tav tm="100000">
                                          <p:val>
                                            <p:strVal val="#ppt_x"/>
                                          </p:val>
                                        </p:tav>
                                      </p:tavLst>
                                    </p:anim>
                                    <p:anim calcmode="lin" valueType="num">
                                      <p:cBhvr>
                                        <p:cTn id="6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grpId="0" nodeType="clickEffect">
                                  <p:stCondLst>
                                    <p:cond delay="0"/>
                                  </p:stCondLst>
                                  <p:childTnLst>
                                    <p:set>
                                      <p:cBhvr>
                                        <p:cTn id="70" dur="1" fill="hold">
                                          <p:stCondLst>
                                            <p:cond delay="0"/>
                                          </p:stCondLst>
                                        </p:cTn>
                                        <p:tgtEl>
                                          <p:spTgt spid="14"/>
                                        </p:tgtEl>
                                        <p:attrNameLst>
                                          <p:attrName>style.visibility</p:attrName>
                                        </p:attrNameLst>
                                      </p:cBhvr>
                                      <p:to>
                                        <p:strVal val="visible"/>
                                      </p:to>
                                    </p:set>
                                    <p:animEffect transition="in" filter="fade">
                                      <p:cBhvr>
                                        <p:cTn id="71" dur="1000"/>
                                        <p:tgtEl>
                                          <p:spTgt spid="14"/>
                                        </p:tgtEl>
                                      </p:cBhvr>
                                    </p:animEffect>
                                    <p:anim calcmode="lin" valueType="num">
                                      <p:cBhvr>
                                        <p:cTn id="72" dur="1000" fill="hold"/>
                                        <p:tgtEl>
                                          <p:spTgt spid="14"/>
                                        </p:tgtEl>
                                        <p:attrNameLst>
                                          <p:attrName>ppt_x</p:attrName>
                                        </p:attrNameLst>
                                      </p:cBhvr>
                                      <p:tavLst>
                                        <p:tav tm="0">
                                          <p:val>
                                            <p:strVal val="#ppt_x"/>
                                          </p:val>
                                        </p:tav>
                                        <p:tav tm="100000">
                                          <p:val>
                                            <p:strVal val="#ppt_x"/>
                                          </p:val>
                                        </p:tav>
                                      </p:tavLst>
                                    </p:anim>
                                    <p:anim calcmode="lin" valueType="num">
                                      <p:cBhvr>
                                        <p:cTn id="7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nodeType="click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fade">
                                      <p:cBhvr>
                                        <p:cTn id="78" dur="1000"/>
                                        <p:tgtEl>
                                          <p:spTgt spid="17"/>
                                        </p:tgtEl>
                                      </p:cBhvr>
                                    </p:animEffect>
                                    <p:anim calcmode="lin" valueType="num">
                                      <p:cBhvr>
                                        <p:cTn id="79" dur="1000" fill="hold"/>
                                        <p:tgtEl>
                                          <p:spTgt spid="17"/>
                                        </p:tgtEl>
                                        <p:attrNameLst>
                                          <p:attrName>ppt_x</p:attrName>
                                        </p:attrNameLst>
                                      </p:cBhvr>
                                      <p:tavLst>
                                        <p:tav tm="0">
                                          <p:val>
                                            <p:strVal val="#ppt_x"/>
                                          </p:val>
                                        </p:tav>
                                        <p:tav tm="100000">
                                          <p:val>
                                            <p:strVal val="#ppt_x"/>
                                          </p:val>
                                        </p:tav>
                                      </p:tavLst>
                                    </p:anim>
                                    <p:anim calcmode="lin" valueType="num">
                                      <p:cBhvr>
                                        <p:cTn id="8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10" grpId="0" animBg="1"/>
      <p:bldP spid="11" grpId="0" animBg="1"/>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7EA31-D776-8AB5-C63A-14172557DDC2}"/>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5B3C45CB-93B8-E1CE-893E-BBA567A25D30}"/>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4293" r="5775"/>
          <a:stretch/>
        </p:blipFill>
        <p:spPr bwMode="auto">
          <a:xfrm>
            <a:off x="308914" y="552885"/>
            <a:ext cx="8237899" cy="6517162"/>
          </a:xfrm>
          <a:prstGeom prst="rect">
            <a:avLst/>
          </a:prstGeom>
          <a:ln>
            <a:noFill/>
          </a:ln>
          <a:extLst>
            <a:ext uri="{53640926-AAD7-44D8-BBD7-CCE9431645EC}">
              <a14:shadowObscured xmlns:a14="http://schemas.microsoft.com/office/drawing/2010/main"/>
            </a:ext>
          </a:extLst>
        </p:spPr>
      </p:pic>
      <p:sp>
        <p:nvSpPr>
          <p:cNvPr id="3" name="正方形/長方形 2">
            <a:extLst>
              <a:ext uri="{FF2B5EF4-FFF2-40B4-BE49-F238E27FC236}">
                <a16:creationId xmlns:a16="http://schemas.microsoft.com/office/drawing/2014/main" id="{BD3B106D-A807-147E-84BB-ADB49407DA75}"/>
              </a:ext>
            </a:extLst>
          </p:cNvPr>
          <p:cNvSpPr/>
          <p:nvPr/>
        </p:nvSpPr>
        <p:spPr>
          <a:xfrm>
            <a:off x="3858469" y="3131484"/>
            <a:ext cx="4080187" cy="34290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4000" dirty="0">
                <a:solidFill>
                  <a:srgbClr val="0070C0"/>
                </a:solidFill>
                <a:latin typeface="AR P丸ゴシック体E" panose="020F0900000000000000" pitchFamily="50" charset="-128"/>
                <a:ea typeface="AR P丸ゴシック体E" panose="020F0900000000000000" pitchFamily="50" charset="-128"/>
              </a:rPr>
              <a:t>　　　</a:t>
            </a:r>
            <a:r>
              <a:rPr kumimoji="1" lang="ja-JP" altLang="en-US" sz="2400" dirty="0">
                <a:solidFill>
                  <a:srgbClr val="0070C0"/>
                </a:solidFill>
                <a:latin typeface="AR P丸ゴシック体E" panose="020F0900000000000000" pitchFamily="50" charset="-128"/>
                <a:ea typeface="AR P丸ゴシック体E" panose="020F0900000000000000" pitchFamily="50" charset="-128"/>
              </a:rPr>
              <a:t>　</a:t>
            </a:r>
            <a:endParaRPr kumimoji="1" lang="ja-JP" altLang="en-US" sz="4000" dirty="0">
              <a:solidFill>
                <a:srgbClr val="0070C0"/>
              </a:solidFill>
              <a:latin typeface="AR P丸ゴシック体E" panose="020F0900000000000000" pitchFamily="50" charset="-128"/>
              <a:ea typeface="AR P丸ゴシック体E" panose="020F0900000000000000" pitchFamily="50" charset="-128"/>
            </a:endParaRPr>
          </a:p>
        </p:txBody>
      </p:sp>
      <p:sp>
        <p:nvSpPr>
          <p:cNvPr id="26" name="正方形/長方形 25">
            <a:extLst>
              <a:ext uri="{FF2B5EF4-FFF2-40B4-BE49-F238E27FC236}">
                <a16:creationId xmlns:a16="http://schemas.microsoft.com/office/drawing/2014/main" id="{EEB6D139-AF3B-FB85-D669-19FB538D86D7}"/>
              </a:ext>
            </a:extLst>
          </p:cNvPr>
          <p:cNvSpPr/>
          <p:nvPr/>
        </p:nvSpPr>
        <p:spPr>
          <a:xfrm>
            <a:off x="1051924" y="3131485"/>
            <a:ext cx="2955301" cy="306761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4000" dirty="0">
                <a:solidFill>
                  <a:srgbClr val="0070C0"/>
                </a:solidFill>
                <a:latin typeface="AR P丸ゴシック体E" panose="020F0900000000000000" pitchFamily="50" charset="-128"/>
                <a:ea typeface="AR P丸ゴシック体E" panose="020F0900000000000000" pitchFamily="50" charset="-128"/>
              </a:rPr>
              <a:t>　　　</a:t>
            </a:r>
            <a:r>
              <a:rPr kumimoji="1" lang="ja-JP" altLang="en-US" sz="2400" dirty="0">
                <a:solidFill>
                  <a:srgbClr val="0070C0"/>
                </a:solidFill>
                <a:latin typeface="AR P丸ゴシック体E" panose="020F0900000000000000" pitchFamily="50" charset="-128"/>
                <a:ea typeface="AR P丸ゴシック体E" panose="020F0900000000000000" pitchFamily="50" charset="-128"/>
              </a:rPr>
              <a:t>　</a:t>
            </a:r>
            <a:endParaRPr kumimoji="1" lang="ja-JP" altLang="en-US" sz="4000" dirty="0">
              <a:solidFill>
                <a:srgbClr val="0070C0"/>
              </a:solidFill>
              <a:latin typeface="AR P丸ゴシック体E" panose="020F0900000000000000" pitchFamily="50" charset="-128"/>
              <a:ea typeface="AR P丸ゴシック体E" panose="020F0900000000000000" pitchFamily="50" charset="-128"/>
            </a:endParaRPr>
          </a:p>
        </p:txBody>
      </p:sp>
      <p:sp>
        <p:nvSpPr>
          <p:cNvPr id="4" name="テキスト ボックス 3">
            <a:extLst>
              <a:ext uri="{FF2B5EF4-FFF2-40B4-BE49-F238E27FC236}">
                <a16:creationId xmlns:a16="http://schemas.microsoft.com/office/drawing/2014/main" id="{C18EDB40-A239-CCF7-199B-CEF0BA924592}"/>
              </a:ext>
            </a:extLst>
          </p:cNvPr>
          <p:cNvSpPr txBox="1"/>
          <p:nvPr/>
        </p:nvSpPr>
        <p:spPr>
          <a:xfrm>
            <a:off x="308914" y="348348"/>
            <a:ext cx="8735071" cy="1569660"/>
          </a:xfrm>
          <a:prstGeom prst="rect">
            <a:avLst/>
          </a:prstGeom>
          <a:noFill/>
        </p:spPr>
        <p:txBody>
          <a:bodyPr wrap="square" rtlCol="0">
            <a:spAutoFit/>
          </a:bodyPr>
          <a:lstStyle/>
          <a:p>
            <a:pPr algn="ctr"/>
            <a:r>
              <a:rPr kumimoji="1" lang="ja-JP" altLang="en-US" sz="3200" dirty="0">
                <a:highlight>
                  <a:srgbClr val="00FFFF"/>
                </a:highlight>
                <a:latin typeface="AR P丸ゴシック体E" panose="020F0900000000000000" pitchFamily="50" charset="-128"/>
                <a:ea typeface="AR P丸ゴシック体E" panose="020F0900000000000000" pitchFamily="50" charset="-128"/>
              </a:rPr>
              <a:t>学力</a:t>
            </a:r>
            <a:r>
              <a:rPr kumimoji="1" lang="ja-JP" altLang="en-US" sz="3200" dirty="0">
                <a:latin typeface="AR P丸ゴシック体E" panose="020F0900000000000000" pitchFamily="50" charset="-128"/>
                <a:ea typeface="AR P丸ゴシック体E" panose="020F0900000000000000" pitchFamily="50" charset="-128"/>
              </a:rPr>
              <a:t>の代表として</a:t>
            </a:r>
            <a:r>
              <a:rPr kumimoji="1" lang="ja-JP" altLang="en-US" sz="3200" dirty="0">
                <a:highlight>
                  <a:srgbClr val="FFFF00"/>
                </a:highlight>
                <a:latin typeface="AR P丸ゴシック体E" panose="020F0900000000000000" pitchFamily="50" charset="-128"/>
                <a:ea typeface="AR P丸ゴシック体E" panose="020F0900000000000000" pitchFamily="50" charset="-128"/>
              </a:rPr>
              <a:t>よく考える子</a:t>
            </a:r>
            <a:r>
              <a:rPr kumimoji="1" lang="ja-JP" altLang="en-US" sz="3200" dirty="0">
                <a:latin typeface="AR P丸ゴシック体E" panose="020F0900000000000000" pitchFamily="50" charset="-128"/>
                <a:ea typeface="AR P丸ゴシック体E" panose="020F0900000000000000" pitchFamily="50" charset="-128"/>
              </a:rPr>
              <a:t>が掲げられている</a:t>
            </a:r>
            <a:endParaRPr kumimoji="1" lang="en-US" altLang="ja-JP" sz="3200" dirty="0">
              <a:latin typeface="AR P丸ゴシック体E" panose="020F0900000000000000" pitchFamily="50" charset="-128"/>
              <a:ea typeface="AR P丸ゴシック体E" panose="020F0900000000000000" pitchFamily="50" charset="-128"/>
            </a:endParaRPr>
          </a:p>
          <a:p>
            <a:pPr algn="ctr"/>
            <a:r>
              <a:rPr kumimoji="1" lang="ja-JP" altLang="en-US" sz="3200" dirty="0">
                <a:latin typeface="AR P丸ゴシック体E" panose="020F0900000000000000" pitchFamily="50" charset="-128"/>
                <a:ea typeface="AR P丸ゴシック体E" panose="020F0900000000000000" pitchFamily="50" charset="-128"/>
              </a:rPr>
              <a:t>「確かな学力」って</a:t>
            </a:r>
            <a:r>
              <a:rPr kumimoji="1" lang="ja-JP" altLang="en-US" sz="3200" dirty="0">
                <a:highlight>
                  <a:srgbClr val="FFFF00"/>
                </a:highlight>
                <a:latin typeface="AR P丸ゴシック体E" panose="020F0900000000000000" pitchFamily="50" charset="-128"/>
                <a:ea typeface="AR P丸ゴシック体E" panose="020F0900000000000000" pitchFamily="50" charset="-128"/>
              </a:rPr>
              <a:t>思考力</a:t>
            </a:r>
            <a:r>
              <a:rPr kumimoji="1" lang="ja-JP" altLang="en-US" sz="3200" dirty="0">
                <a:latin typeface="AR P丸ゴシック体E" panose="020F0900000000000000" pitchFamily="50" charset="-128"/>
                <a:ea typeface="AR P丸ゴシック体E" panose="020F0900000000000000" pitchFamily="50" charset="-128"/>
              </a:rPr>
              <a:t>だけかな？</a:t>
            </a:r>
            <a:endParaRPr kumimoji="1" lang="en-US" altLang="ja-JP" sz="3200" dirty="0">
              <a:latin typeface="AR P丸ゴシック体E" panose="020F0900000000000000" pitchFamily="50" charset="-128"/>
              <a:ea typeface="AR P丸ゴシック体E" panose="020F0900000000000000" pitchFamily="50" charset="-128"/>
            </a:endParaRPr>
          </a:p>
          <a:p>
            <a:pPr algn="ctr"/>
            <a:r>
              <a:rPr kumimoji="1" lang="ja-JP" altLang="en-US" sz="3200" dirty="0">
                <a:latin typeface="AR P丸ゴシック体E" panose="020F0900000000000000" pitchFamily="50" charset="-128"/>
                <a:ea typeface="AR P丸ゴシック体E" panose="020F0900000000000000" pitchFamily="50" charset="-128"/>
              </a:rPr>
              <a:t>他にどんな</a:t>
            </a:r>
            <a:r>
              <a:rPr kumimoji="1" lang="ja-JP" altLang="en-US" sz="3200" dirty="0">
                <a:highlight>
                  <a:srgbClr val="FFFF00"/>
                </a:highlight>
                <a:latin typeface="AR P丸ゴシック体E" panose="020F0900000000000000" pitchFamily="50" charset="-128"/>
                <a:ea typeface="AR P丸ゴシック体E" panose="020F0900000000000000" pitchFamily="50" charset="-128"/>
              </a:rPr>
              <a:t>「力」</a:t>
            </a:r>
            <a:r>
              <a:rPr kumimoji="1" lang="ja-JP" altLang="en-US" sz="3200" dirty="0">
                <a:latin typeface="AR P丸ゴシック体E" panose="020F0900000000000000" pitchFamily="50" charset="-128"/>
                <a:ea typeface="AR P丸ゴシック体E" panose="020F0900000000000000" pitchFamily="50" charset="-128"/>
              </a:rPr>
              <a:t>があるのだろう。</a:t>
            </a:r>
            <a:endParaRPr kumimoji="1" lang="en-US" altLang="ja-JP" sz="3200" dirty="0">
              <a:latin typeface="AR P丸ゴシック体E" panose="020F0900000000000000" pitchFamily="50" charset="-128"/>
              <a:ea typeface="AR P丸ゴシック体E" panose="020F0900000000000000" pitchFamily="50" charset="-128"/>
            </a:endParaRPr>
          </a:p>
        </p:txBody>
      </p:sp>
      <p:sp>
        <p:nvSpPr>
          <p:cNvPr id="6" name="テキスト ボックス 5">
            <a:extLst>
              <a:ext uri="{FF2B5EF4-FFF2-40B4-BE49-F238E27FC236}">
                <a16:creationId xmlns:a16="http://schemas.microsoft.com/office/drawing/2014/main" id="{2C1B9453-5FD7-6537-3D76-2DE08B8C8C43}"/>
              </a:ext>
            </a:extLst>
          </p:cNvPr>
          <p:cNvSpPr txBox="1"/>
          <p:nvPr/>
        </p:nvSpPr>
        <p:spPr>
          <a:xfrm>
            <a:off x="1236912" y="3409720"/>
            <a:ext cx="1292662" cy="3277500"/>
          </a:xfrm>
          <a:prstGeom prst="rect">
            <a:avLst/>
          </a:prstGeom>
          <a:noFill/>
        </p:spPr>
        <p:txBody>
          <a:bodyPr vert="eaVert" wrap="none" rtlCol="0">
            <a:spAutoFit/>
          </a:bodyPr>
          <a:lstStyle/>
          <a:p>
            <a:r>
              <a:rPr kumimoji="1" lang="ja-JP" altLang="en-US" sz="3600" dirty="0">
                <a:highlight>
                  <a:srgbClr val="FFFF00"/>
                </a:highlight>
                <a:latin typeface="AR P丸ゴシック体E" panose="020F0900000000000000" pitchFamily="50" charset="-128"/>
                <a:ea typeface="AR P丸ゴシック体E" panose="020F0900000000000000" pitchFamily="50" charset="-128"/>
              </a:rPr>
              <a:t>よく考える子</a:t>
            </a:r>
            <a:endParaRPr kumimoji="1" lang="en-US" altLang="ja-JP" sz="3600" dirty="0">
              <a:highlight>
                <a:srgbClr val="FFFF00"/>
              </a:highlight>
              <a:latin typeface="AR P丸ゴシック体E" panose="020F0900000000000000" pitchFamily="50" charset="-128"/>
              <a:ea typeface="AR P丸ゴシック体E" panose="020F0900000000000000" pitchFamily="50" charset="-128"/>
            </a:endParaRPr>
          </a:p>
          <a:p>
            <a:r>
              <a:rPr kumimoji="1" lang="ja-JP" altLang="en-US" sz="3600" dirty="0">
                <a:latin typeface="AR P丸ゴシック体E" panose="020F0900000000000000" pitchFamily="50" charset="-128"/>
                <a:ea typeface="AR P丸ゴシック体E" panose="020F0900000000000000" pitchFamily="50" charset="-128"/>
              </a:rPr>
              <a:t>　（　</a:t>
            </a:r>
            <a:r>
              <a:rPr kumimoji="1" lang="ja-JP" altLang="en-US" sz="3600" dirty="0">
                <a:highlight>
                  <a:srgbClr val="FFFF00"/>
                </a:highlight>
                <a:latin typeface="AR P丸ゴシック体E" panose="020F0900000000000000" pitchFamily="50" charset="-128"/>
                <a:ea typeface="AR P丸ゴシック体E" panose="020F0900000000000000" pitchFamily="50" charset="-128"/>
              </a:rPr>
              <a:t>思考力</a:t>
            </a:r>
            <a:r>
              <a:rPr kumimoji="1" lang="ja-JP" altLang="en-US" sz="3600" dirty="0">
                <a:latin typeface="AR P丸ゴシック体E" panose="020F0900000000000000" pitchFamily="50" charset="-128"/>
                <a:ea typeface="AR P丸ゴシック体E" panose="020F0900000000000000" pitchFamily="50" charset="-128"/>
              </a:rPr>
              <a:t>　）　</a:t>
            </a:r>
            <a:r>
              <a:rPr kumimoji="1" lang="ja-JP" altLang="en-US" sz="3600" dirty="0">
                <a:solidFill>
                  <a:srgbClr val="FFFF00"/>
                </a:solidFill>
                <a:latin typeface="AR P丸ゴシック体E" panose="020F0900000000000000" pitchFamily="50" charset="-128"/>
                <a:ea typeface="AR P丸ゴシック体E" panose="020F0900000000000000" pitchFamily="50" charset="-128"/>
              </a:rPr>
              <a:t>、</a:t>
            </a:r>
            <a:r>
              <a:rPr kumimoji="1" lang="ja-JP" altLang="en-US" sz="3600" dirty="0">
                <a:latin typeface="AR P丸ゴシック体E" panose="020F0900000000000000" pitchFamily="50" charset="-128"/>
                <a:ea typeface="AR P丸ゴシック体E" panose="020F0900000000000000" pitchFamily="50" charset="-128"/>
              </a:rPr>
              <a:t>　</a:t>
            </a:r>
          </a:p>
        </p:txBody>
      </p:sp>
      <p:sp>
        <p:nvSpPr>
          <p:cNvPr id="7" name="テキスト ボックス 6">
            <a:extLst>
              <a:ext uri="{FF2B5EF4-FFF2-40B4-BE49-F238E27FC236}">
                <a16:creationId xmlns:a16="http://schemas.microsoft.com/office/drawing/2014/main" id="{85F83BA2-3F69-9E82-D952-4BEBECADF0F1}"/>
              </a:ext>
            </a:extLst>
          </p:cNvPr>
          <p:cNvSpPr txBox="1"/>
          <p:nvPr/>
        </p:nvSpPr>
        <p:spPr>
          <a:xfrm>
            <a:off x="3335501" y="2098703"/>
            <a:ext cx="2083666" cy="538609"/>
          </a:xfrm>
          <a:prstGeom prst="rect">
            <a:avLst/>
          </a:prstGeom>
          <a:solidFill>
            <a:srgbClr val="76E3FF"/>
          </a:solidFill>
        </p:spPr>
        <p:txBody>
          <a:bodyPr wrap="square" rtlCol="0">
            <a:spAutoFit/>
          </a:bodyPr>
          <a:lstStyle/>
          <a:p>
            <a:pPr algn="ctr"/>
            <a:r>
              <a:rPr kumimoji="1" lang="ja-JP" altLang="en-US" sz="2900" dirty="0">
                <a:latin typeface="AR P丸ゴシック体E" panose="020F0900000000000000" pitchFamily="50" charset="-128"/>
                <a:ea typeface="AR P丸ゴシック体E" panose="020F0900000000000000" pitchFamily="50" charset="-128"/>
              </a:rPr>
              <a:t>確かな学力</a:t>
            </a:r>
            <a:endParaRPr kumimoji="1" lang="en-US" altLang="ja-JP" sz="2900" dirty="0">
              <a:latin typeface="AR P丸ゴシック体E" panose="020F0900000000000000" pitchFamily="50" charset="-128"/>
              <a:ea typeface="AR P丸ゴシック体E" panose="020F0900000000000000" pitchFamily="50" charset="-128"/>
            </a:endParaRPr>
          </a:p>
        </p:txBody>
      </p:sp>
    </p:spTree>
    <p:extLst>
      <p:ext uri="{BB962C8B-B14F-4D97-AF65-F5344CB8AC3E}">
        <p14:creationId xmlns:p14="http://schemas.microsoft.com/office/powerpoint/2010/main" val="3673294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1000"/>
                                        <p:tgtEl>
                                          <p:spTgt spid="4">
                                            <p:txEl>
                                              <p:pRg st="1" end="1"/>
                                            </p:txEl>
                                          </p:spTgt>
                                        </p:tgtEl>
                                      </p:cBhvr>
                                    </p:animEffect>
                                    <p:anim calcmode="lin" valueType="num">
                                      <p:cBhvr>
                                        <p:cTn id="2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42" presetClass="entr" presetSubtype="0" fill="hold" nodeType="after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fade">
                                      <p:cBhvr>
                                        <p:cTn id="27" dur="1000"/>
                                        <p:tgtEl>
                                          <p:spTgt spid="4">
                                            <p:txEl>
                                              <p:pRg st="2" end="2"/>
                                            </p:txEl>
                                          </p:spTgt>
                                        </p:tgtEl>
                                      </p:cBhvr>
                                    </p:animEffect>
                                    <p:anim calcmode="lin" valueType="num">
                                      <p:cBhvr>
                                        <p:cTn id="2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xit" presetSubtype="0" fill="hold" grpId="0" nodeType="clickEffect">
                                  <p:stCondLst>
                                    <p:cond delay="0"/>
                                  </p:stCondLst>
                                  <p:childTnLst>
                                    <p:animEffect transition="out" filter="fade">
                                      <p:cBhvr>
                                        <p:cTn id="33" dur="1000"/>
                                        <p:tgtEl>
                                          <p:spTgt spid="3"/>
                                        </p:tgtEl>
                                      </p:cBhvr>
                                    </p:animEffect>
                                    <p:anim calcmode="lin" valueType="num">
                                      <p:cBhvr>
                                        <p:cTn id="34" dur="1000"/>
                                        <p:tgtEl>
                                          <p:spTgt spid="3"/>
                                        </p:tgtEl>
                                        <p:attrNameLst>
                                          <p:attrName>ppt_x</p:attrName>
                                        </p:attrNameLst>
                                      </p:cBhvr>
                                      <p:tavLst>
                                        <p:tav tm="0">
                                          <p:val>
                                            <p:strVal val="ppt_x"/>
                                          </p:val>
                                        </p:tav>
                                        <p:tav tm="100000">
                                          <p:val>
                                            <p:strVal val="ppt_x"/>
                                          </p:val>
                                        </p:tav>
                                      </p:tavLst>
                                    </p:anim>
                                    <p:anim calcmode="lin" valueType="num">
                                      <p:cBhvr>
                                        <p:cTn id="35" dur="1000"/>
                                        <p:tgtEl>
                                          <p:spTgt spid="3"/>
                                        </p:tgtEl>
                                        <p:attrNameLst>
                                          <p:attrName>ppt_y</p:attrName>
                                        </p:attrNameLst>
                                      </p:cBhvr>
                                      <p:tavLst>
                                        <p:tav tm="0">
                                          <p:val>
                                            <p:strVal val="ppt_y"/>
                                          </p:val>
                                        </p:tav>
                                        <p:tav tm="100000">
                                          <p:val>
                                            <p:strVal val="ppt_y+.1"/>
                                          </p:val>
                                        </p:tav>
                                      </p:tavLst>
                                    </p:anim>
                                    <p:set>
                                      <p:cBhvr>
                                        <p:cTn id="36" dur="1" fill="hold">
                                          <p:stCondLst>
                                            <p:cond delay="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B527E-AF6E-AFDE-5B7F-A66FA3A16A2D}"/>
            </a:ext>
          </a:extLst>
        </p:cNvPr>
        <p:cNvGrpSpPr/>
        <p:nvPr/>
      </p:nvGrpSpPr>
      <p:grpSpPr>
        <a:xfrm>
          <a:off x="0" y="0"/>
          <a:ext cx="0" cy="0"/>
          <a:chOff x="0" y="0"/>
          <a:chExt cx="0" cy="0"/>
        </a:xfrm>
      </p:grpSpPr>
      <p:grpSp>
        <p:nvGrpSpPr>
          <p:cNvPr id="10" name="グループ化 9">
            <a:extLst>
              <a:ext uri="{FF2B5EF4-FFF2-40B4-BE49-F238E27FC236}">
                <a16:creationId xmlns:a16="http://schemas.microsoft.com/office/drawing/2014/main" id="{728F3838-C96F-8121-B923-4158B5B98480}"/>
              </a:ext>
            </a:extLst>
          </p:cNvPr>
          <p:cNvGrpSpPr/>
          <p:nvPr/>
        </p:nvGrpSpPr>
        <p:grpSpPr>
          <a:xfrm>
            <a:off x="1465727" y="1331259"/>
            <a:ext cx="6683190" cy="5251075"/>
            <a:chOff x="2322978" y="1452282"/>
            <a:chExt cx="5078971" cy="4114800"/>
          </a:xfrm>
        </p:grpSpPr>
        <p:pic>
          <p:nvPicPr>
            <p:cNvPr id="4" name="図 3">
              <a:extLst>
                <a:ext uri="{FF2B5EF4-FFF2-40B4-BE49-F238E27FC236}">
                  <a16:creationId xmlns:a16="http://schemas.microsoft.com/office/drawing/2014/main" id="{5074895C-D6C8-A83D-2723-60330AD0CB36}"/>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42942" t="40863" r="11616" b="7391"/>
            <a:stretch/>
          </p:blipFill>
          <p:spPr bwMode="auto">
            <a:xfrm>
              <a:off x="2322978" y="1452282"/>
              <a:ext cx="5078971" cy="4114800"/>
            </a:xfrm>
            <a:prstGeom prst="rect">
              <a:avLst/>
            </a:prstGeom>
            <a:ln>
              <a:noFill/>
            </a:ln>
            <a:extLst>
              <a:ext uri="{53640926-AAD7-44D8-BBD7-CCE9431645EC}">
                <a14:shadowObscured xmlns:a14="http://schemas.microsoft.com/office/drawing/2010/main"/>
              </a:ext>
            </a:extLst>
          </p:spPr>
        </p:pic>
        <p:sp>
          <p:nvSpPr>
            <p:cNvPr id="9" name="楕円 8">
              <a:extLst>
                <a:ext uri="{FF2B5EF4-FFF2-40B4-BE49-F238E27FC236}">
                  <a16:creationId xmlns:a16="http://schemas.microsoft.com/office/drawing/2014/main" id="{364C2D1E-B9B8-8421-0E61-4663634DB138}"/>
                </a:ext>
              </a:extLst>
            </p:cNvPr>
            <p:cNvSpPr/>
            <p:nvPr/>
          </p:nvSpPr>
          <p:spPr>
            <a:xfrm>
              <a:off x="2322978" y="1815353"/>
              <a:ext cx="739589" cy="914400"/>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テキスト ボックス 2">
            <a:extLst>
              <a:ext uri="{FF2B5EF4-FFF2-40B4-BE49-F238E27FC236}">
                <a16:creationId xmlns:a16="http://schemas.microsoft.com/office/drawing/2014/main" id="{0D36E6B4-6627-D525-70E3-D1F0C1C02E74}"/>
              </a:ext>
            </a:extLst>
          </p:cNvPr>
          <p:cNvSpPr txBox="1"/>
          <p:nvPr/>
        </p:nvSpPr>
        <p:spPr>
          <a:xfrm>
            <a:off x="399101" y="204546"/>
            <a:ext cx="2223075" cy="1231106"/>
          </a:xfrm>
          <a:prstGeom prst="rect">
            <a:avLst/>
          </a:prstGeom>
          <a:solidFill>
            <a:srgbClr val="76E3FF"/>
          </a:solidFill>
        </p:spPr>
        <p:txBody>
          <a:bodyPr wrap="square" rtlCol="0">
            <a:spAutoFit/>
          </a:bodyPr>
          <a:lstStyle/>
          <a:p>
            <a:pPr algn="ctr"/>
            <a:r>
              <a:rPr kumimoji="1" lang="ja-JP" altLang="en-US" sz="3200" dirty="0">
                <a:latin typeface="AR P丸ゴシック体E" panose="020F0900000000000000" pitchFamily="50" charset="-128"/>
                <a:ea typeface="AR P丸ゴシック体E" panose="020F0900000000000000" pitchFamily="50" charset="-128"/>
              </a:rPr>
              <a:t>確かな学力</a:t>
            </a:r>
            <a:endParaRPr kumimoji="1" lang="en-US" altLang="ja-JP" sz="3200" dirty="0">
              <a:latin typeface="AR P丸ゴシック体E" panose="020F0900000000000000" pitchFamily="50" charset="-128"/>
              <a:ea typeface="AR P丸ゴシック体E" panose="020F0900000000000000" pitchFamily="50" charset="-128"/>
            </a:endParaRPr>
          </a:p>
          <a:p>
            <a:pPr algn="ctr"/>
            <a:r>
              <a:rPr kumimoji="1" lang="ja-JP" altLang="en-US" sz="2000" dirty="0">
                <a:latin typeface="AR P丸ゴシック体E" panose="020F0900000000000000" pitchFamily="50" charset="-128"/>
                <a:ea typeface="AR P丸ゴシック体E" panose="020F0900000000000000" pitchFamily="50" charset="-128"/>
              </a:rPr>
              <a:t>（文部科学省）</a:t>
            </a:r>
            <a:endParaRPr kumimoji="1" lang="en-US" altLang="ja-JP" sz="2000" dirty="0">
              <a:latin typeface="AR P丸ゴシック体E" panose="020F0900000000000000" pitchFamily="50" charset="-128"/>
              <a:ea typeface="AR P丸ゴシック体E" panose="020F0900000000000000" pitchFamily="50" charset="-128"/>
            </a:endParaRPr>
          </a:p>
          <a:p>
            <a:pPr algn="ctr"/>
            <a:r>
              <a:rPr kumimoji="1" lang="ja-JP" altLang="en-US" sz="1100" dirty="0">
                <a:latin typeface="AR P丸ゴシック体E" panose="020F0900000000000000" pitchFamily="50" charset="-128"/>
                <a:ea typeface="AR P丸ゴシック体E" panose="020F0900000000000000" pitchFamily="50" charset="-128"/>
              </a:rPr>
              <a:t>確かな学力参考資料　最新情報リンク集など より</a:t>
            </a:r>
          </a:p>
        </p:txBody>
      </p:sp>
      <p:sp>
        <p:nvSpPr>
          <p:cNvPr id="2" name="テキスト ボックス 1">
            <a:extLst>
              <a:ext uri="{FF2B5EF4-FFF2-40B4-BE49-F238E27FC236}">
                <a16:creationId xmlns:a16="http://schemas.microsoft.com/office/drawing/2014/main" id="{512AA7A0-1012-7BFF-466F-98D53F00E954}"/>
              </a:ext>
            </a:extLst>
          </p:cNvPr>
          <p:cNvSpPr txBox="1"/>
          <p:nvPr/>
        </p:nvSpPr>
        <p:spPr>
          <a:xfrm>
            <a:off x="870692" y="3424827"/>
            <a:ext cx="595035" cy="584775"/>
          </a:xfrm>
          <a:prstGeom prst="rect">
            <a:avLst/>
          </a:prstGeom>
          <a:noFill/>
        </p:spPr>
        <p:txBody>
          <a:bodyPr wrap="none" rtlCol="0">
            <a:spAutoFit/>
          </a:bodyPr>
          <a:lstStyle/>
          <a:p>
            <a:r>
              <a:rPr kumimoji="1" lang="ja-JP" altLang="en-US" sz="3200" b="1" dirty="0">
                <a:latin typeface="AR P丸ゴシック体E" panose="020F0900000000000000" pitchFamily="50" charset="-128"/>
                <a:ea typeface="AR P丸ゴシック体E" panose="020F0900000000000000" pitchFamily="50" charset="-128"/>
              </a:rPr>
              <a:t>①</a:t>
            </a:r>
          </a:p>
        </p:txBody>
      </p:sp>
      <p:sp>
        <p:nvSpPr>
          <p:cNvPr id="12" name="テキスト ボックス 11">
            <a:extLst>
              <a:ext uri="{FF2B5EF4-FFF2-40B4-BE49-F238E27FC236}">
                <a16:creationId xmlns:a16="http://schemas.microsoft.com/office/drawing/2014/main" id="{5064B8B0-403D-7734-51D0-A361B951FDC4}"/>
              </a:ext>
            </a:extLst>
          </p:cNvPr>
          <p:cNvSpPr txBox="1"/>
          <p:nvPr/>
        </p:nvSpPr>
        <p:spPr>
          <a:xfrm>
            <a:off x="2348989" y="1448414"/>
            <a:ext cx="595035" cy="584775"/>
          </a:xfrm>
          <a:prstGeom prst="rect">
            <a:avLst/>
          </a:prstGeom>
          <a:noFill/>
        </p:spPr>
        <p:txBody>
          <a:bodyPr wrap="none" rtlCol="0">
            <a:spAutoFit/>
          </a:bodyPr>
          <a:lstStyle/>
          <a:p>
            <a:r>
              <a:rPr kumimoji="1" lang="ja-JP" altLang="en-US" sz="3200" b="1" dirty="0">
                <a:latin typeface="AR P丸ゴシック体E" panose="020F0900000000000000" pitchFamily="50" charset="-128"/>
                <a:ea typeface="AR P丸ゴシック体E" panose="020F0900000000000000" pitchFamily="50" charset="-128"/>
              </a:rPr>
              <a:t>②</a:t>
            </a:r>
          </a:p>
        </p:txBody>
      </p:sp>
      <p:sp>
        <p:nvSpPr>
          <p:cNvPr id="13" name="テキスト ボックス 12">
            <a:extLst>
              <a:ext uri="{FF2B5EF4-FFF2-40B4-BE49-F238E27FC236}">
                <a16:creationId xmlns:a16="http://schemas.microsoft.com/office/drawing/2014/main" id="{1BE34C74-225A-EFA8-E137-7A5A55D3D76A}"/>
              </a:ext>
            </a:extLst>
          </p:cNvPr>
          <p:cNvSpPr txBox="1"/>
          <p:nvPr/>
        </p:nvSpPr>
        <p:spPr>
          <a:xfrm>
            <a:off x="4456016" y="985083"/>
            <a:ext cx="595035" cy="584775"/>
          </a:xfrm>
          <a:prstGeom prst="rect">
            <a:avLst/>
          </a:prstGeom>
          <a:noFill/>
        </p:spPr>
        <p:txBody>
          <a:bodyPr wrap="none" rtlCol="0">
            <a:spAutoFit/>
          </a:bodyPr>
          <a:lstStyle/>
          <a:p>
            <a:r>
              <a:rPr kumimoji="1" lang="ja-JP" altLang="en-US" sz="3200" b="1" dirty="0">
                <a:latin typeface="AR P丸ゴシック体E" panose="020F0900000000000000" pitchFamily="50" charset="-128"/>
                <a:ea typeface="AR P丸ゴシック体E" panose="020F0900000000000000" pitchFamily="50" charset="-128"/>
              </a:rPr>
              <a:t>③</a:t>
            </a:r>
          </a:p>
        </p:txBody>
      </p:sp>
      <p:sp>
        <p:nvSpPr>
          <p:cNvPr id="14" name="テキスト ボックス 13">
            <a:extLst>
              <a:ext uri="{FF2B5EF4-FFF2-40B4-BE49-F238E27FC236}">
                <a16:creationId xmlns:a16="http://schemas.microsoft.com/office/drawing/2014/main" id="{28715E28-0BCC-BA70-BD1B-DFE829FC9664}"/>
              </a:ext>
            </a:extLst>
          </p:cNvPr>
          <p:cNvSpPr txBox="1"/>
          <p:nvPr/>
        </p:nvSpPr>
        <p:spPr>
          <a:xfrm>
            <a:off x="6575612" y="1521546"/>
            <a:ext cx="595035" cy="584775"/>
          </a:xfrm>
          <a:prstGeom prst="rect">
            <a:avLst/>
          </a:prstGeom>
          <a:noFill/>
        </p:spPr>
        <p:txBody>
          <a:bodyPr wrap="none" rtlCol="0">
            <a:spAutoFit/>
          </a:bodyPr>
          <a:lstStyle/>
          <a:p>
            <a:r>
              <a:rPr kumimoji="1" lang="ja-JP" altLang="en-US" sz="3200" b="1" dirty="0">
                <a:latin typeface="AR P丸ゴシック体E" panose="020F0900000000000000" pitchFamily="50" charset="-128"/>
                <a:ea typeface="AR P丸ゴシック体E" panose="020F0900000000000000" pitchFamily="50" charset="-128"/>
              </a:rPr>
              <a:t>④</a:t>
            </a:r>
          </a:p>
        </p:txBody>
      </p:sp>
      <p:sp>
        <p:nvSpPr>
          <p:cNvPr id="15" name="テキスト ボックス 14">
            <a:extLst>
              <a:ext uri="{FF2B5EF4-FFF2-40B4-BE49-F238E27FC236}">
                <a16:creationId xmlns:a16="http://schemas.microsoft.com/office/drawing/2014/main" id="{073E874F-B86B-DD1F-421D-891630B3BDF7}"/>
              </a:ext>
            </a:extLst>
          </p:cNvPr>
          <p:cNvSpPr txBox="1"/>
          <p:nvPr/>
        </p:nvSpPr>
        <p:spPr>
          <a:xfrm>
            <a:off x="8029578" y="3610620"/>
            <a:ext cx="595035" cy="584775"/>
          </a:xfrm>
          <a:prstGeom prst="rect">
            <a:avLst/>
          </a:prstGeom>
          <a:noFill/>
        </p:spPr>
        <p:txBody>
          <a:bodyPr wrap="none" rtlCol="0">
            <a:spAutoFit/>
          </a:bodyPr>
          <a:lstStyle/>
          <a:p>
            <a:r>
              <a:rPr kumimoji="1" lang="ja-JP" altLang="en-US" sz="3200" b="1" dirty="0">
                <a:latin typeface="AR P丸ゴシック体E" panose="020F0900000000000000" pitchFamily="50" charset="-128"/>
                <a:ea typeface="AR P丸ゴシック体E" panose="020F0900000000000000" pitchFamily="50" charset="-128"/>
              </a:rPr>
              <a:t>⑤</a:t>
            </a:r>
          </a:p>
        </p:txBody>
      </p:sp>
      <p:sp>
        <p:nvSpPr>
          <p:cNvPr id="16" name="楕円 15">
            <a:extLst>
              <a:ext uri="{FF2B5EF4-FFF2-40B4-BE49-F238E27FC236}">
                <a16:creationId xmlns:a16="http://schemas.microsoft.com/office/drawing/2014/main" id="{2D1BDA84-26FF-4DAE-DDED-4FA63F6DF130}"/>
              </a:ext>
            </a:extLst>
          </p:cNvPr>
          <p:cNvSpPr/>
          <p:nvPr/>
        </p:nvSpPr>
        <p:spPr>
          <a:xfrm>
            <a:off x="4276165" y="4612341"/>
            <a:ext cx="900953" cy="1969993"/>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楕円 16">
            <a:extLst>
              <a:ext uri="{FF2B5EF4-FFF2-40B4-BE49-F238E27FC236}">
                <a16:creationId xmlns:a16="http://schemas.microsoft.com/office/drawing/2014/main" id="{D7502E90-92B7-1012-3243-C979EFC4FCFA}"/>
              </a:ext>
            </a:extLst>
          </p:cNvPr>
          <p:cNvSpPr/>
          <p:nvPr/>
        </p:nvSpPr>
        <p:spPr>
          <a:xfrm rot="2795912">
            <a:off x="2855499" y="4175122"/>
            <a:ext cx="900953" cy="1969993"/>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楕円 17">
            <a:extLst>
              <a:ext uri="{FF2B5EF4-FFF2-40B4-BE49-F238E27FC236}">
                <a16:creationId xmlns:a16="http://schemas.microsoft.com/office/drawing/2014/main" id="{6D94C7BD-4204-A012-0BCA-972DB3EFC48F}"/>
              </a:ext>
            </a:extLst>
          </p:cNvPr>
          <p:cNvSpPr/>
          <p:nvPr/>
        </p:nvSpPr>
        <p:spPr>
          <a:xfrm rot="18712879">
            <a:off x="5643309" y="4199426"/>
            <a:ext cx="900953" cy="1969993"/>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楕円 10">
            <a:extLst>
              <a:ext uri="{FF2B5EF4-FFF2-40B4-BE49-F238E27FC236}">
                <a16:creationId xmlns:a16="http://schemas.microsoft.com/office/drawing/2014/main" id="{377DCA2C-87F5-81C0-4E63-9698317EDDC7}"/>
              </a:ext>
            </a:extLst>
          </p:cNvPr>
          <p:cNvSpPr/>
          <p:nvPr/>
        </p:nvSpPr>
        <p:spPr>
          <a:xfrm>
            <a:off x="3084577" y="3610620"/>
            <a:ext cx="685800" cy="658135"/>
          </a:xfrm>
          <a:prstGeom prst="ellipse">
            <a:avLst/>
          </a:prstGeom>
          <a:noFill/>
          <a:ln w="762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楕円 18">
            <a:extLst>
              <a:ext uri="{FF2B5EF4-FFF2-40B4-BE49-F238E27FC236}">
                <a16:creationId xmlns:a16="http://schemas.microsoft.com/office/drawing/2014/main" id="{1C082F78-41E1-1BBD-B4AE-4BD3F49EFBFE}"/>
              </a:ext>
            </a:extLst>
          </p:cNvPr>
          <p:cNvSpPr/>
          <p:nvPr/>
        </p:nvSpPr>
        <p:spPr>
          <a:xfrm rot="2017183">
            <a:off x="3256273" y="2725543"/>
            <a:ext cx="692863" cy="658135"/>
          </a:xfrm>
          <a:prstGeom prst="ellipse">
            <a:avLst/>
          </a:prstGeom>
          <a:noFill/>
          <a:ln w="762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楕円 20">
            <a:extLst>
              <a:ext uri="{FF2B5EF4-FFF2-40B4-BE49-F238E27FC236}">
                <a16:creationId xmlns:a16="http://schemas.microsoft.com/office/drawing/2014/main" id="{34734E05-5313-70A1-A5B1-31A8BD3D41A5}"/>
              </a:ext>
            </a:extLst>
          </p:cNvPr>
          <p:cNvSpPr/>
          <p:nvPr/>
        </p:nvSpPr>
        <p:spPr>
          <a:xfrm rot="2017183">
            <a:off x="4380209" y="2396859"/>
            <a:ext cx="692863" cy="658135"/>
          </a:xfrm>
          <a:prstGeom prst="ellipse">
            <a:avLst/>
          </a:prstGeom>
          <a:noFill/>
          <a:ln w="762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楕円 21">
            <a:extLst>
              <a:ext uri="{FF2B5EF4-FFF2-40B4-BE49-F238E27FC236}">
                <a16:creationId xmlns:a16="http://schemas.microsoft.com/office/drawing/2014/main" id="{82E54BD2-D5AE-8AD3-7227-FA0EE9071499}"/>
              </a:ext>
            </a:extLst>
          </p:cNvPr>
          <p:cNvSpPr/>
          <p:nvPr/>
        </p:nvSpPr>
        <p:spPr>
          <a:xfrm rot="2017183">
            <a:off x="6014676" y="2204831"/>
            <a:ext cx="692863" cy="658135"/>
          </a:xfrm>
          <a:prstGeom prst="ellipse">
            <a:avLst/>
          </a:prstGeom>
          <a:noFill/>
          <a:ln w="762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楕円 22">
            <a:extLst>
              <a:ext uri="{FF2B5EF4-FFF2-40B4-BE49-F238E27FC236}">
                <a16:creationId xmlns:a16="http://schemas.microsoft.com/office/drawing/2014/main" id="{E7ADF43B-EAC6-8A3A-A282-38C72928DD9C}"/>
              </a:ext>
            </a:extLst>
          </p:cNvPr>
          <p:cNvSpPr/>
          <p:nvPr/>
        </p:nvSpPr>
        <p:spPr>
          <a:xfrm rot="2017183">
            <a:off x="7331840" y="3615181"/>
            <a:ext cx="692863" cy="658135"/>
          </a:xfrm>
          <a:prstGeom prst="ellipse">
            <a:avLst/>
          </a:prstGeom>
          <a:noFill/>
          <a:ln w="762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5" name="グループ化 24">
            <a:extLst>
              <a:ext uri="{FF2B5EF4-FFF2-40B4-BE49-F238E27FC236}">
                <a16:creationId xmlns:a16="http://schemas.microsoft.com/office/drawing/2014/main" id="{70BDAB1D-24C4-EC89-45CB-C7420414E2CD}"/>
              </a:ext>
            </a:extLst>
          </p:cNvPr>
          <p:cNvGrpSpPr/>
          <p:nvPr/>
        </p:nvGrpSpPr>
        <p:grpSpPr>
          <a:xfrm>
            <a:off x="3427477" y="50698"/>
            <a:ext cx="4875053" cy="954107"/>
            <a:chOff x="3427477" y="50698"/>
            <a:chExt cx="4875053" cy="954107"/>
          </a:xfrm>
        </p:grpSpPr>
        <p:sp>
          <p:nvSpPr>
            <p:cNvPr id="5" name="テキスト ボックス 4">
              <a:extLst>
                <a:ext uri="{FF2B5EF4-FFF2-40B4-BE49-F238E27FC236}">
                  <a16:creationId xmlns:a16="http://schemas.microsoft.com/office/drawing/2014/main" id="{42922DD8-E546-B3B3-D1B4-EE27FEAC3719}"/>
                </a:ext>
              </a:extLst>
            </p:cNvPr>
            <p:cNvSpPr txBox="1"/>
            <p:nvPr/>
          </p:nvSpPr>
          <p:spPr>
            <a:xfrm>
              <a:off x="3427477" y="50698"/>
              <a:ext cx="4875053" cy="954107"/>
            </a:xfrm>
            <a:prstGeom prst="rect">
              <a:avLst/>
            </a:prstGeom>
            <a:solidFill>
              <a:srgbClr val="FFFFFF"/>
            </a:solidFill>
          </p:spPr>
          <p:txBody>
            <a:bodyPr wrap="none" rtlCol="0">
              <a:spAutoFit/>
            </a:bodyPr>
            <a:lstStyle/>
            <a:p>
              <a:r>
                <a:rPr kumimoji="1" lang="ja-JP" altLang="en-US" sz="2800" dirty="0">
                  <a:latin typeface="AR P丸ゴシック体E" panose="020F0900000000000000" pitchFamily="50" charset="-128"/>
                  <a:ea typeface="AR P丸ゴシック体E" panose="020F0900000000000000" pitchFamily="50" charset="-128"/>
                </a:rPr>
                <a:t>〇〇力 </a:t>
              </a:r>
              <a:r>
                <a:rPr kumimoji="1" lang="ja-JP" altLang="en-US" sz="2800" dirty="0">
                  <a:solidFill>
                    <a:schemeClr val="accent1"/>
                  </a:solidFill>
                  <a:latin typeface="AR P丸ゴシック体E" panose="020F0900000000000000" pitchFamily="50" charset="-128"/>
                  <a:ea typeface="AR P丸ゴシック体E" panose="020F0900000000000000" pitchFamily="50" charset="-128"/>
                </a:rPr>
                <a:t>が学びの中で育つのは</a:t>
              </a:r>
              <a:endParaRPr kumimoji="1" lang="en-US" altLang="ja-JP" sz="2800" dirty="0">
                <a:solidFill>
                  <a:schemeClr val="accent1"/>
                </a:solidFill>
                <a:latin typeface="AR P丸ゴシック体E" panose="020F0900000000000000" pitchFamily="50" charset="-128"/>
                <a:ea typeface="AR P丸ゴシック体E" panose="020F0900000000000000" pitchFamily="50" charset="-128"/>
              </a:endParaRPr>
            </a:p>
            <a:p>
              <a:r>
                <a:rPr kumimoji="1" lang="ja-JP" altLang="en-US" sz="2800" dirty="0">
                  <a:solidFill>
                    <a:schemeClr val="accent1"/>
                  </a:solidFill>
                  <a:latin typeface="AR P丸ゴシック体E" panose="020F0900000000000000" pitchFamily="50" charset="-128"/>
                  <a:ea typeface="AR P丸ゴシック体E" panose="020F0900000000000000" pitchFamily="50" charset="-128"/>
                </a:rPr>
                <a:t>どんな順番だろうか</a:t>
              </a:r>
              <a:endParaRPr kumimoji="1" lang="en-US" altLang="ja-JP" sz="2800" dirty="0">
                <a:solidFill>
                  <a:schemeClr val="accent1"/>
                </a:solidFill>
                <a:latin typeface="AR P丸ゴシック体E" panose="020F0900000000000000" pitchFamily="50" charset="-128"/>
                <a:ea typeface="AR P丸ゴシック体E" panose="020F0900000000000000" pitchFamily="50" charset="-128"/>
              </a:endParaRPr>
            </a:p>
          </p:txBody>
        </p:sp>
        <p:sp>
          <p:nvSpPr>
            <p:cNvPr id="24" name="楕円 23">
              <a:extLst>
                <a:ext uri="{FF2B5EF4-FFF2-40B4-BE49-F238E27FC236}">
                  <a16:creationId xmlns:a16="http://schemas.microsoft.com/office/drawing/2014/main" id="{C6DA24DF-D39E-F832-41B8-0AAF40895516}"/>
                </a:ext>
              </a:extLst>
            </p:cNvPr>
            <p:cNvSpPr/>
            <p:nvPr/>
          </p:nvSpPr>
          <p:spPr>
            <a:xfrm>
              <a:off x="4119464" y="75861"/>
              <a:ext cx="634069" cy="502637"/>
            </a:xfrm>
            <a:prstGeom prst="ellipse">
              <a:avLst/>
            </a:prstGeom>
            <a:noFill/>
            <a:ln w="762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7" name="グループ化 26">
            <a:extLst>
              <a:ext uri="{FF2B5EF4-FFF2-40B4-BE49-F238E27FC236}">
                <a16:creationId xmlns:a16="http://schemas.microsoft.com/office/drawing/2014/main" id="{40F2571C-E990-0ACB-427B-86DBF5C367BD}"/>
              </a:ext>
            </a:extLst>
          </p:cNvPr>
          <p:cNvGrpSpPr/>
          <p:nvPr/>
        </p:nvGrpSpPr>
        <p:grpSpPr>
          <a:xfrm>
            <a:off x="6959303" y="4736539"/>
            <a:ext cx="2004985" cy="1200329"/>
            <a:chOff x="6959303" y="4736539"/>
            <a:chExt cx="2004985" cy="1200329"/>
          </a:xfrm>
        </p:grpSpPr>
        <p:sp>
          <p:nvSpPr>
            <p:cNvPr id="20" name="テキスト ボックス 19">
              <a:extLst>
                <a:ext uri="{FF2B5EF4-FFF2-40B4-BE49-F238E27FC236}">
                  <a16:creationId xmlns:a16="http://schemas.microsoft.com/office/drawing/2014/main" id="{0BA56A8D-CA9C-14B7-8C61-0F34DF3F8700}"/>
                </a:ext>
              </a:extLst>
            </p:cNvPr>
            <p:cNvSpPr txBox="1"/>
            <p:nvPr/>
          </p:nvSpPr>
          <p:spPr>
            <a:xfrm>
              <a:off x="6977847" y="4736539"/>
              <a:ext cx="1986441" cy="1200329"/>
            </a:xfrm>
            <a:prstGeom prst="rect">
              <a:avLst/>
            </a:prstGeom>
            <a:noFill/>
          </p:spPr>
          <p:txBody>
            <a:bodyPr wrap="non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学ぶ意欲は</a:t>
              </a:r>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能力 とはちょ</a:t>
              </a:r>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っと違うね。</a:t>
              </a:r>
              <a:endParaRPr kumimoji="1" lang="en-US" altLang="ja-JP" sz="2400" dirty="0">
                <a:latin typeface="AR P丸ゴシック体E" panose="020F0900000000000000" pitchFamily="50" charset="-128"/>
                <a:ea typeface="AR P丸ゴシック体E" panose="020F0900000000000000" pitchFamily="50" charset="-128"/>
              </a:endParaRPr>
            </a:p>
          </p:txBody>
        </p:sp>
        <p:sp>
          <p:nvSpPr>
            <p:cNvPr id="26" name="楕円 25">
              <a:extLst>
                <a:ext uri="{FF2B5EF4-FFF2-40B4-BE49-F238E27FC236}">
                  <a16:creationId xmlns:a16="http://schemas.microsoft.com/office/drawing/2014/main" id="{2633283C-2950-8172-07EE-551B29E80D91}"/>
                </a:ext>
              </a:extLst>
            </p:cNvPr>
            <p:cNvSpPr/>
            <p:nvPr/>
          </p:nvSpPr>
          <p:spPr>
            <a:xfrm>
              <a:off x="6959303" y="5115067"/>
              <a:ext cx="763610" cy="493763"/>
            </a:xfrm>
            <a:prstGeom prst="ellipse">
              <a:avLst/>
            </a:prstGeom>
            <a:noFill/>
            <a:ln w="762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9" name="グループ化 28">
            <a:extLst>
              <a:ext uri="{FF2B5EF4-FFF2-40B4-BE49-F238E27FC236}">
                <a16:creationId xmlns:a16="http://schemas.microsoft.com/office/drawing/2014/main" id="{2D83DF62-EE92-E165-D880-ED2F48D442F5}"/>
              </a:ext>
            </a:extLst>
          </p:cNvPr>
          <p:cNvGrpSpPr/>
          <p:nvPr/>
        </p:nvGrpSpPr>
        <p:grpSpPr>
          <a:xfrm>
            <a:off x="342767" y="6129466"/>
            <a:ext cx="8784448" cy="615552"/>
            <a:chOff x="342767" y="6129466"/>
            <a:chExt cx="8784448" cy="615552"/>
          </a:xfrm>
        </p:grpSpPr>
        <p:grpSp>
          <p:nvGrpSpPr>
            <p:cNvPr id="8" name="グループ化 7">
              <a:extLst>
                <a:ext uri="{FF2B5EF4-FFF2-40B4-BE49-F238E27FC236}">
                  <a16:creationId xmlns:a16="http://schemas.microsoft.com/office/drawing/2014/main" id="{C17F9250-3440-D07E-A5CF-00733D198825}"/>
                </a:ext>
              </a:extLst>
            </p:cNvPr>
            <p:cNvGrpSpPr/>
            <p:nvPr/>
          </p:nvGrpSpPr>
          <p:grpSpPr>
            <a:xfrm>
              <a:off x="342767" y="6129466"/>
              <a:ext cx="8784448" cy="584776"/>
              <a:chOff x="537882" y="6129466"/>
              <a:chExt cx="8784448" cy="584776"/>
            </a:xfrm>
          </p:grpSpPr>
          <p:sp>
            <p:nvSpPr>
              <p:cNvPr id="6" name="楕円 5">
                <a:extLst>
                  <a:ext uri="{FF2B5EF4-FFF2-40B4-BE49-F238E27FC236}">
                    <a16:creationId xmlns:a16="http://schemas.microsoft.com/office/drawing/2014/main" id="{97AD7652-BB83-4FEC-F911-E1791112CF93}"/>
                  </a:ext>
                </a:extLst>
              </p:cNvPr>
              <p:cNvSpPr/>
              <p:nvPr/>
            </p:nvSpPr>
            <p:spPr>
              <a:xfrm rot="16200000">
                <a:off x="1245105" y="5422243"/>
                <a:ext cx="584775" cy="1999221"/>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55ACBC3B-662E-AE5A-2E18-98EC138B20F0}"/>
                  </a:ext>
                </a:extLst>
              </p:cNvPr>
              <p:cNvSpPr txBox="1"/>
              <p:nvPr/>
            </p:nvSpPr>
            <p:spPr>
              <a:xfrm>
                <a:off x="715487" y="6191022"/>
                <a:ext cx="8606843" cy="523220"/>
              </a:xfrm>
              <a:prstGeom prst="rect">
                <a:avLst/>
              </a:prstGeom>
              <a:noFill/>
            </p:spPr>
            <p:txBody>
              <a:bodyPr wrap="none" rtlCol="0">
                <a:spAutoFit/>
              </a:bodyPr>
              <a:lstStyle/>
              <a:p>
                <a:r>
                  <a:rPr kumimoji="1" lang="ja-JP" altLang="en-US" sz="2800" dirty="0">
                    <a:latin typeface="AR P丸ゴシック体E" panose="020F0900000000000000" pitchFamily="50" charset="-128"/>
                    <a:ea typeface="AR P丸ゴシック体E" panose="020F0900000000000000" pitchFamily="50" charset="-128"/>
                  </a:rPr>
                  <a:t>知識・技能 も、学び方 も　　能力とはちょっと違うね。</a:t>
                </a:r>
              </a:p>
            </p:txBody>
          </p:sp>
        </p:grpSp>
        <p:sp>
          <p:nvSpPr>
            <p:cNvPr id="28" name="楕円 27">
              <a:extLst>
                <a:ext uri="{FF2B5EF4-FFF2-40B4-BE49-F238E27FC236}">
                  <a16:creationId xmlns:a16="http://schemas.microsoft.com/office/drawing/2014/main" id="{3C8281FF-F805-A818-32BC-B11BD5832E23}"/>
                </a:ext>
              </a:extLst>
            </p:cNvPr>
            <p:cNvSpPr/>
            <p:nvPr/>
          </p:nvSpPr>
          <p:spPr>
            <a:xfrm rot="16200000">
              <a:off x="3111906" y="5784108"/>
              <a:ext cx="584775" cy="1337046"/>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0" name="テキスト ボックス 29">
            <a:extLst>
              <a:ext uri="{FF2B5EF4-FFF2-40B4-BE49-F238E27FC236}">
                <a16:creationId xmlns:a16="http://schemas.microsoft.com/office/drawing/2014/main" id="{A006D0FC-9B8F-7C63-6643-0768F130175D}"/>
              </a:ext>
            </a:extLst>
          </p:cNvPr>
          <p:cNvSpPr txBox="1"/>
          <p:nvPr/>
        </p:nvSpPr>
        <p:spPr>
          <a:xfrm>
            <a:off x="342767" y="1467308"/>
            <a:ext cx="2090173" cy="869469"/>
          </a:xfrm>
          <a:prstGeom prst="rect">
            <a:avLst/>
          </a:prstGeom>
          <a:noFill/>
        </p:spPr>
        <p:txBody>
          <a:bodyPr wrap="square" rtlCol="0">
            <a:spAutoFit/>
          </a:bodyPr>
          <a:lstStyle/>
          <a:p>
            <a:r>
              <a:rPr kumimoji="1" lang="ja-JP" altLang="en-US" sz="1000" dirty="0"/>
              <a:t>文部科学省</a:t>
            </a:r>
            <a:r>
              <a:rPr lang="ja-JP" altLang="ja-JP" sz="1000" dirty="0"/>
              <a:t>初等中等教育局 教育課程課教育課程企画室</a:t>
            </a:r>
            <a:endParaRPr lang="en-US" altLang="ja-JP" sz="1000" dirty="0"/>
          </a:p>
          <a:p>
            <a:r>
              <a:rPr kumimoji="1" lang="ja-JP" altLang="en-US" sz="1000" dirty="0"/>
              <a:t>確かな学力を育む「わかる授業」の創意工夫例  </a:t>
            </a:r>
            <a:r>
              <a:rPr kumimoji="1" lang="en-US" altLang="ja-JP" sz="1000" dirty="0"/>
              <a:t>2003.4</a:t>
            </a:r>
          </a:p>
          <a:p>
            <a:endParaRPr kumimoji="1" lang="ja-JP" altLang="en-US" sz="1050" dirty="0"/>
          </a:p>
        </p:txBody>
      </p:sp>
    </p:spTree>
    <p:extLst>
      <p:ext uri="{BB962C8B-B14F-4D97-AF65-F5344CB8AC3E}">
        <p14:creationId xmlns:p14="http://schemas.microsoft.com/office/powerpoint/2010/main" val="3356467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1000"/>
                                        <p:tgtEl>
                                          <p:spTgt spid="21"/>
                                        </p:tgtEl>
                                      </p:cBhvr>
                                    </p:animEffect>
                                    <p:anim calcmode="lin" valueType="num">
                                      <p:cBhvr>
                                        <p:cTn id="22" dur="1000" fill="hold"/>
                                        <p:tgtEl>
                                          <p:spTgt spid="21"/>
                                        </p:tgtEl>
                                        <p:attrNameLst>
                                          <p:attrName>ppt_x</p:attrName>
                                        </p:attrNameLst>
                                      </p:cBhvr>
                                      <p:tavLst>
                                        <p:tav tm="0">
                                          <p:val>
                                            <p:strVal val="#ppt_x"/>
                                          </p:val>
                                        </p:tav>
                                        <p:tav tm="100000">
                                          <p:val>
                                            <p:strVal val="#ppt_x"/>
                                          </p:val>
                                        </p:tav>
                                      </p:tavLst>
                                    </p:anim>
                                    <p:anim calcmode="lin" valueType="num">
                                      <p:cBhvr>
                                        <p:cTn id="2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1000"/>
                                        <p:tgtEl>
                                          <p:spTgt spid="22"/>
                                        </p:tgtEl>
                                      </p:cBhvr>
                                    </p:animEffect>
                                    <p:anim calcmode="lin" valueType="num">
                                      <p:cBhvr>
                                        <p:cTn id="29" dur="1000" fill="hold"/>
                                        <p:tgtEl>
                                          <p:spTgt spid="22"/>
                                        </p:tgtEl>
                                        <p:attrNameLst>
                                          <p:attrName>ppt_x</p:attrName>
                                        </p:attrNameLst>
                                      </p:cBhvr>
                                      <p:tavLst>
                                        <p:tav tm="0">
                                          <p:val>
                                            <p:strVal val="#ppt_x"/>
                                          </p:val>
                                        </p:tav>
                                        <p:tav tm="100000">
                                          <p:val>
                                            <p:strVal val="#ppt_x"/>
                                          </p:val>
                                        </p:tav>
                                      </p:tavLst>
                                    </p:anim>
                                    <p:anim calcmode="lin" valueType="num">
                                      <p:cBhvr>
                                        <p:cTn id="3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1000"/>
                                        <p:tgtEl>
                                          <p:spTgt spid="23"/>
                                        </p:tgtEl>
                                      </p:cBhvr>
                                    </p:animEffect>
                                    <p:anim calcmode="lin" valueType="num">
                                      <p:cBhvr>
                                        <p:cTn id="36" dur="1000" fill="hold"/>
                                        <p:tgtEl>
                                          <p:spTgt spid="23"/>
                                        </p:tgtEl>
                                        <p:attrNameLst>
                                          <p:attrName>ppt_x</p:attrName>
                                        </p:attrNameLst>
                                      </p:cBhvr>
                                      <p:tavLst>
                                        <p:tav tm="0">
                                          <p:val>
                                            <p:strVal val="#ppt_x"/>
                                          </p:val>
                                        </p:tav>
                                        <p:tav tm="100000">
                                          <p:val>
                                            <p:strVal val="#ppt_x"/>
                                          </p:val>
                                        </p:tav>
                                      </p:tavLst>
                                    </p:anim>
                                    <p:anim calcmode="lin" valueType="num">
                                      <p:cBhvr>
                                        <p:cTn id="37"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1000"/>
                                        <p:tgtEl>
                                          <p:spTgt spid="18"/>
                                        </p:tgtEl>
                                      </p:cBhvr>
                                    </p:animEffect>
                                    <p:anim calcmode="lin" valueType="num">
                                      <p:cBhvr>
                                        <p:cTn id="43" dur="1000" fill="hold"/>
                                        <p:tgtEl>
                                          <p:spTgt spid="18"/>
                                        </p:tgtEl>
                                        <p:attrNameLst>
                                          <p:attrName>ppt_x</p:attrName>
                                        </p:attrNameLst>
                                      </p:cBhvr>
                                      <p:tavLst>
                                        <p:tav tm="0">
                                          <p:val>
                                            <p:strVal val="#ppt_x"/>
                                          </p:val>
                                        </p:tav>
                                        <p:tav tm="100000">
                                          <p:val>
                                            <p:strVal val="#ppt_x"/>
                                          </p:val>
                                        </p:tav>
                                      </p:tavLst>
                                    </p:anim>
                                    <p:anim calcmode="lin" valueType="num">
                                      <p:cBhvr>
                                        <p:cTn id="4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fade">
                                      <p:cBhvr>
                                        <p:cTn id="49" dur="1000"/>
                                        <p:tgtEl>
                                          <p:spTgt spid="27"/>
                                        </p:tgtEl>
                                      </p:cBhvr>
                                    </p:animEffect>
                                    <p:anim calcmode="lin" valueType="num">
                                      <p:cBhvr>
                                        <p:cTn id="50" dur="1000" fill="hold"/>
                                        <p:tgtEl>
                                          <p:spTgt spid="27"/>
                                        </p:tgtEl>
                                        <p:attrNameLst>
                                          <p:attrName>ppt_x</p:attrName>
                                        </p:attrNameLst>
                                      </p:cBhvr>
                                      <p:tavLst>
                                        <p:tav tm="0">
                                          <p:val>
                                            <p:strVal val="#ppt_x"/>
                                          </p:val>
                                        </p:tav>
                                        <p:tav tm="100000">
                                          <p:val>
                                            <p:strVal val="#ppt_x"/>
                                          </p:val>
                                        </p:tav>
                                      </p:tavLst>
                                    </p:anim>
                                    <p:anim calcmode="lin" valueType="num">
                                      <p:cBhvr>
                                        <p:cTn id="5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0" presetClass="exit" presetSubtype="0" fill="hold" nodeType="clickEffect">
                                  <p:stCondLst>
                                    <p:cond delay="0"/>
                                  </p:stCondLst>
                                  <p:childTnLst>
                                    <p:animEffect transition="out" filter="fade">
                                      <p:cBhvr>
                                        <p:cTn id="55" dur="2000"/>
                                        <p:tgtEl>
                                          <p:spTgt spid="27"/>
                                        </p:tgtEl>
                                      </p:cBhvr>
                                    </p:animEffect>
                                    <p:set>
                                      <p:cBhvr>
                                        <p:cTn id="56" dur="1" fill="hold">
                                          <p:stCondLst>
                                            <p:cond delay="1999"/>
                                          </p:stCondLst>
                                        </p:cTn>
                                        <p:tgtEl>
                                          <p:spTgt spid="27"/>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1000"/>
                                        <p:tgtEl>
                                          <p:spTgt spid="16"/>
                                        </p:tgtEl>
                                      </p:cBhvr>
                                    </p:animEffect>
                                    <p:anim calcmode="lin" valueType="num">
                                      <p:cBhvr>
                                        <p:cTn id="62" dur="1000" fill="hold"/>
                                        <p:tgtEl>
                                          <p:spTgt spid="16"/>
                                        </p:tgtEl>
                                        <p:attrNameLst>
                                          <p:attrName>ppt_x</p:attrName>
                                        </p:attrNameLst>
                                      </p:cBhvr>
                                      <p:tavLst>
                                        <p:tav tm="0">
                                          <p:val>
                                            <p:strVal val="#ppt_x"/>
                                          </p:val>
                                        </p:tav>
                                        <p:tav tm="100000">
                                          <p:val>
                                            <p:strVal val="#ppt_x"/>
                                          </p:val>
                                        </p:tav>
                                      </p:tavLst>
                                    </p:anim>
                                    <p:anim calcmode="lin" valueType="num">
                                      <p:cBhvr>
                                        <p:cTn id="6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17"/>
                                        </p:tgtEl>
                                        <p:attrNameLst>
                                          <p:attrName>style.visibility</p:attrName>
                                        </p:attrNameLst>
                                      </p:cBhvr>
                                      <p:to>
                                        <p:strVal val="visible"/>
                                      </p:to>
                                    </p:set>
                                    <p:animEffect transition="in" filter="fade">
                                      <p:cBhvr>
                                        <p:cTn id="68" dur="1000"/>
                                        <p:tgtEl>
                                          <p:spTgt spid="17"/>
                                        </p:tgtEl>
                                      </p:cBhvr>
                                    </p:animEffect>
                                    <p:anim calcmode="lin" valueType="num">
                                      <p:cBhvr>
                                        <p:cTn id="69" dur="1000" fill="hold"/>
                                        <p:tgtEl>
                                          <p:spTgt spid="17"/>
                                        </p:tgtEl>
                                        <p:attrNameLst>
                                          <p:attrName>ppt_x</p:attrName>
                                        </p:attrNameLst>
                                      </p:cBhvr>
                                      <p:tavLst>
                                        <p:tav tm="0">
                                          <p:val>
                                            <p:strVal val="#ppt_x"/>
                                          </p:val>
                                        </p:tav>
                                        <p:tav tm="100000">
                                          <p:val>
                                            <p:strVal val="#ppt_x"/>
                                          </p:val>
                                        </p:tav>
                                      </p:tavLst>
                                    </p:anim>
                                    <p:anim calcmode="lin" valueType="num">
                                      <p:cBhvr>
                                        <p:cTn id="7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nodeType="click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fade">
                                      <p:cBhvr>
                                        <p:cTn id="75" dur="1000"/>
                                        <p:tgtEl>
                                          <p:spTgt spid="29"/>
                                        </p:tgtEl>
                                      </p:cBhvr>
                                    </p:animEffect>
                                    <p:anim calcmode="lin" valueType="num">
                                      <p:cBhvr>
                                        <p:cTn id="76" dur="1000" fill="hold"/>
                                        <p:tgtEl>
                                          <p:spTgt spid="29"/>
                                        </p:tgtEl>
                                        <p:attrNameLst>
                                          <p:attrName>ppt_x</p:attrName>
                                        </p:attrNameLst>
                                      </p:cBhvr>
                                      <p:tavLst>
                                        <p:tav tm="0">
                                          <p:val>
                                            <p:strVal val="#ppt_x"/>
                                          </p:val>
                                        </p:tav>
                                        <p:tav tm="100000">
                                          <p:val>
                                            <p:strVal val="#ppt_x"/>
                                          </p:val>
                                        </p:tav>
                                      </p:tavLst>
                                    </p:anim>
                                    <p:anim calcmode="lin" valueType="num">
                                      <p:cBhvr>
                                        <p:cTn id="77"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10" presetClass="exit" presetSubtype="0" fill="hold" nodeType="clickEffect">
                                  <p:stCondLst>
                                    <p:cond delay="0"/>
                                  </p:stCondLst>
                                  <p:childTnLst>
                                    <p:animEffect transition="out" filter="fade">
                                      <p:cBhvr>
                                        <p:cTn id="81" dur="2000"/>
                                        <p:tgtEl>
                                          <p:spTgt spid="29"/>
                                        </p:tgtEl>
                                      </p:cBhvr>
                                    </p:animEffect>
                                    <p:set>
                                      <p:cBhvr>
                                        <p:cTn id="82" dur="1" fill="hold">
                                          <p:stCondLst>
                                            <p:cond delay="1999"/>
                                          </p:stCondLst>
                                        </p:cTn>
                                        <p:tgtEl>
                                          <p:spTgt spid="29"/>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10" presetClass="exit" presetSubtype="0" fill="hold" grpId="1" nodeType="clickEffect">
                                  <p:stCondLst>
                                    <p:cond delay="0"/>
                                  </p:stCondLst>
                                  <p:childTnLst>
                                    <p:animEffect transition="out" filter="fade">
                                      <p:cBhvr>
                                        <p:cTn id="86" dur="500"/>
                                        <p:tgtEl>
                                          <p:spTgt spid="17"/>
                                        </p:tgtEl>
                                      </p:cBhvr>
                                    </p:animEffect>
                                    <p:set>
                                      <p:cBhvr>
                                        <p:cTn id="87" dur="1" fill="hold">
                                          <p:stCondLst>
                                            <p:cond delay="499"/>
                                          </p:stCondLst>
                                        </p:cTn>
                                        <p:tgtEl>
                                          <p:spTgt spid="17"/>
                                        </p:tgtEl>
                                        <p:attrNameLst>
                                          <p:attrName>style.visibility</p:attrName>
                                        </p:attrNameLst>
                                      </p:cBhvr>
                                      <p:to>
                                        <p:strVal val="hidden"/>
                                      </p:to>
                                    </p:set>
                                  </p:childTnLst>
                                </p:cTn>
                              </p:par>
                              <p:par>
                                <p:cTn id="88" presetID="10" presetClass="exit" presetSubtype="0" fill="hold" grpId="1" nodeType="withEffect">
                                  <p:stCondLst>
                                    <p:cond delay="0"/>
                                  </p:stCondLst>
                                  <p:childTnLst>
                                    <p:animEffect transition="out" filter="fade">
                                      <p:cBhvr>
                                        <p:cTn id="89" dur="500"/>
                                        <p:tgtEl>
                                          <p:spTgt spid="16"/>
                                        </p:tgtEl>
                                      </p:cBhvr>
                                    </p:animEffect>
                                    <p:set>
                                      <p:cBhvr>
                                        <p:cTn id="90" dur="1" fill="hold">
                                          <p:stCondLst>
                                            <p:cond delay="499"/>
                                          </p:stCondLst>
                                        </p:cTn>
                                        <p:tgtEl>
                                          <p:spTgt spid="16"/>
                                        </p:tgtEl>
                                        <p:attrNameLst>
                                          <p:attrName>style.visibility</p:attrName>
                                        </p:attrNameLst>
                                      </p:cBhvr>
                                      <p:to>
                                        <p:strVal val="hidden"/>
                                      </p:to>
                                    </p:set>
                                  </p:childTnLst>
                                </p:cTn>
                              </p:par>
                              <p:par>
                                <p:cTn id="91" presetID="10" presetClass="exit" presetSubtype="0" fill="hold" grpId="1" nodeType="withEffect">
                                  <p:stCondLst>
                                    <p:cond delay="0"/>
                                  </p:stCondLst>
                                  <p:childTnLst>
                                    <p:animEffect transition="out" filter="fade">
                                      <p:cBhvr>
                                        <p:cTn id="92" dur="500"/>
                                        <p:tgtEl>
                                          <p:spTgt spid="18"/>
                                        </p:tgtEl>
                                      </p:cBhvr>
                                    </p:animEffect>
                                    <p:set>
                                      <p:cBhvr>
                                        <p:cTn id="93" dur="1" fill="hold">
                                          <p:stCondLst>
                                            <p:cond delay="499"/>
                                          </p:stCondLst>
                                        </p:cTn>
                                        <p:tgtEl>
                                          <p:spTgt spid="18"/>
                                        </p:tgtEl>
                                        <p:attrNameLst>
                                          <p:attrName>style.visibility</p:attrName>
                                        </p:attrNameLst>
                                      </p:cBhvr>
                                      <p:to>
                                        <p:strVal val="hidden"/>
                                      </p:to>
                                    </p:set>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nodeType="clickEffect">
                                  <p:stCondLst>
                                    <p:cond delay="0"/>
                                  </p:stCondLst>
                                  <p:childTnLst>
                                    <p:set>
                                      <p:cBhvr>
                                        <p:cTn id="97" dur="1" fill="hold">
                                          <p:stCondLst>
                                            <p:cond delay="0"/>
                                          </p:stCondLst>
                                        </p:cTn>
                                        <p:tgtEl>
                                          <p:spTgt spid="25"/>
                                        </p:tgtEl>
                                        <p:attrNameLst>
                                          <p:attrName>style.visibility</p:attrName>
                                        </p:attrNameLst>
                                      </p:cBhvr>
                                      <p:to>
                                        <p:strVal val="visible"/>
                                      </p:to>
                                    </p:set>
                                    <p:animEffect transition="in" filter="fade">
                                      <p:cBhvr>
                                        <p:cTn id="98" dur="1000"/>
                                        <p:tgtEl>
                                          <p:spTgt spid="25"/>
                                        </p:tgtEl>
                                      </p:cBhvr>
                                    </p:animEffect>
                                    <p:anim calcmode="lin" valueType="num">
                                      <p:cBhvr>
                                        <p:cTn id="99" dur="1000" fill="hold"/>
                                        <p:tgtEl>
                                          <p:spTgt spid="25"/>
                                        </p:tgtEl>
                                        <p:attrNameLst>
                                          <p:attrName>ppt_x</p:attrName>
                                        </p:attrNameLst>
                                      </p:cBhvr>
                                      <p:tavLst>
                                        <p:tav tm="0">
                                          <p:val>
                                            <p:strVal val="#ppt_x"/>
                                          </p:val>
                                        </p:tav>
                                        <p:tav tm="100000">
                                          <p:val>
                                            <p:strVal val="#ppt_x"/>
                                          </p:val>
                                        </p:tav>
                                      </p:tavLst>
                                    </p:anim>
                                    <p:anim calcmode="lin" valueType="num">
                                      <p:cBhvr>
                                        <p:cTn id="10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10" presetClass="exit" presetSubtype="0" fill="hold" grpId="1" nodeType="clickEffect">
                                  <p:stCondLst>
                                    <p:cond delay="0"/>
                                  </p:stCondLst>
                                  <p:childTnLst>
                                    <p:animEffect transition="out" filter="fade">
                                      <p:cBhvr>
                                        <p:cTn id="104" dur="500"/>
                                        <p:tgtEl>
                                          <p:spTgt spid="11"/>
                                        </p:tgtEl>
                                      </p:cBhvr>
                                    </p:animEffect>
                                    <p:set>
                                      <p:cBhvr>
                                        <p:cTn id="105" dur="1" fill="hold">
                                          <p:stCondLst>
                                            <p:cond delay="499"/>
                                          </p:stCondLst>
                                        </p:cTn>
                                        <p:tgtEl>
                                          <p:spTgt spid="11"/>
                                        </p:tgtEl>
                                        <p:attrNameLst>
                                          <p:attrName>style.visibility</p:attrName>
                                        </p:attrNameLst>
                                      </p:cBhvr>
                                      <p:to>
                                        <p:strVal val="hidden"/>
                                      </p:to>
                                    </p:set>
                                  </p:childTnLst>
                                </p:cTn>
                              </p:par>
                              <p:par>
                                <p:cTn id="106" presetID="10" presetClass="exit" presetSubtype="0" fill="hold" grpId="1" nodeType="withEffect">
                                  <p:stCondLst>
                                    <p:cond delay="0"/>
                                  </p:stCondLst>
                                  <p:childTnLst>
                                    <p:animEffect transition="out" filter="fade">
                                      <p:cBhvr>
                                        <p:cTn id="107" dur="500"/>
                                        <p:tgtEl>
                                          <p:spTgt spid="19"/>
                                        </p:tgtEl>
                                      </p:cBhvr>
                                    </p:animEffect>
                                    <p:set>
                                      <p:cBhvr>
                                        <p:cTn id="108" dur="1" fill="hold">
                                          <p:stCondLst>
                                            <p:cond delay="499"/>
                                          </p:stCondLst>
                                        </p:cTn>
                                        <p:tgtEl>
                                          <p:spTgt spid="19"/>
                                        </p:tgtEl>
                                        <p:attrNameLst>
                                          <p:attrName>style.visibility</p:attrName>
                                        </p:attrNameLst>
                                      </p:cBhvr>
                                      <p:to>
                                        <p:strVal val="hidden"/>
                                      </p:to>
                                    </p:set>
                                  </p:childTnLst>
                                </p:cTn>
                              </p:par>
                              <p:par>
                                <p:cTn id="109" presetID="10" presetClass="exit" presetSubtype="0" fill="hold" grpId="1" nodeType="withEffect">
                                  <p:stCondLst>
                                    <p:cond delay="0"/>
                                  </p:stCondLst>
                                  <p:childTnLst>
                                    <p:animEffect transition="out" filter="fade">
                                      <p:cBhvr>
                                        <p:cTn id="110" dur="500"/>
                                        <p:tgtEl>
                                          <p:spTgt spid="21"/>
                                        </p:tgtEl>
                                      </p:cBhvr>
                                    </p:animEffect>
                                    <p:set>
                                      <p:cBhvr>
                                        <p:cTn id="111" dur="1" fill="hold">
                                          <p:stCondLst>
                                            <p:cond delay="499"/>
                                          </p:stCondLst>
                                        </p:cTn>
                                        <p:tgtEl>
                                          <p:spTgt spid="21"/>
                                        </p:tgtEl>
                                        <p:attrNameLst>
                                          <p:attrName>style.visibility</p:attrName>
                                        </p:attrNameLst>
                                      </p:cBhvr>
                                      <p:to>
                                        <p:strVal val="hidden"/>
                                      </p:to>
                                    </p:set>
                                  </p:childTnLst>
                                </p:cTn>
                              </p:par>
                              <p:par>
                                <p:cTn id="112" presetID="10" presetClass="exit" presetSubtype="0" fill="hold" grpId="1" nodeType="withEffect">
                                  <p:stCondLst>
                                    <p:cond delay="0"/>
                                  </p:stCondLst>
                                  <p:childTnLst>
                                    <p:animEffect transition="out" filter="fade">
                                      <p:cBhvr>
                                        <p:cTn id="113" dur="500"/>
                                        <p:tgtEl>
                                          <p:spTgt spid="22"/>
                                        </p:tgtEl>
                                      </p:cBhvr>
                                    </p:animEffect>
                                    <p:set>
                                      <p:cBhvr>
                                        <p:cTn id="114" dur="1" fill="hold">
                                          <p:stCondLst>
                                            <p:cond delay="499"/>
                                          </p:stCondLst>
                                        </p:cTn>
                                        <p:tgtEl>
                                          <p:spTgt spid="22"/>
                                        </p:tgtEl>
                                        <p:attrNameLst>
                                          <p:attrName>style.visibility</p:attrName>
                                        </p:attrNameLst>
                                      </p:cBhvr>
                                      <p:to>
                                        <p:strVal val="hidden"/>
                                      </p:to>
                                    </p:set>
                                  </p:childTnLst>
                                </p:cTn>
                              </p:par>
                              <p:par>
                                <p:cTn id="115" presetID="10" presetClass="exit" presetSubtype="0" fill="hold" grpId="1" nodeType="withEffect">
                                  <p:stCondLst>
                                    <p:cond delay="0"/>
                                  </p:stCondLst>
                                  <p:childTnLst>
                                    <p:animEffect transition="out" filter="fade">
                                      <p:cBhvr>
                                        <p:cTn id="116" dur="500"/>
                                        <p:tgtEl>
                                          <p:spTgt spid="23"/>
                                        </p:tgtEl>
                                      </p:cBhvr>
                                    </p:animEffect>
                                    <p:set>
                                      <p:cBhvr>
                                        <p:cTn id="117" dur="1" fill="hold">
                                          <p:stCondLst>
                                            <p:cond delay="499"/>
                                          </p:stCondLst>
                                        </p:cTn>
                                        <p:tgtEl>
                                          <p:spTgt spid="23"/>
                                        </p:tgtEl>
                                        <p:attrNameLst>
                                          <p:attrName>style.visibility</p:attrName>
                                        </p:attrNameLst>
                                      </p:cBhvr>
                                      <p:to>
                                        <p:strVal val="hidden"/>
                                      </p:to>
                                    </p:set>
                                  </p:childTnLst>
                                </p:cTn>
                              </p:par>
                            </p:childTnLst>
                          </p:cTn>
                        </p:par>
                      </p:childTnLst>
                    </p:cTn>
                  </p:par>
                  <p:par>
                    <p:cTn id="118" fill="hold">
                      <p:stCondLst>
                        <p:cond delay="indefinite"/>
                      </p:stCondLst>
                      <p:childTnLst>
                        <p:par>
                          <p:cTn id="119" fill="hold">
                            <p:stCondLst>
                              <p:cond delay="0"/>
                            </p:stCondLst>
                            <p:childTnLst>
                              <p:par>
                                <p:cTn id="120" presetID="42" presetClass="entr" presetSubtype="0" fill="hold" nodeType="clickEffect">
                                  <p:stCondLst>
                                    <p:cond delay="0"/>
                                  </p:stCondLst>
                                  <p:childTnLst>
                                    <p:set>
                                      <p:cBhvr>
                                        <p:cTn id="121" dur="1" fill="hold">
                                          <p:stCondLst>
                                            <p:cond delay="0"/>
                                          </p:stCondLst>
                                        </p:cTn>
                                        <p:tgtEl>
                                          <p:spTgt spid="2">
                                            <p:txEl>
                                              <p:pRg st="0" end="0"/>
                                            </p:txEl>
                                          </p:spTgt>
                                        </p:tgtEl>
                                        <p:attrNameLst>
                                          <p:attrName>style.visibility</p:attrName>
                                        </p:attrNameLst>
                                      </p:cBhvr>
                                      <p:to>
                                        <p:strVal val="visible"/>
                                      </p:to>
                                    </p:set>
                                    <p:animEffect transition="in" filter="fade">
                                      <p:cBhvr>
                                        <p:cTn id="122" dur="1000"/>
                                        <p:tgtEl>
                                          <p:spTgt spid="2">
                                            <p:txEl>
                                              <p:pRg st="0" end="0"/>
                                            </p:txEl>
                                          </p:spTgt>
                                        </p:tgtEl>
                                      </p:cBhvr>
                                    </p:animEffect>
                                    <p:anim calcmode="lin" valueType="num">
                                      <p:cBhvr>
                                        <p:cTn id="123"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24"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25" fill="hold">
                      <p:stCondLst>
                        <p:cond delay="indefinite"/>
                      </p:stCondLst>
                      <p:childTnLst>
                        <p:par>
                          <p:cTn id="126" fill="hold">
                            <p:stCondLst>
                              <p:cond delay="0"/>
                            </p:stCondLst>
                            <p:childTnLst>
                              <p:par>
                                <p:cTn id="127" presetID="42" presetClass="entr" presetSubtype="0" fill="hold" nodeType="clickEffect">
                                  <p:stCondLst>
                                    <p:cond delay="0"/>
                                  </p:stCondLst>
                                  <p:childTnLst>
                                    <p:set>
                                      <p:cBhvr>
                                        <p:cTn id="128" dur="1" fill="hold">
                                          <p:stCondLst>
                                            <p:cond delay="0"/>
                                          </p:stCondLst>
                                        </p:cTn>
                                        <p:tgtEl>
                                          <p:spTgt spid="12">
                                            <p:txEl>
                                              <p:pRg st="0" end="0"/>
                                            </p:txEl>
                                          </p:spTgt>
                                        </p:tgtEl>
                                        <p:attrNameLst>
                                          <p:attrName>style.visibility</p:attrName>
                                        </p:attrNameLst>
                                      </p:cBhvr>
                                      <p:to>
                                        <p:strVal val="visible"/>
                                      </p:to>
                                    </p:set>
                                    <p:animEffect transition="in" filter="fade">
                                      <p:cBhvr>
                                        <p:cTn id="129" dur="1000"/>
                                        <p:tgtEl>
                                          <p:spTgt spid="12">
                                            <p:txEl>
                                              <p:pRg st="0" end="0"/>
                                            </p:txEl>
                                          </p:spTgt>
                                        </p:tgtEl>
                                      </p:cBhvr>
                                    </p:animEffect>
                                    <p:anim calcmode="lin" valueType="num">
                                      <p:cBhvr>
                                        <p:cTn id="130"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31"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42" presetClass="entr" presetSubtype="0" fill="hold" nodeType="clickEffect">
                                  <p:stCondLst>
                                    <p:cond delay="0"/>
                                  </p:stCondLst>
                                  <p:childTnLst>
                                    <p:set>
                                      <p:cBhvr>
                                        <p:cTn id="135" dur="1" fill="hold">
                                          <p:stCondLst>
                                            <p:cond delay="0"/>
                                          </p:stCondLst>
                                        </p:cTn>
                                        <p:tgtEl>
                                          <p:spTgt spid="13">
                                            <p:txEl>
                                              <p:pRg st="0" end="0"/>
                                            </p:txEl>
                                          </p:spTgt>
                                        </p:tgtEl>
                                        <p:attrNameLst>
                                          <p:attrName>style.visibility</p:attrName>
                                        </p:attrNameLst>
                                      </p:cBhvr>
                                      <p:to>
                                        <p:strVal val="visible"/>
                                      </p:to>
                                    </p:set>
                                    <p:animEffect transition="in" filter="fade">
                                      <p:cBhvr>
                                        <p:cTn id="136" dur="1000"/>
                                        <p:tgtEl>
                                          <p:spTgt spid="13">
                                            <p:txEl>
                                              <p:pRg st="0" end="0"/>
                                            </p:txEl>
                                          </p:spTgt>
                                        </p:tgtEl>
                                      </p:cBhvr>
                                    </p:animEffect>
                                    <p:anim calcmode="lin" valueType="num">
                                      <p:cBhvr>
                                        <p:cTn id="137"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138"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42" presetClass="entr" presetSubtype="0" fill="hold" nodeType="clickEffect">
                                  <p:stCondLst>
                                    <p:cond delay="0"/>
                                  </p:stCondLst>
                                  <p:childTnLst>
                                    <p:set>
                                      <p:cBhvr>
                                        <p:cTn id="142" dur="1" fill="hold">
                                          <p:stCondLst>
                                            <p:cond delay="0"/>
                                          </p:stCondLst>
                                        </p:cTn>
                                        <p:tgtEl>
                                          <p:spTgt spid="14">
                                            <p:txEl>
                                              <p:pRg st="0" end="0"/>
                                            </p:txEl>
                                          </p:spTgt>
                                        </p:tgtEl>
                                        <p:attrNameLst>
                                          <p:attrName>style.visibility</p:attrName>
                                        </p:attrNameLst>
                                      </p:cBhvr>
                                      <p:to>
                                        <p:strVal val="visible"/>
                                      </p:to>
                                    </p:set>
                                    <p:animEffect transition="in" filter="fade">
                                      <p:cBhvr>
                                        <p:cTn id="143" dur="1000"/>
                                        <p:tgtEl>
                                          <p:spTgt spid="14">
                                            <p:txEl>
                                              <p:pRg st="0" end="0"/>
                                            </p:txEl>
                                          </p:spTgt>
                                        </p:tgtEl>
                                      </p:cBhvr>
                                    </p:animEffect>
                                    <p:anim calcmode="lin" valueType="num">
                                      <p:cBhvr>
                                        <p:cTn id="144"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45"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6" fill="hold">
                      <p:stCondLst>
                        <p:cond delay="indefinite"/>
                      </p:stCondLst>
                      <p:childTnLst>
                        <p:par>
                          <p:cTn id="147" fill="hold">
                            <p:stCondLst>
                              <p:cond delay="0"/>
                            </p:stCondLst>
                            <p:childTnLst>
                              <p:par>
                                <p:cTn id="148" presetID="42" presetClass="entr" presetSubtype="0" fill="hold" nodeType="clickEffect">
                                  <p:stCondLst>
                                    <p:cond delay="0"/>
                                  </p:stCondLst>
                                  <p:childTnLst>
                                    <p:set>
                                      <p:cBhvr>
                                        <p:cTn id="149" dur="1" fill="hold">
                                          <p:stCondLst>
                                            <p:cond delay="0"/>
                                          </p:stCondLst>
                                        </p:cTn>
                                        <p:tgtEl>
                                          <p:spTgt spid="15">
                                            <p:txEl>
                                              <p:pRg st="0" end="0"/>
                                            </p:txEl>
                                          </p:spTgt>
                                        </p:tgtEl>
                                        <p:attrNameLst>
                                          <p:attrName>style.visibility</p:attrName>
                                        </p:attrNameLst>
                                      </p:cBhvr>
                                      <p:to>
                                        <p:strVal val="visible"/>
                                      </p:to>
                                    </p:set>
                                    <p:animEffect transition="in" filter="fade">
                                      <p:cBhvr>
                                        <p:cTn id="150" dur="1000"/>
                                        <p:tgtEl>
                                          <p:spTgt spid="15">
                                            <p:txEl>
                                              <p:pRg st="0" end="0"/>
                                            </p:txEl>
                                          </p:spTgt>
                                        </p:tgtEl>
                                      </p:cBhvr>
                                    </p:animEffect>
                                    <p:anim calcmode="lin" valueType="num">
                                      <p:cBhvr>
                                        <p:cTn id="151"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152"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17" grpId="1" animBg="1"/>
      <p:bldP spid="18" grpId="0" animBg="1"/>
      <p:bldP spid="18" grpId="1" animBg="1"/>
      <p:bldP spid="11" grpId="0" animBg="1"/>
      <p:bldP spid="11" grpId="1" animBg="1"/>
      <p:bldP spid="19" grpId="0" animBg="1"/>
      <p:bldP spid="19" grpId="1" animBg="1"/>
      <p:bldP spid="21" grpId="0" animBg="1"/>
      <p:bldP spid="21" grpId="1" animBg="1"/>
      <p:bldP spid="22" grpId="0" animBg="1"/>
      <p:bldP spid="22" grpId="1" animBg="1"/>
      <p:bldP spid="23" grpId="0" animBg="1"/>
      <p:bldP spid="23"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764A1396-A72A-DCD2-7219-164831DFF245}"/>
              </a:ext>
            </a:extLst>
          </p:cNvPr>
          <p:cNvSpPr txBox="1"/>
          <p:nvPr/>
        </p:nvSpPr>
        <p:spPr>
          <a:xfrm>
            <a:off x="776308" y="2407019"/>
            <a:ext cx="6955750" cy="2913618"/>
          </a:xfrm>
          <a:prstGeom prst="rect">
            <a:avLst/>
          </a:prstGeom>
          <a:noFill/>
        </p:spPr>
        <p:txBody>
          <a:bodyPr vert="eaVert" wrap="none" rtlCol="0">
            <a:spAutoFit/>
          </a:bodyPr>
          <a:lstStyle/>
          <a:p>
            <a:r>
              <a:rPr kumimoji="1" lang="ja-JP" altLang="en-US" sz="4400" dirty="0">
                <a:latin typeface="AR P丸ゴシック体E" panose="020F0900000000000000" pitchFamily="50" charset="-128"/>
                <a:ea typeface="AR P丸ゴシック体E" panose="020F0900000000000000" pitchFamily="50" charset="-128"/>
              </a:rPr>
              <a:t>問題解決力</a:t>
            </a:r>
            <a:endParaRPr kumimoji="1" lang="en-US" altLang="ja-JP" sz="44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表現力</a:t>
            </a:r>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　　</a:t>
            </a:r>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判断力</a:t>
            </a:r>
            <a:endParaRPr kumimoji="1" lang="en-US" altLang="ja-JP" sz="44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思考力</a:t>
            </a:r>
            <a:endParaRPr kumimoji="1" lang="en-US" altLang="ja-JP" sz="44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問題発見</a:t>
            </a:r>
            <a:r>
              <a:rPr kumimoji="1" lang="ja-JP" altLang="en-US" sz="4400" dirty="0">
                <a:solidFill>
                  <a:srgbClr val="FF0000"/>
                </a:solidFill>
                <a:latin typeface="AR P丸ゴシック体E" panose="020F0900000000000000" pitchFamily="50" charset="-128"/>
                <a:ea typeface="AR P丸ゴシック体E" panose="020F0900000000000000" pitchFamily="50" charset="-128"/>
              </a:rPr>
              <a:t>力</a:t>
            </a:r>
            <a:endParaRPr kumimoji="1" lang="en-US" altLang="ja-JP" sz="4400" dirty="0">
              <a:solidFill>
                <a:srgbClr val="FF0000"/>
              </a:solidFill>
              <a:latin typeface="AR P丸ゴシック体E" panose="020F0900000000000000" pitchFamily="50" charset="-128"/>
              <a:ea typeface="AR P丸ゴシック体E" panose="020F0900000000000000" pitchFamily="50" charset="-128"/>
            </a:endParaRPr>
          </a:p>
          <a:p>
            <a:endParaRPr kumimoji="1" lang="ja-JP" altLang="en-US" sz="4400" dirty="0">
              <a:latin typeface="AR P丸ゴシック体E" panose="020F0900000000000000" pitchFamily="50" charset="-128"/>
              <a:ea typeface="AR P丸ゴシック体E" panose="020F0900000000000000" pitchFamily="50" charset="-128"/>
            </a:endParaRPr>
          </a:p>
        </p:txBody>
      </p:sp>
      <p:sp>
        <p:nvSpPr>
          <p:cNvPr id="4" name="矢印: 右 3">
            <a:extLst>
              <a:ext uri="{FF2B5EF4-FFF2-40B4-BE49-F238E27FC236}">
                <a16:creationId xmlns:a16="http://schemas.microsoft.com/office/drawing/2014/main" id="{89157568-7090-0149-AD18-9D331B1D91B5}"/>
              </a:ext>
            </a:extLst>
          </p:cNvPr>
          <p:cNvSpPr/>
          <p:nvPr/>
        </p:nvSpPr>
        <p:spPr>
          <a:xfrm>
            <a:off x="1721224" y="1277467"/>
            <a:ext cx="6010834" cy="1129552"/>
          </a:xfrm>
          <a:prstGeom prst="rightArrow">
            <a:avLst>
              <a:gd name="adj1" fmla="val 70290"/>
              <a:gd name="adj2" fmla="val 50000"/>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CDC445A9-07F0-AA2E-33C2-CDB1DEFE736B}"/>
              </a:ext>
            </a:extLst>
          </p:cNvPr>
          <p:cNvSpPr txBox="1"/>
          <p:nvPr/>
        </p:nvSpPr>
        <p:spPr>
          <a:xfrm>
            <a:off x="3446432" y="1492678"/>
            <a:ext cx="2013693" cy="707886"/>
          </a:xfrm>
          <a:prstGeom prst="rect">
            <a:avLst/>
          </a:prstGeom>
          <a:noFill/>
        </p:spPr>
        <p:txBody>
          <a:bodyPr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学 び 方</a:t>
            </a:r>
          </a:p>
        </p:txBody>
      </p:sp>
      <p:sp>
        <p:nvSpPr>
          <p:cNvPr id="7" name="テキスト ボックス 6">
            <a:extLst>
              <a:ext uri="{FF2B5EF4-FFF2-40B4-BE49-F238E27FC236}">
                <a16:creationId xmlns:a16="http://schemas.microsoft.com/office/drawing/2014/main" id="{05A83886-E6FC-9C80-B41E-2B336BFD5F59}"/>
              </a:ext>
            </a:extLst>
          </p:cNvPr>
          <p:cNvSpPr txBox="1"/>
          <p:nvPr/>
        </p:nvSpPr>
        <p:spPr>
          <a:xfrm>
            <a:off x="1930892" y="1492678"/>
            <a:ext cx="5282215" cy="707886"/>
          </a:xfrm>
          <a:prstGeom prst="rect">
            <a:avLst/>
          </a:prstGeom>
          <a:solidFill>
            <a:srgbClr val="FFFFFF"/>
          </a:solidFill>
        </p:spPr>
        <p:txBody>
          <a:bodyPr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問題解決的な学習過程</a:t>
            </a:r>
          </a:p>
        </p:txBody>
      </p:sp>
      <p:sp>
        <p:nvSpPr>
          <p:cNvPr id="9" name="テキスト ボックス 8">
            <a:extLst>
              <a:ext uri="{FF2B5EF4-FFF2-40B4-BE49-F238E27FC236}">
                <a16:creationId xmlns:a16="http://schemas.microsoft.com/office/drawing/2014/main" id="{96A5CEB6-F262-EE89-DB65-F8B5C32CEE46}"/>
              </a:ext>
            </a:extLst>
          </p:cNvPr>
          <p:cNvSpPr txBox="1"/>
          <p:nvPr/>
        </p:nvSpPr>
        <p:spPr>
          <a:xfrm>
            <a:off x="2727809" y="5063384"/>
            <a:ext cx="4270681" cy="707886"/>
          </a:xfrm>
          <a:prstGeom prst="rect">
            <a:avLst/>
          </a:prstGeom>
          <a:noFill/>
          <a:ln>
            <a:noFill/>
          </a:ln>
        </p:spPr>
        <p:txBody>
          <a:bodyPr wrap="square">
            <a:spAutoFit/>
          </a:bodyPr>
          <a:lstStyle/>
          <a:p>
            <a:r>
              <a:rPr kumimoji="1" lang="ja-JP" altLang="en-US" sz="4000" dirty="0">
                <a:latin typeface="AR P丸ゴシック体E" panose="020F0900000000000000" pitchFamily="50" charset="-128"/>
                <a:ea typeface="AR P丸ゴシック体E" panose="020F0900000000000000" pitchFamily="50" charset="-128"/>
              </a:rPr>
              <a:t>知  識 ・ 理  解</a:t>
            </a:r>
          </a:p>
        </p:txBody>
      </p:sp>
      <p:sp>
        <p:nvSpPr>
          <p:cNvPr id="3" name="テキスト ボックス 2">
            <a:extLst>
              <a:ext uri="{FF2B5EF4-FFF2-40B4-BE49-F238E27FC236}">
                <a16:creationId xmlns:a16="http://schemas.microsoft.com/office/drawing/2014/main" id="{5B2D116A-8B84-F0C5-5055-13480029D6DC}"/>
              </a:ext>
            </a:extLst>
          </p:cNvPr>
          <p:cNvSpPr txBox="1"/>
          <p:nvPr/>
        </p:nvSpPr>
        <p:spPr>
          <a:xfrm rot="1710954">
            <a:off x="1800363" y="5587956"/>
            <a:ext cx="783324" cy="707886"/>
          </a:xfrm>
          <a:prstGeom prst="rect">
            <a:avLst/>
          </a:prstGeom>
          <a:noFill/>
          <a:ln>
            <a:noFill/>
          </a:ln>
        </p:spPr>
        <p:txBody>
          <a:bodyPr wrap="square">
            <a:spAutoFit/>
          </a:bodyPr>
          <a:lstStyle/>
          <a:p>
            <a:r>
              <a:rPr kumimoji="1" lang="ja-JP" altLang="en-US" sz="4000" dirty="0">
                <a:solidFill>
                  <a:schemeClr val="accent1">
                    <a:lumMod val="75000"/>
                  </a:schemeClr>
                </a:solidFill>
                <a:latin typeface="AR P丸ゴシック体E" panose="020F0900000000000000" pitchFamily="50" charset="-128"/>
                <a:ea typeface="AR P丸ゴシック体E" panose="020F0900000000000000" pitchFamily="50" charset="-128"/>
              </a:rPr>
              <a:t>学</a:t>
            </a:r>
          </a:p>
        </p:txBody>
      </p:sp>
      <p:sp>
        <p:nvSpPr>
          <p:cNvPr id="6" name="楕円 5">
            <a:extLst>
              <a:ext uri="{FF2B5EF4-FFF2-40B4-BE49-F238E27FC236}">
                <a16:creationId xmlns:a16="http://schemas.microsoft.com/office/drawing/2014/main" id="{1C58EEB0-6E5D-5584-E3A8-CDFA79D958FA}"/>
              </a:ext>
            </a:extLst>
          </p:cNvPr>
          <p:cNvSpPr/>
          <p:nvPr/>
        </p:nvSpPr>
        <p:spPr>
          <a:xfrm>
            <a:off x="223764" y="583957"/>
            <a:ext cx="8696469" cy="6203516"/>
          </a:xfrm>
          <a:prstGeom prst="ellipse">
            <a:avLst/>
          </a:prstGeom>
          <a:solidFill>
            <a:srgbClr val="009EDE">
              <a:alpha val="10196"/>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テキスト ボックス 10">
            <a:extLst>
              <a:ext uri="{FF2B5EF4-FFF2-40B4-BE49-F238E27FC236}">
                <a16:creationId xmlns:a16="http://schemas.microsoft.com/office/drawing/2014/main" id="{91C4D71A-2960-FA72-96E8-0646096774EE}"/>
              </a:ext>
            </a:extLst>
          </p:cNvPr>
          <p:cNvSpPr txBox="1"/>
          <p:nvPr/>
        </p:nvSpPr>
        <p:spPr>
          <a:xfrm>
            <a:off x="1303268" y="140186"/>
            <a:ext cx="6846746" cy="1077218"/>
          </a:xfrm>
          <a:prstGeom prst="rect">
            <a:avLst/>
          </a:prstGeom>
          <a:solidFill>
            <a:srgbClr val="FFFFFF"/>
          </a:solidFill>
        </p:spPr>
        <p:txBody>
          <a:bodyPr wrap="none" rtlCol="0">
            <a:spAutoFit/>
          </a:bodyPr>
          <a:lstStyle/>
          <a:p>
            <a:r>
              <a:rPr kumimoji="1" lang="ja-JP" altLang="en-US" sz="3200" dirty="0">
                <a:latin typeface="AR P丸ゴシック体E" panose="020F0900000000000000" pitchFamily="50" charset="-128"/>
                <a:ea typeface="AR P丸ゴシック体E" panose="020F0900000000000000" pitchFamily="50" charset="-128"/>
              </a:rPr>
              <a:t>それぞれの</a:t>
            </a:r>
            <a:r>
              <a:rPr kumimoji="1" lang="ja-JP" altLang="en-US" sz="3200" dirty="0">
                <a:solidFill>
                  <a:srgbClr val="FF0000"/>
                </a:solidFill>
                <a:latin typeface="AR P丸ゴシック体E" panose="020F0900000000000000" pitchFamily="50" charset="-128"/>
                <a:ea typeface="AR P丸ゴシック体E" panose="020F0900000000000000" pitchFamily="50" charset="-128"/>
              </a:rPr>
              <a:t>「力」</a:t>
            </a:r>
            <a:r>
              <a:rPr kumimoji="1" lang="ja-JP" altLang="en-US" sz="3200" dirty="0">
                <a:latin typeface="AR P丸ゴシック体E" panose="020F0900000000000000" pitchFamily="50" charset="-128"/>
                <a:ea typeface="AR P丸ゴシック体E" panose="020F0900000000000000" pitchFamily="50" charset="-128"/>
              </a:rPr>
              <a:t>の部分を</a:t>
            </a:r>
            <a:r>
              <a:rPr kumimoji="1" lang="ja-JP" altLang="en-US" sz="3200" dirty="0">
                <a:solidFill>
                  <a:srgbClr val="FF0000"/>
                </a:solidFill>
                <a:latin typeface="AR P丸ゴシック体E" panose="020F0900000000000000" pitchFamily="50" charset="-128"/>
                <a:ea typeface="AR P丸ゴシック体E" panose="020F0900000000000000" pitchFamily="50" charset="-128"/>
              </a:rPr>
              <a:t>「学習過程」</a:t>
            </a:r>
            <a:endParaRPr kumimoji="1" lang="en-US" altLang="ja-JP" sz="3200" dirty="0">
              <a:solidFill>
                <a:srgbClr val="FF0000"/>
              </a:solidFill>
              <a:latin typeface="AR P丸ゴシック体E" panose="020F0900000000000000" pitchFamily="50" charset="-128"/>
              <a:ea typeface="AR P丸ゴシック体E" panose="020F0900000000000000" pitchFamily="50" charset="-128"/>
            </a:endParaRPr>
          </a:p>
          <a:p>
            <a:pPr algn="ctr"/>
            <a:r>
              <a:rPr kumimoji="1" lang="ja-JP" altLang="en-US" sz="3200" dirty="0">
                <a:latin typeface="AR P丸ゴシック体E" panose="020F0900000000000000" pitchFamily="50" charset="-128"/>
                <a:ea typeface="AR P丸ゴシック体E" panose="020F0900000000000000" pitchFamily="50" charset="-128"/>
              </a:rPr>
              <a:t>を表す言葉に置き換えられるかな</a:t>
            </a:r>
          </a:p>
        </p:txBody>
      </p:sp>
      <p:sp>
        <p:nvSpPr>
          <p:cNvPr id="15" name="フローチャート: 端子 14">
            <a:extLst>
              <a:ext uri="{FF2B5EF4-FFF2-40B4-BE49-F238E27FC236}">
                <a16:creationId xmlns:a16="http://schemas.microsoft.com/office/drawing/2014/main" id="{DF422BB3-BD83-E00E-AC56-5D7A060D95D4}"/>
              </a:ext>
            </a:extLst>
          </p:cNvPr>
          <p:cNvSpPr/>
          <p:nvPr/>
        </p:nvSpPr>
        <p:spPr>
          <a:xfrm>
            <a:off x="2479210" y="5074604"/>
            <a:ext cx="4034118" cy="701859"/>
          </a:xfrm>
          <a:prstGeom prst="flowChartTerminator">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D14C4CE7-1E0F-6847-D1E6-7CD91D8F61C4}"/>
              </a:ext>
            </a:extLst>
          </p:cNvPr>
          <p:cNvSpPr txBox="1"/>
          <p:nvPr/>
        </p:nvSpPr>
        <p:spPr>
          <a:xfrm rot="869300">
            <a:off x="3277616" y="6028609"/>
            <a:ext cx="758397" cy="707886"/>
          </a:xfrm>
          <a:prstGeom prst="rect">
            <a:avLst/>
          </a:prstGeom>
          <a:noFill/>
          <a:ln>
            <a:noFill/>
          </a:ln>
        </p:spPr>
        <p:txBody>
          <a:bodyPr wrap="square">
            <a:spAutoFit/>
          </a:bodyPr>
          <a:lstStyle/>
          <a:p>
            <a:r>
              <a:rPr kumimoji="1" lang="ja-JP" altLang="en-US" sz="4000" dirty="0">
                <a:solidFill>
                  <a:schemeClr val="accent1">
                    <a:lumMod val="75000"/>
                  </a:schemeClr>
                </a:solidFill>
                <a:latin typeface="AR P丸ゴシック体E" panose="020F0900000000000000" pitchFamily="50" charset="-128"/>
                <a:ea typeface="AR P丸ゴシック体E" panose="020F0900000000000000" pitchFamily="50" charset="-128"/>
              </a:rPr>
              <a:t>ぶ</a:t>
            </a:r>
          </a:p>
        </p:txBody>
      </p:sp>
      <p:sp>
        <p:nvSpPr>
          <p:cNvPr id="18" name="テキスト ボックス 17">
            <a:extLst>
              <a:ext uri="{FF2B5EF4-FFF2-40B4-BE49-F238E27FC236}">
                <a16:creationId xmlns:a16="http://schemas.microsoft.com/office/drawing/2014/main" id="{F5083EEB-1213-7DC9-7F2F-AAE7B909A6DD}"/>
              </a:ext>
            </a:extLst>
          </p:cNvPr>
          <p:cNvSpPr txBox="1"/>
          <p:nvPr/>
        </p:nvSpPr>
        <p:spPr>
          <a:xfrm rot="21129191">
            <a:off x="5035527" y="6040053"/>
            <a:ext cx="704084" cy="707886"/>
          </a:xfrm>
          <a:prstGeom prst="rect">
            <a:avLst/>
          </a:prstGeom>
          <a:noFill/>
          <a:ln>
            <a:noFill/>
          </a:ln>
        </p:spPr>
        <p:txBody>
          <a:bodyPr wrap="square">
            <a:spAutoFit/>
          </a:bodyPr>
          <a:lstStyle/>
          <a:p>
            <a:r>
              <a:rPr kumimoji="1" lang="ja-JP" altLang="en-US" sz="4000" dirty="0">
                <a:solidFill>
                  <a:schemeClr val="accent1">
                    <a:lumMod val="75000"/>
                  </a:schemeClr>
                </a:solidFill>
                <a:latin typeface="AR P丸ゴシック体E" panose="020F0900000000000000" pitchFamily="50" charset="-128"/>
                <a:ea typeface="AR P丸ゴシック体E" panose="020F0900000000000000" pitchFamily="50" charset="-128"/>
              </a:rPr>
              <a:t>意</a:t>
            </a:r>
          </a:p>
        </p:txBody>
      </p:sp>
      <p:sp>
        <p:nvSpPr>
          <p:cNvPr id="19" name="テキスト ボックス 18">
            <a:extLst>
              <a:ext uri="{FF2B5EF4-FFF2-40B4-BE49-F238E27FC236}">
                <a16:creationId xmlns:a16="http://schemas.microsoft.com/office/drawing/2014/main" id="{48D52E8F-16A7-6C6C-4468-A7B105E78E95}"/>
              </a:ext>
            </a:extLst>
          </p:cNvPr>
          <p:cNvSpPr txBox="1"/>
          <p:nvPr/>
        </p:nvSpPr>
        <p:spPr>
          <a:xfrm rot="20361947">
            <a:off x="6614988" y="5530709"/>
            <a:ext cx="719230" cy="707886"/>
          </a:xfrm>
          <a:prstGeom prst="rect">
            <a:avLst/>
          </a:prstGeom>
          <a:noFill/>
          <a:ln>
            <a:noFill/>
          </a:ln>
        </p:spPr>
        <p:txBody>
          <a:bodyPr wrap="square">
            <a:spAutoFit/>
          </a:bodyPr>
          <a:lstStyle/>
          <a:p>
            <a:r>
              <a:rPr kumimoji="1" lang="ja-JP" altLang="en-US" sz="4000" dirty="0">
                <a:solidFill>
                  <a:schemeClr val="accent1">
                    <a:lumMod val="75000"/>
                  </a:schemeClr>
                </a:solidFill>
                <a:latin typeface="AR P丸ゴシック体E" panose="020F0900000000000000" pitchFamily="50" charset="-128"/>
                <a:ea typeface="AR P丸ゴシック体E" panose="020F0900000000000000" pitchFamily="50" charset="-128"/>
              </a:rPr>
              <a:t>欲</a:t>
            </a:r>
          </a:p>
        </p:txBody>
      </p:sp>
      <p:sp>
        <p:nvSpPr>
          <p:cNvPr id="22" name="テキスト ボックス 21">
            <a:extLst>
              <a:ext uri="{FF2B5EF4-FFF2-40B4-BE49-F238E27FC236}">
                <a16:creationId xmlns:a16="http://schemas.microsoft.com/office/drawing/2014/main" id="{05C50C76-1158-4EC8-86AC-522F1B5F4035}"/>
              </a:ext>
            </a:extLst>
          </p:cNvPr>
          <p:cNvSpPr txBox="1"/>
          <p:nvPr/>
        </p:nvSpPr>
        <p:spPr>
          <a:xfrm>
            <a:off x="1552643" y="2346754"/>
            <a:ext cx="800219" cy="3105978"/>
          </a:xfrm>
          <a:prstGeom prst="rect">
            <a:avLst/>
          </a:prstGeom>
          <a:solidFill>
            <a:srgbClr val="FFFFFF"/>
          </a:solidFill>
        </p:spPr>
        <p:txBody>
          <a:bodyPr vert="eaVert"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問題に気づく</a:t>
            </a:r>
          </a:p>
        </p:txBody>
      </p:sp>
      <p:sp>
        <p:nvSpPr>
          <p:cNvPr id="27" name="テキスト ボックス 26">
            <a:extLst>
              <a:ext uri="{FF2B5EF4-FFF2-40B4-BE49-F238E27FC236}">
                <a16:creationId xmlns:a16="http://schemas.microsoft.com/office/drawing/2014/main" id="{F1F62E44-E8C2-A5A5-29C0-68AB79D313EB}"/>
              </a:ext>
            </a:extLst>
          </p:cNvPr>
          <p:cNvSpPr txBox="1"/>
          <p:nvPr/>
        </p:nvSpPr>
        <p:spPr>
          <a:xfrm>
            <a:off x="2829515" y="2294154"/>
            <a:ext cx="800219" cy="2721258"/>
          </a:xfrm>
          <a:prstGeom prst="rect">
            <a:avLst/>
          </a:prstGeom>
          <a:solidFill>
            <a:srgbClr val="FFFFFF"/>
          </a:solidFill>
        </p:spPr>
        <p:txBody>
          <a:bodyPr vert="eaVert"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学び・調べる</a:t>
            </a:r>
          </a:p>
        </p:txBody>
      </p:sp>
      <p:sp>
        <p:nvSpPr>
          <p:cNvPr id="28" name="テキスト ボックス 27">
            <a:extLst>
              <a:ext uri="{FF2B5EF4-FFF2-40B4-BE49-F238E27FC236}">
                <a16:creationId xmlns:a16="http://schemas.microsoft.com/office/drawing/2014/main" id="{F2F72D29-7AB8-3A9A-9963-670425816B5C}"/>
              </a:ext>
            </a:extLst>
          </p:cNvPr>
          <p:cNvSpPr txBox="1"/>
          <p:nvPr/>
        </p:nvSpPr>
        <p:spPr>
          <a:xfrm>
            <a:off x="4239703" y="2271452"/>
            <a:ext cx="800219" cy="2790187"/>
          </a:xfrm>
          <a:prstGeom prst="rect">
            <a:avLst/>
          </a:prstGeom>
          <a:solidFill>
            <a:srgbClr val="FFFFFF"/>
          </a:solidFill>
        </p:spPr>
        <p:txBody>
          <a:bodyPr vert="eaVert"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まとめ</a:t>
            </a:r>
            <a:r>
              <a:rPr kumimoji="1" lang="ja-JP" altLang="en-US" sz="2800" dirty="0">
                <a:latin typeface="AR P丸ゴシック体E" panose="020F0900000000000000" pitchFamily="50" charset="-128"/>
                <a:ea typeface="AR P丸ゴシック体E" panose="020F0900000000000000" pitchFamily="50" charset="-128"/>
              </a:rPr>
              <a:t>・</a:t>
            </a:r>
            <a:r>
              <a:rPr kumimoji="1" lang="ja-JP" altLang="en-US" sz="4000" dirty="0">
                <a:latin typeface="AR P丸ゴシック体E" panose="020F0900000000000000" pitchFamily="50" charset="-128"/>
                <a:ea typeface="AR P丸ゴシック体E" panose="020F0900000000000000" pitchFamily="50" charset="-128"/>
              </a:rPr>
              <a:t>吟味</a:t>
            </a:r>
          </a:p>
        </p:txBody>
      </p:sp>
      <p:sp>
        <p:nvSpPr>
          <p:cNvPr id="29" name="テキスト ボックス 28">
            <a:extLst>
              <a:ext uri="{FF2B5EF4-FFF2-40B4-BE49-F238E27FC236}">
                <a16:creationId xmlns:a16="http://schemas.microsoft.com/office/drawing/2014/main" id="{1987A782-D25C-6909-B2F8-3FB7E3FD774A}"/>
              </a:ext>
            </a:extLst>
          </p:cNvPr>
          <p:cNvSpPr txBox="1"/>
          <p:nvPr/>
        </p:nvSpPr>
        <p:spPr>
          <a:xfrm>
            <a:off x="5637976" y="2367152"/>
            <a:ext cx="800219" cy="2144177"/>
          </a:xfrm>
          <a:prstGeom prst="rect">
            <a:avLst/>
          </a:prstGeom>
          <a:solidFill>
            <a:srgbClr val="FFFFFF"/>
          </a:solidFill>
        </p:spPr>
        <p:txBody>
          <a:bodyPr vert="eaVert"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発信する</a:t>
            </a:r>
          </a:p>
        </p:txBody>
      </p:sp>
      <p:sp>
        <p:nvSpPr>
          <p:cNvPr id="30" name="テキスト ボックス 29">
            <a:extLst>
              <a:ext uri="{FF2B5EF4-FFF2-40B4-BE49-F238E27FC236}">
                <a16:creationId xmlns:a16="http://schemas.microsoft.com/office/drawing/2014/main" id="{870F28A5-CBCD-DF83-13A3-B13AC2D483AC}"/>
              </a:ext>
            </a:extLst>
          </p:cNvPr>
          <p:cNvSpPr txBox="1"/>
          <p:nvPr/>
        </p:nvSpPr>
        <p:spPr>
          <a:xfrm>
            <a:off x="6923658" y="2401826"/>
            <a:ext cx="800219" cy="2889574"/>
          </a:xfrm>
          <a:prstGeom prst="rect">
            <a:avLst/>
          </a:prstGeom>
          <a:solidFill>
            <a:srgbClr val="FFFFFF"/>
          </a:solidFill>
        </p:spPr>
        <p:txBody>
          <a:bodyPr vert="eaVert"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実践する　　　</a:t>
            </a:r>
          </a:p>
        </p:txBody>
      </p:sp>
    </p:spTree>
    <p:extLst>
      <p:ext uri="{BB962C8B-B14F-4D97-AF65-F5344CB8AC3E}">
        <p14:creationId xmlns:p14="http://schemas.microsoft.com/office/powerpoint/2010/main" val="1236096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animEffect transition="in" filter="fade">
                                      <p:cBhvr>
                                        <p:cTn id="7" dur="1000"/>
                                        <p:tgtEl>
                                          <p:spTgt spid="2">
                                            <p:txEl>
                                              <p:pRg st="8" end="8"/>
                                            </p:txEl>
                                          </p:spTgt>
                                        </p:tgtEl>
                                      </p:cBhvr>
                                    </p:animEffect>
                                    <p:anim calcmode="lin" valueType="num">
                                      <p:cBhvr>
                                        <p:cTn id="8"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6" end="6"/>
                                            </p:txEl>
                                          </p:spTgt>
                                        </p:tgtEl>
                                        <p:attrNameLst>
                                          <p:attrName>style.visibility</p:attrName>
                                        </p:attrNameLst>
                                      </p:cBhvr>
                                      <p:to>
                                        <p:strVal val="visible"/>
                                      </p:to>
                                    </p:set>
                                    <p:animEffect transition="in" filter="fade">
                                      <p:cBhvr>
                                        <p:cTn id="14" dur="1000"/>
                                        <p:tgtEl>
                                          <p:spTgt spid="2">
                                            <p:txEl>
                                              <p:pRg st="6" end="6"/>
                                            </p:txEl>
                                          </p:spTgt>
                                        </p:tgtEl>
                                      </p:cBhvr>
                                    </p:animEffect>
                                    <p:anim calcmode="lin" valueType="num">
                                      <p:cBhvr>
                                        <p:cTn id="15"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fade">
                                      <p:cBhvr>
                                        <p:cTn id="21" dur="1000"/>
                                        <p:tgtEl>
                                          <p:spTgt spid="2">
                                            <p:txEl>
                                              <p:pRg st="4" end="4"/>
                                            </p:txEl>
                                          </p:spTgt>
                                        </p:tgtEl>
                                      </p:cBhvr>
                                    </p:animEffect>
                                    <p:anim calcmode="lin" valueType="num">
                                      <p:cBhvr>
                                        <p:cTn id="22"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2" end="2"/>
                                            </p:txEl>
                                          </p:spTgt>
                                        </p:tgtEl>
                                        <p:attrNameLst>
                                          <p:attrName>style.visibility</p:attrName>
                                        </p:attrNameLst>
                                      </p:cBhvr>
                                      <p:to>
                                        <p:strVal val="visible"/>
                                      </p:to>
                                    </p:set>
                                    <p:animEffect transition="in" filter="fade">
                                      <p:cBhvr>
                                        <p:cTn id="28" dur="1000"/>
                                        <p:tgtEl>
                                          <p:spTgt spid="2">
                                            <p:txEl>
                                              <p:pRg st="2" end="2"/>
                                            </p:txEl>
                                          </p:spTgt>
                                        </p:tgtEl>
                                      </p:cBhvr>
                                    </p:animEffect>
                                    <p:anim calcmode="lin" valueType="num">
                                      <p:cBhvr>
                                        <p:cTn id="29"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0" end="0"/>
                                            </p:txEl>
                                          </p:spTgt>
                                        </p:tgtEl>
                                        <p:attrNameLst>
                                          <p:attrName>style.visibility</p:attrName>
                                        </p:attrNameLst>
                                      </p:cBhvr>
                                      <p:to>
                                        <p:strVal val="visible"/>
                                      </p:to>
                                    </p:set>
                                    <p:animEffect transition="in" filter="fade">
                                      <p:cBhvr>
                                        <p:cTn id="35" dur="1000"/>
                                        <p:tgtEl>
                                          <p:spTgt spid="2">
                                            <p:txEl>
                                              <p:pRg st="0" end="0"/>
                                            </p:txEl>
                                          </p:spTgt>
                                        </p:tgtEl>
                                      </p:cBhvr>
                                    </p:animEffect>
                                    <p:anim calcmode="lin" valueType="num">
                                      <p:cBhvr>
                                        <p:cTn id="36"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anim calcmode="lin" valueType="num">
                                      <p:cBhvr>
                                        <p:cTn id="43" dur="1000" fill="hold"/>
                                        <p:tgtEl>
                                          <p:spTgt spid="9"/>
                                        </p:tgtEl>
                                        <p:attrNameLst>
                                          <p:attrName>ppt_x</p:attrName>
                                        </p:attrNameLst>
                                      </p:cBhvr>
                                      <p:tavLst>
                                        <p:tav tm="0">
                                          <p:val>
                                            <p:strVal val="#ppt_x"/>
                                          </p:val>
                                        </p:tav>
                                        <p:tav tm="100000">
                                          <p:val>
                                            <p:strVal val="#ppt_x"/>
                                          </p:val>
                                        </p:tav>
                                      </p:tavLst>
                                    </p:anim>
                                    <p:anim calcmode="lin" valueType="num">
                                      <p:cBhvr>
                                        <p:cTn id="44" dur="1000" fill="hold"/>
                                        <p:tgtEl>
                                          <p:spTgt spid="9"/>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1000"/>
                                        <p:tgtEl>
                                          <p:spTgt spid="15"/>
                                        </p:tgtEl>
                                      </p:cBhvr>
                                    </p:animEffect>
                                    <p:anim calcmode="lin" valueType="num">
                                      <p:cBhvr>
                                        <p:cTn id="48" dur="1000" fill="hold"/>
                                        <p:tgtEl>
                                          <p:spTgt spid="15"/>
                                        </p:tgtEl>
                                        <p:attrNameLst>
                                          <p:attrName>ppt_x</p:attrName>
                                        </p:attrNameLst>
                                      </p:cBhvr>
                                      <p:tavLst>
                                        <p:tav tm="0">
                                          <p:val>
                                            <p:strVal val="#ppt_x"/>
                                          </p:val>
                                        </p:tav>
                                        <p:tav tm="100000">
                                          <p:val>
                                            <p:strVal val="#ppt_x"/>
                                          </p:val>
                                        </p:tav>
                                      </p:tavLst>
                                    </p:anim>
                                    <p:anim calcmode="lin" valueType="num">
                                      <p:cBhvr>
                                        <p:cTn id="4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3"/>
                                        </p:tgtEl>
                                        <p:attrNameLst>
                                          <p:attrName>style.visibility</p:attrName>
                                        </p:attrNameLst>
                                      </p:cBhvr>
                                      <p:to>
                                        <p:strVal val="visible"/>
                                      </p:to>
                                    </p:set>
                                    <p:animEffect transition="in" filter="fade">
                                      <p:cBhvr>
                                        <p:cTn id="54" dur="1000"/>
                                        <p:tgtEl>
                                          <p:spTgt spid="3"/>
                                        </p:tgtEl>
                                      </p:cBhvr>
                                    </p:animEffect>
                                    <p:anim calcmode="lin" valueType="num">
                                      <p:cBhvr>
                                        <p:cTn id="55" dur="1000" fill="hold"/>
                                        <p:tgtEl>
                                          <p:spTgt spid="3"/>
                                        </p:tgtEl>
                                        <p:attrNameLst>
                                          <p:attrName>ppt_x</p:attrName>
                                        </p:attrNameLst>
                                      </p:cBhvr>
                                      <p:tavLst>
                                        <p:tav tm="0">
                                          <p:val>
                                            <p:strVal val="#ppt_x"/>
                                          </p:val>
                                        </p:tav>
                                        <p:tav tm="100000">
                                          <p:val>
                                            <p:strVal val="#ppt_x"/>
                                          </p:val>
                                        </p:tav>
                                      </p:tavLst>
                                    </p:anim>
                                    <p:anim calcmode="lin" valueType="num">
                                      <p:cBhvr>
                                        <p:cTn id="56" dur="1000" fill="hold"/>
                                        <p:tgtEl>
                                          <p:spTgt spid="3"/>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fade">
                                      <p:cBhvr>
                                        <p:cTn id="59" dur="1000"/>
                                        <p:tgtEl>
                                          <p:spTgt spid="17"/>
                                        </p:tgtEl>
                                      </p:cBhvr>
                                    </p:animEffect>
                                    <p:anim calcmode="lin" valueType="num">
                                      <p:cBhvr>
                                        <p:cTn id="60" dur="1000" fill="hold"/>
                                        <p:tgtEl>
                                          <p:spTgt spid="17"/>
                                        </p:tgtEl>
                                        <p:attrNameLst>
                                          <p:attrName>ppt_x</p:attrName>
                                        </p:attrNameLst>
                                      </p:cBhvr>
                                      <p:tavLst>
                                        <p:tav tm="0">
                                          <p:val>
                                            <p:strVal val="#ppt_x"/>
                                          </p:val>
                                        </p:tav>
                                        <p:tav tm="100000">
                                          <p:val>
                                            <p:strVal val="#ppt_x"/>
                                          </p:val>
                                        </p:tav>
                                      </p:tavLst>
                                    </p:anim>
                                    <p:anim calcmode="lin" valueType="num">
                                      <p:cBhvr>
                                        <p:cTn id="61" dur="1000" fill="hold"/>
                                        <p:tgtEl>
                                          <p:spTgt spid="17"/>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18"/>
                                        </p:tgtEl>
                                        <p:attrNameLst>
                                          <p:attrName>style.visibility</p:attrName>
                                        </p:attrNameLst>
                                      </p:cBhvr>
                                      <p:to>
                                        <p:strVal val="visible"/>
                                      </p:to>
                                    </p:set>
                                    <p:animEffect transition="in" filter="fade">
                                      <p:cBhvr>
                                        <p:cTn id="64" dur="1000"/>
                                        <p:tgtEl>
                                          <p:spTgt spid="18"/>
                                        </p:tgtEl>
                                      </p:cBhvr>
                                    </p:animEffect>
                                    <p:anim calcmode="lin" valueType="num">
                                      <p:cBhvr>
                                        <p:cTn id="65" dur="1000" fill="hold"/>
                                        <p:tgtEl>
                                          <p:spTgt spid="18"/>
                                        </p:tgtEl>
                                        <p:attrNameLst>
                                          <p:attrName>ppt_x</p:attrName>
                                        </p:attrNameLst>
                                      </p:cBhvr>
                                      <p:tavLst>
                                        <p:tav tm="0">
                                          <p:val>
                                            <p:strVal val="#ppt_x"/>
                                          </p:val>
                                        </p:tav>
                                        <p:tav tm="100000">
                                          <p:val>
                                            <p:strVal val="#ppt_x"/>
                                          </p:val>
                                        </p:tav>
                                      </p:tavLst>
                                    </p:anim>
                                    <p:anim calcmode="lin" valueType="num">
                                      <p:cBhvr>
                                        <p:cTn id="66" dur="1000" fill="hold"/>
                                        <p:tgtEl>
                                          <p:spTgt spid="18"/>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19"/>
                                        </p:tgtEl>
                                        <p:attrNameLst>
                                          <p:attrName>style.visibility</p:attrName>
                                        </p:attrNameLst>
                                      </p:cBhvr>
                                      <p:to>
                                        <p:strVal val="visible"/>
                                      </p:to>
                                    </p:set>
                                    <p:animEffect transition="in" filter="fade">
                                      <p:cBhvr>
                                        <p:cTn id="69" dur="1000"/>
                                        <p:tgtEl>
                                          <p:spTgt spid="19"/>
                                        </p:tgtEl>
                                      </p:cBhvr>
                                    </p:animEffect>
                                    <p:anim calcmode="lin" valueType="num">
                                      <p:cBhvr>
                                        <p:cTn id="70" dur="1000" fill="hold"/>
                                        <p:tgtEl>
                                          <p:spTgt spid="19"/>
                                        </p:tgtEl>
                                        <p:attrNameLst>
                                          <p:attrName>ppt_x</p:attrName>
                                        </p:attrNameLst>
                                      </p:cBhvr>
                                      <p:tavLst>
                                        <p:tav tm="0">
                                          <p:val>
                                            <p:strVal val="#ppt_x"/>
                                          </p:val>
                                        </p:tav>
                                        <p:tav tm="100000">
                                          <p:val>
                                            <p:strVal val="#ppt_x"/>
                                          </p:val>
                                        </p:tav>
                                      </p:tavLst>
                                    </p:anim>
                                    <p:anim calcmode="lin" valueType="num">
                                      <p:cBhvr>
                                        <p:cTn id="71" dur="1000" fill="hold"/>
                                        <p:tgtEl>
                                          <p:spTgt spid="19"/>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6"/>
                                        </p:tgtEl>
                                        <p:attrNameLst>
                                          <p:attrName>style.visibility</p:attrName>
                                        </p:attrNameLst>
                                      </p:cBhvr>
                                      <p:to>
                                        <p:strVal val="visible"/>
                                      </p:to>
                                    </p:set>
                                    <p:animEffect transition="in" filter="fade">
                                      <p:cBhvr>
                                        <p:cTn id="74" dur="1000"/>
                                        <p:tgtEl>
                                          <p:spTgt spid="6"/>
                                        </p:tgtEl>
                                      </p:cBhvr>
                                    </p:animEffect>
                                    <p:anim calcmode="lin" valueType="num">
                                      <p:cBhvr>
                                        <p:cTn id="75" dur="1000" fill="hold"/>
                                        <p:tgtEl>
                                          <p:spTgt spid="6"/>
                                        </p:tgtEl>
                                        <p:attrNameLst>
                                          <p:attrName>ppt_x</p:attrName>
                                        </p:attrNameLst>
                                      </p:cBhvr>
                                      <p:tavLst>
                                        <p:tav tm="0">
                                          <p:val>
                                            <p:strVal val="#ppt_x"/>
                                          </p:val>
                                        </p:tav>
                                        <p:tav tm="100000">
                                          <p:val>
                                            <p:strVal val="#ppt_x"/>
                                          </p:val>
                                        </p:tav>
                                      </p:tavLst>
                                    </p:anim>
                                    <p:anim calcmode="lin" valueType="num">
                                      <p:cBhvr>
                                        <p:cTn id="7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4"/>
                                        </p:tgtEl>
                                        <p:attrNameLst>
                                          <p:attrName>style.visibility</p:attrName>
                                        </p:attrNameLst>
                                      </p:cBhvr>
                                      <p:to>
                                        <p:strVal val="visible"/>
                                      </p:to>
                                    </p:set>
                                    <p:anim calcmode="lin" valueType="num">
                                      <p:cBhvr additive="base">
                                        <p:cTn id="81" dur="1000" fill="hold"/>
                                        <p:tgtEl>
                                          <p:spTgt spid="4"/>
                                        </p:tgtEl>
                                        <p:attrNameLst>
                                          <p:attrName>ppt_x</p:attrName>
                                        </p:attrNameLst>
                                      </p:cBhvr>
                                      <p:tavLst>
                                        <p:tav tm="0">
                                          <p:val>
                                            <p:strVal val="0-#ppt_w/2"/>
                                          </p:val>
                                        </p:tav>
                                        <p:tav tm="100000">
                                          <p:val>
                                            <p:strVal val="#ppt_x"/>
                                          </p:val>
                                        </p:tav>
                                      </p:tavLst>
                                    </p:anim>
                                    <p:anim calcmode="lin" valueType="num">
                                      <p:cBhvr additive="base">
                                        <p:cTn id="82" dur="1000" fill="hold"/>
                                        <p:tgtEl>
                                          <p:spTgt spid="4"/>
                                        </p:tgtEl>
                                        <p:attrNameLst>
                                          <p:attrName>ppt_y</p:attrName>
                                        </p:attrNameLst>
                                      </p:cBhvr>
                                      <p:tavLst>
                                        <p:tav tm="0">
                                          <p:val>
                                            <p:strVal val="#ppt_y"/>
                                          </p:val>
                                        </p:tav>
                                        <p:tav tm="100000">
                                          <p:val>
                                            <p:strVal val="#ppt_y"/>
                                          </p:val>
                                        </p:tav>
                                      </p:tavLst>
                                    </p:anim>
                                  </p:childTnLst>
                                </p:cTn>
                              </p:par>
                              <p:par>
                                <p:cTn id="83" presetID="2" presetClass="entr" presetSubtype="8" fill="hold" grpId="0" nodeType="withEffect">
                                  <p:stCondLst>
                                    <p:cond delay="0"/>
                                  </p:stCondLst>
                                  <p:childTnLst>
                                    <p:set>
                                      <p:cBhvr>
                                        <p:cTn id="84" dur="1" fill="hold">
                                          <p:stCondLst>
                                            <p:cond delay="0"/>
                                          </p:stCondLst>
                                        </p:cTn>
                                        <p:tgtEl>
                                          <p:spTgt spid="5"/>
                                        </p:tgtEl>
                                        <p:attrNameLst>
                                          <p:attrName>style.visibility</p:attrName>
                                        </p:attrNameLst>
                                      </p:cBhvr>
                                      <p:to>
                                        <p:strVal val="visible"/>
                                      </p:to>
                                    </p:set>
                                    <p:anim calcmode="lin" valueType="num">
                                      <p:cBhvr additive="base">
                                        <p:cTn id="85" dur="1000" fill="hold"/>
                                        <p:tgtEl>
                                          <p:spTgt spid="5"/>
                                        </p:tgtEl>
                                        <p:attrNameLst>
                                          <p:attrName>ppt_x</p:attrName>
                                        </p:attrNameLst>
                                      </p:cBhvr>
                                      <p:tavLst>
                                        <p:tav tm="0">
                                          <p:val>
                                            <p:strVal val="0-#ppt_w/2"/>
                                          </p:val>
                                        </p:tav>
                                        <p:tav tm="100000">
                                          <p:val>
                                            <p:strVal val="#ppt_x"/>
                                          </p:val>
                                        </p:tav>
                                      </p:tavLst>
                                    </p:anim>
                                    <p:anim calcmode="lin" valueType="num">
                                      <p:cBhvr additive="base">
                                        <p:cTn id="86"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7"/>
                                        </p:tgtEl>
                                        <p:attrNameLst>
                                          <p:attrName>style.visibility</p:attrName>
                                        </p:attrNameLst>
                                      </p:cBhvr>
                                      <p:to>
                                        <p:strVal val="visible"/>
                                      </p:to>
                                    </p:set>
                                    <p:animEffect transition="in" filter="fade">
                                      <p:cBhvr>
                                        <p:cTn id="91" dur="1000"/>
                                        <p:tgtEl>
                                          <p:spTgt spid="7"/>
                                        </p:tgtEl>
                                      </p:cBhvr>
                                    </p:animEffect>
                                    <p:anim calcmode="lin" valueType="num">
                                      <p:cBhvr>
                                        <p:cTn id="92" dur="1000" fill="hold"/>
                                        <p:tgtEl>
                                          <p:spTgt spid="7"/>
                                        </p:tgtEl>
                                        <p:attrNameLst>
                                          <p:attrName>ppt_x</p:attrName>
                                        </p:attrNameLst>
                                      </p:cBhvr>
                                      <p:tavLst>
                                        <p:tav tm="0">
                                          <p:val>
                                            <p:strVal val="#ppt_x"/>
                                          </p:val>
                                        </p:tav>
                                        <p:tav tm="100000">
                                          <p:val>
                                            <p:strVal val="#ppt_x"/>
                                          </p:val>
                                        </p:tav>
                                      </p:tavLst>
                                    </p:anim>
                                    <p:anim calcmode="lin" valueType="num">
                                      <p:cBhvr>
                                        <p:cTn id="9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2" presetClass="entr" presetSubtype="4" fill="hold" grpId="0" nodeType="clickEffect">
                                  <p:stCondLst>
                                    <p:cond delay="0"/>
                                  </p:stCondLst>
                                  <p:childTnLst>
                                    <p:set>
                                      <p:cBhvr>
                                        <p:cTn id="97" dur="1" fill="hold">
                                          <p:stCondLst>
                                            <p:cond delay="0"/>
                                          </p:stCondLst>
                                        </p:cTn>
                                        <p:tgtEl>
                                          <p:spTgt spid="11"/>
                                        </p:tgtEl>
                                        <p:attrNameLst>
                                          <p:attrName>style.visibility</p:attrName>
                                        </p:attrNameLst>
                                      </p:cBhvr>
                                      <p:to>
                                        <p:strVal val="visible"/>
                                      </p:to>
                                    </p:set>
                                    <p:anim calcmode="lin" valueType="num">
                                      <p:cBhvr additive="base">
                                        <p:cTn id="98" dur="500" fill="hold"/>
                                        <p:tgtEl>
                                          <p:spTgt spid="11"/>
                                        </p:tgtEl>
                                        <p:attrNameLst>
                                          <p:attrName>ppt_x</p:attrName>
                                        </p:attrNameLst>
                                      </p:cBhvr>
                                      <p:tavLst>
                                        <p:tav tm="0">
                                          <p:val>
                                            <p:strVal val="#ppt_x"/>
                                          </p:val>
                                        </p:tav>
                                        <p:tav tm="100000">
                                          <p:val>
                                            <p:strVal val="#ppt_x"/>
                                          </p:val>
                                        </p:tav>
                                      </p:tavLst>
                                    </p:anim>
                                    <p:anim calcmode="lin" valueType="num">
                                      <p:cBhvr additive="base">
                                        <p:cTn id="9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42" presetClass="entr" presetSubtype="0" fill="hold" grpId="0" nodeType="clickEffect">
                                  <p:stCondLst>
                                    <p:cond delay="0"/>
                                  </p:stCondLst>
                                  <p:childTnLst>
                                    <p:set>
                                      <p:cBhvr>
                                        <p:cTn id="103" dur="1" fill="hold">
                                          <p:stCondLst>
                                            <p:cond delay="0"/>
                                          </p:stCondLst>
                                        </p:cTn>
                                        <p:tgtEl>
                                          <p:spTgt spid="22"/>
                                        </p:tgtEl>
                                        <p:attrNameLst>
                                          <p:attrName>style.visibility</p:attrName>
                                        </p:attrNameLst>
                                      </p:cBhvr>
                                      <p:to>
                                        <p:strVal val="visible"/>
                                      </p:to>
                                    </p:set>
                                    <p:animEffect transition="in" filter="fade">
                                      <p:cBhvr>
                                        <p:cTn id="104" dur="1000"/>
                                        <p:tgtEl>
                                          <p:spTgt spid="22"/>
                                        </p:tgtEl>
                                      </p:cBhvr>
                                    </p:animEffect>
                                    <p:anim calcmode="lin" valueType="num">
                                      <p:cBhvr>
                                        <p:cTn id="105" dur="1000" fill="hold"/>
                                        <p:tgtEl>
                                          <p:spTgt spid="22"/>
                                        </p:tgtEl>
                                        <p:attrNameLst>
                                          <p:attrName>ppt_x</p:attrName>
                                        </p:attrNameLst>
                                      </p:cBhvr>
                                      <p:tavLst>
                                        <p:tav tm="0">
                                          <p:val>
                                            <p:strVal val="#ppt_x"/>
                                          </p:val>
                                        </p:tav>
                                        <p:tav tm="100000">
                                          <p:val>
                                            <p:strVal val="#ppt_x"/>
                                          </p:val>
                                        </p:tav>
                                      </p:tavLst>
                                    </p:anim>
                                    <p:anim calcmode="lin" valueType="num">
                                      <p:cBhvr>
                                        <p:cTn id="10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42" presetClass="entr" presetSubtype="0" fill="hold" grpId="0" nodeType="clickEffect">
                                  <p:stCondLst>
                                    <p:cond delay="0"/>
                                  </p:stCondLst>
                                  <p:childTnLst>
                                    <p:set>
                                      <p:cBhvr>
                                        <p:cTn id="110" dur="1" fill="hold">
                                          <p:stCondLst>
                                            <p:cond delay="0"/>
                                          </p:stCondLst>
                                        </p:cTn>
                                        <p:tgtEl>
                                          <p:spTgt spid="27"/>
                                        </p:tgtEl>
                                        <p:attrNameLst>
                                          <p:attrName>style.visibility</p:attrName>
                                        </p:attrNameLst>
                                      </p:cBhvr>
                                      <p:to>
                                        <p:strVal val="visible"/>
                                      </p:to>
                                    </p:set>
                                    <p:animEffect transition="in" filter="fade">
                                      <p:cBhvr>
                                        <p:cTn id="111" dur="1000"/>
                                        <p:tgtEl>
                                          <p:spTgt spid="27"/>
                                        </p:tgtEl>
                                      </p:cBhvr>
                                    </p:animEffect>
                                    <p:anim calcmode="lin" valueType="num">
                                      <p:cBhvr>
                                        <p:cTn id="112" dur="1000" fill="hold"/>
                                        <p:tgtEl>
                                          <p:spTgt spid="27"/>
                                        </p:tgtEl>
                                        <p:attrNameLst>
                                          <p:attrName>ppt_x</p:attrName>
                                        </p:attrNameLst>
                                      </p:cBhvr>
                                      <p:tavLst>
                                        <p:tav tm="0">
                                          <p:val>
                                            <p:strVal val="#ppt_x"/>
                                          </p:val>
                                        </p:tav>
                                        <p:tav tm="100000">
                                          <p:val>
                                            <p:strVal val="#ppt_x"/>
                                          </p:val>
                                        </p:tav>
                                      </p:tavLst>
                                    </p:anim>
                                    <p:anim calcmode="lin" valueType="num">
                                      <p:cBhvr>
                                        <p:cTn id="113"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14" fill="hold">
                      <p:stCondLst>
                        <p:cond delay="indefinite"/>
                      </p:stCondLst>
                      <p:childTnLst>
                        <p:par>
                          <p:cTn id="115" fill="hold">
                            <p:stCondLst>
                              <p:cond delay="0"/>
                            </p:stCondLst>
                            <p:childTnLst>
                              <p:par>
                                <p:cTn id="116" presetID="42" presetClass="entr" presetSubtype="0" fill="hold" grpId="0" nodeType="clickEffect">
                                  <p:stCondLst>
                                    <p:cond delay="0"/>
                                  </p:stCondLst>
                                  <p:childTnLst>
                                    <p:set>
                                      <p:cBhvr>
                                        <p:cTn id="117" dur="1" fill="hold">
                                          <p:stCondLst>
                                            <p:cond delay="0"/>
                                          </p:stCondLst>
                                        </p:cTn>
                                        <p:tgtEl>
                                          <p:spTgt spid="28"/>
                                        </p:tgtEl>
                                        <p:attrNameLst>
                                          <p:attrName>style.visibility</p:attrName>
                                        </p:attrNameLst>
                                      </p:cBhvr>
                                      <p:to>
                                        <p:strVal val="visible"/>
                                      </p:to>
                                    </p:set>
                                    <p:animEffect transition="in" filter="fade">
                                      <p:cBhvr>
                                        <p:cTn id="118" dur="1000"/>
                                        <p:tgtEl>
                                          <p:spTgt spid="28"/>
                                        </p:tgtEl>
                                      </p:cBhvr>
                                    </p:animEffect>
                                    <p:anim calcmode="lin" valueType="num">
                                      <p:cBhvr>
                                        <p:cTn id="119" dur="1000" fill="hold"/>
                                        <p:tgtEl>
                                          <p:spTgt spid="28"/>
                                        </p:tgtEl>
                                        <p:attrNameLst>
                                          <p:attrName>ppt_x</p:attrName>
                                        </p:attrNameLst>
                                      </p:cBhvr>
                                      <p:tavLst>
                                        <p:tav tm="0">
                                          <p:val>
                                            <p:strVal val="#ppt_x"/>
                                          </p:val>
                                        </p:tav>
                                        <p:tav tm="100000">
                                          <p:val>
                                            <p:strVal val="#ppt_x"/>
                                          </p:val>
                                        </p:tav>
                                      </p:tavLst>
                                    </p:anim>
                                    <p:anim calcmode="lin" valueType="num">
                                      <p:cBhvr>
                                        <p:cTn id="120"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42" presetClass="entr" presetSubtype="0" fill="hold" grpId="0" nodeType="clickEffect">
                                  <p:stCondLst>
                                    <p:cond delay="0"/>
                                  </p:stCondLst>
                                  <p:childTnLst>
                                    <p:set>
                                      <p:cBhvr>
                                        <p:cTn id="124" dur="1" fill="hold">
                                          <p:stCondLst>
                                            <p:cond delay="0"/>
                                          </p:stCondLst>
                                        </p:cTn>
                                        <p:tgtEl>
                                          <p:spTgt spid="29"/>
                                        </p:tgtEl>
                                        <p:attrNameLst>
                                          <p:attrName>style.visibility</p:attrName>
                                        </p:attrNameLst>
                                      </p:cBhvr>
                                      <p:to>
                                        <p:strVal val="visible"/>
                                      </p:to>
                                    </p:set>
                                    <p:animEffect transition="in" filter="fade">
                                      <p:cBhvr>
                                        <p:cTn id="125" dur="1000"/>
                                        <p:tgtEl>
                                          <p:spTgt spid="29"/>
                                        </p:tgtEl>
                                      </p:cBhvr>
                                    </p:animEffect>
                                    <p:anim calcmode="lin" valueType="num">
                                      <p:cBhvr>
                                        <p:cTn id="126" dur="1000" fill="hold"/>
                                        <p:tgtEl>
                                          <p:spTgt spid="29"/>
                                        </p:tgtEl>
                                        <p:attrNameLst>
                                          <p:attrName>ppt_x</p:attrName>
                                        </p:attrNameLst>
                                      </p:cBhvr>
                                      <p:tavLst>
                                        <p:tav tm="0">
                                          <p:val>
                                            <p:strVal val="#ppt_x"/>
                                          </p:val>
                                        </p:tav>
                                        <p:tav tm="100000">
                                          <p:val>
                                            <p:strVal val="#ppt_x"/>
                                          </p:val>
                                        </p:tav>
                                      </p:tavLst>
                                    </p:anim>
                                    <p:anim calcmode="lin" valueType="num">
                                      <p:cBhvr>
                                        <p:cTn id="127"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28" fill="hold">
                      <p:stCondLst>
                        <p:cond delay="indefinite"/>
                      </p:stCondLst>
                      <p:childTnLst>
                        <p:par>
                          <p:cTn id="129" fill="hold">
                            <p:stCondLst>
                              <p:cond delay="0"/>
                            </p:stCondLst>
                            <p:childTnLst>
                              <p:par>
                                <p:cTn id="130" presetID="42" presetClass="entr" presetSubtype="0" fill="hold" grpId="0" nodeType="clickEffect">
                                  <p:stCondLst>
                                    <p:cond delay="0"/>
                                  </p:stCondLst>
                                  <p:childTnLst>
                                    <p:set>
                                      <p:cBhvr>
                                        <p:cTn id="131" dur="1" fill="hold">
                                          <p:stCondLst>
                                            <p:cond delay="0"/>
                                          </p:stCondLst>
                                        </p:cTn>
                                        <p:tgtEl>
                                          <p:spTgt spid="30"/>
                                        </p:tgtEl>
                                        <p:attrNameLst>
                                          <p:attrName>style.visibility</p:attrName>
                                        </p:attrNameLst>
                                      </p:cBhvr>
                                      <p:to>
                                        <p:strVal val="visible"/>
                                      </p:to>
                                    </p:set>
                                    <p:animEffect transition="in" filter="fade">
                                      <p:cBhvr>
                                        <p:cTn id="132" dur="1000"/>
                                        <p:tgtEl>
                                          <p:spTgt spid="30"/>
                                        </p:tgtEl>
                                      </p:cBhvr>
                                    </p:animEffect>
                                    <p:anim calcmode="lin" valueType="num">
                                      <p:cBhvr>
                                        <p:cTn id="133" dur="1000" fill="hold"/>
                                        <p:tgtEl>
                                          <p:spTgt spid="30"/>
                                        </p:tgtEl>
                                        <p:attrNameLst>
                                          <p:attrName>ppt_x</p:attrName>
                                        </p:attrNameLst>
                                      </p:cBhvr>
                                      <p:tavLst>
                                        <p:tav tm="0">
                                          <p:val>
                                            <p:strVal val="#ppt_x"/>
                                          </p:val>
                                        </p:tav>
                                        <p:tav tm="100000">
                                          <p:val>
                                            <p:strVal val="#ppt_x"/>
                                          </p:val>
                                        </p:tav>
                                      </p:tavLst>
                                    </p:anim>
                                    <p:anim calcmode="lin" valueType="num">
                                      <p:cBhvr>
                                        <p:cTn id="134"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10" presetClass="exit" presetSubtype="0" fill="hold" grpId="1" nodeType="clickEffect">
                                  <p:stCondLst>
                                    <p:cond delay="0"/>
                                  </p:stCondLst>
                                  <p:childTnLst>
                                    <p:animEffect transition="out" filter="fade">
                                      <p:cBhvr>
                                        <p:cTn id="138" dur="500"/>
                                        <p:tgtEl>
                                          <p:spTgt spid="11"/>
                                        </p:tgtEl>
                                      </p:cBhvr>
                                    </p:animEffect>
                                    <p:set>
                                      <p:cBhvr>
                                        <p:cTn id="139"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7" grpId="0" animBg="1"/>
      <p:bldP spid="9" grpId="0"/>
      <p:bldP spid="3" grpId="0"/>
      <p:bldP spid="6" grpId="0" animBg="1"/>
      <p:bldP spid="11" grpId="0" animBg="1"/>
      <p:bldP spid="11" grpId="1" animBg="1"/>
      <p:bldP spid="15" grpId="0" animBg="1"/>
      <p:bldP spid="17" grpId="0"/>
      <p:bldP spid="18" grpId="0"/>
      <p:bldP spid="19" grpId="0"/>
      <p:bldP spid="22" grpId="0" animBg="1"/>
      <p:bldP spid="27" grpId="0" animBg="1"/>
      <p:bldP spid="28" grpId="0" animBg="1"/>
      <p:bldP spid="29" grpId="0" animBg="1"/>
      <p:bldP spid="3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四角形: 角を丸くする 9">
            <a:extLst>
              <a:ext uri="{FF2B5EF4-FFF2-40B4-BE49-F238E27FC236}">
                <a16:creationId xmlns:a16="http://schemas.microsoft.com/office/drawing/2014/main" id="{B0DDBB1D-A616-11F5-05B5-0D1C51BBC897}"/>
              </a:ext>
            </a:extLst>
          </p:cNvPr>
          <p:cNvSpPr/>
          <p:nvPr/>
        </p:nvSpPr>
        <p:spPr>
          <a:xfrm>
            <a:off x="2702860" y="1638217"/>
            <a:ext cx="3765176" cy="3408947"/>
          </a:xfrm>
          <a:prstGeom prst="roundRect">
            <a:avLst/>
          </a:prstGeom>
          <a:solidFill>
            <a:srgbClr val="CC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四角形: 角を丸くする 12">
            <a:extLst>
              <a:ext uri="{FF2B5EF4-FFF2-40B4-BE49-F238E27FC236}">
                <a16:creationId xmlns:a16="http://schemas.microsoft.com/office/drawing/2014/main" id="{701ECC48-C30B-93F2-D2F6-58CB2B75204D}"/>
              </a:ext>
            </a:extLst>
          </p:cNvPr>
          <p:cNvSpPr/>
          <p:nvPr/>
        </p:nvSpPr>
        <p:spPr>
          <a:xfrm>
            <a:off x="1102659" y="1620448"/>
            <a:ext cx="6831106" cy="4034121"/>
          </a:xfrm>
          <a:prstGeom prst="roundRect">
            <a:avLst/>
          </a:prstGeom>
          <a:solidFill>
            <a:srgbClr val="FFE7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6101EF27-1055-DDFC-320B-958D8EB4B9C7}"/>
              </a:ext>
            </a:extLst>
          </p:cNvPr>
          <p:cNvSpPr txBox="1"/>
          <p:nvPr/>
        </p:nvSpPr>
        <p:spPr>
          <a:xfrm>
            <a:off x="217035" y="1721056"/>
            <a:ext cx="8663910" cy="5082482"/>
          </a:xfrm>
          <a:prstGeom prst="rect">
            <a:avLst/>
          </a:prstGeom>
          <a:noFill/>
        </p:spPr>
        <p:txBody>
          <a:bodyPr vert="eaVert" wrap="none" rtlCol="0">
            <a:spAutoFit/>
          </a:bodyPr>
          <a:lstStyle/>
          <a:p>
            <a:r>
              <a:rPr kumimoji="1" lang="ja-JP" altLang="en-US" sz="4400" dirty="0">
                <a:highlight>
                  <a:srgbClr val="FFFF00"/>
                </a:highlight>
                <a:latin typeface="AR P丸ゴシック体E" panose="020F0900000000000000" pitchFamily="50" charset="-128"/>
                <a:ea typeface="AR P丸ゴシック体E" panose="020F0900000000000000" pitchFamily="50" charset="-128"/>
              </a:rPr>
              <a:t>（行動の変容が深さ）</a:t>
            </a:r>
            <a:endParaRPr kumimoji="1" lang="en-US" altLang="ja-JP" sz="4400" dirty="0">
              <a:highlight>
                <a:srgbClr val="FFFF00"/>
              </a:highlight>
              <a:latin typeface="AR P丸ゴシック体E" panose="020F0900000000000000" pitchFamily="50" charset="-128"/>
              <a:ea typeface="AR P丸ゴシック体E" panose="020F0900000000000000" pitchFamily="50" charset="-128"/>
            </a:endParaRPr>
          </a:p>
          <a:p>
            <a:r>
              <a:rPr kumimoji="1" lang="ja-JP" altLang="en-US" sz="900" dirty="0">
                <a:latin typeface="AR P丸ゴシック体E" panose="020F0900000000000000" pitchFamily="50" charset="-128"/>
                <a:ea typeface="AR P丸ゴシック体E" panose="020F0900000000000000" pitchFamily="50" charset="-128"/>
              </a:rPr>
              <a:t>　</a:t>
            </a:r>
            <a:endParaRPr kumimoji="1" lang="en-US" altLang="ja-JP" sz="900" dirty="0">
              <a:latin typeface="AR P丸ゴシック体E" panose="020F0900000000000000" pitchFamily="50" charset="-128"/>
              <a:ea typeface="AR P丸ゴシック体E" panose="020F0900000000000000" pitchFamily="50" charset="-128"/>
            </a:endParaRPr>
          </a:p>
          <a:p>
            <a:r>
              <a:rPr kumimoji="1" lang="ja-JP" altLang="en-US" sz="900" dirty="0">
                <a:latin typeface="AR P丸ゴシック体E" panose="020F0900000000000000" pitchFamily="50" charset="-128"/>
                <a:ea typeface="AR P丸ゴシック体E" panose="020F0900000000000000" pitchFamily="50" charset="-128"/>
              </a:rPr>
              <a:t>　　</a:t>
            </a:r>
            <a:endParaRPr kumimoji="1" lang="en-US" altLang="ja-JP" sz="900" dirty="0">
              <a:latin typeface="AR P丸ゴシック体E" panose="020F0900000000000000" pitchFamily="50" charset="-128"/>
              <a:ea typeface="AR P丸ゴシック体E" panose="020F0900000000000000" pitchFamily="50" charset="-128"/>
            </a:endParaRPr>
          </a:p>
          <a:p>
            <a:r>
              <a:rPr kumimoji="1" lang="ja-JP" altLang="en-US" sz="900" dirty="0">
                <a:latin typeface="AR P丸ゴシック体E" panose="020F0900000000000000" pitchFamily="50" charset="-128"/>
                <a:ea typeface="AR P丸ゴシック体E" panose="020F0900000000000000" pitchFamily="50" charset="-128"/>
              </a:rPr>
              <a:t>　</a:t>
            </a:r>
            <a:endParaRPr kumimoji="1" lang="en-US" altLang="ja-JP" sz="9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 実践する</a:t>
            </a:r>
            <a:endParaRPr kumimoji="1" lang="en-US" altLang="ja-JP" sz="44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 発信する</a:t>
            </a:r>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　　</a:t>
            </a:r>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 まとめ・吟味</a:t>
            </a:r>
            <a:endParaRPr kumimoji="1" lang="en-US" altLang="ja-JP" sz="44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 学び・調べる</a:t>
            </a:r>
            <a:endParaRPr kumimoji="1" lang="en-US" altLang="ja-JP" sz="44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 問題に気づく</a:t>
            </a:r>
            <a:endParaRPr kumimoji="1" lang="en-US" altLang="ja-JP" sz="44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kumimoji="1" lang="en-US" altLang="ja-JP" sz="4000" dirty="0">
                <a:highlight>
                  <a:srgbClr val="FF5050"/>
                </a:highlight>
                <a:latin typeface="AR P丸ゴシック体E" panose="020F0900000000000000" pitchFamily="50" charset="-128"/>
                <a:ea typeface="AR P丸ゴシック体E" panose="020F0900000000000000" pitchFamily="50" charset="-128"/>
              </a:rPr>
              <a:t>(</a:t>
            </a:r>
            <a:r>
              <a:rPr kumimoji="1" lang="ja-JP" altLang="en-US" sz="4000" dirty="0">
                <a:highlight>
                  <a:srgbClr val="FF5050"/>
                </a:highlight>
                <a:latin typeface="AR P丸ゴシック体E" panose="020F0900000000000000" pitchFamily="50" charset="-128"/>
                <a:ea typeface="AR P丸ゴシック体E" panose="020F0900000000000000" pitchFamily="50" charset="-128"/>
              </a:rPr>
              <a:t>学ぶ心に火をつける</a:t>
            </a:r>
            <a:r>
              <a:rPr kumimoji="1" lang="en-US" altLang="ja-JP" sz="4000" dirty="0">
                <a:highlight>
                  <a:srgbClr val="FF5050"/>
                </a:highlight>
                <a:latin typeface="AR P丸ゴシック体E" panose="020F0900000000000000" pitchFamily="50" charset="-128"/>
                <a:ea typeface="AR P丸ゴシック体E" panose="020F0900000000000000" pitchFamily="50" charset="-128"/>
              </a:rPr>
              <a:t>)</a:t>
            </a:r>
            <a:endParaRPr kumimoji="1" lang="ja-JP" altLang="en-US" sz="4000" dirty="0">
              <a:highlight>
                <a:srgbClr val="FF5050"/>
              </a:highlight>
              <a:latin typeface="AR P丸ゴシック体E" panose="020F0900000000000000" pitchFamily="50" charset="-128"/>
              <a:ea typeface="AR P丸ゴシック体E" panose="020F0900000000000000" pitchFamily="50" charset="-128"/>
            </a:endParaRPr>
          </a:p>
        </p:txBody>
      </p:sp>
      <p:sp>
        <p:nvSpPr>
          <p:cNvPr id="3" name="矢印: 右 2">
            <a:extLst>
              <a:ext uri="{FF2B5EF4-FFF2-40B4-BE49-F238E27FC236}">
                <a16:creationId xmlns:a16="http://schemas.microsoft.com/office/drawing/2014/main" id="{022F09AF-A242-C35B-A9C3-042CD2B7ADD1}"/>
              </a:ext>
            </a:extLst>
          </p:cNvPr>
          <p:cNvSpPr/>
          <p:nvPr/>
        </p:nvSpPr>
        <p:spPr>
          <a:xfrm>
            <a:off x="1143002" y="508665"/>
            <a:ext cx="7005916" cy="1129552"/>
          </a:xfrm>
          <a:prstGeom prst="rightArrow">
            <a:avLst>
              <a:gd name="adj1" fmla="val 70290"/>
              <a:gd name="adj2" fmla="val 50000"/>
            </a:avLst>
          </a:prstGeom>
          <a:solidFill>
            <a:srgbClr val="FFE7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テキスト ボックス 3">
            <a:extLst>
              <a:ext uri="{FF2B5EF4-FFF2-40B4-BE49-F238E27FC236}">
                <a16:creationId xmlns:a16="http://schemas.microsoft.com/office/drawing/2014/main" id="{CCCAA6C7-A5A9-D090-9115-2A69E2982704}"/>
              </a:ext>
            </a:extLst>
          </p:cNvPr>
          <p:cNvSpPr txBox="1"/>
          <p:nvPr/>
        </p:nvSpPr>
        <p:spPr>
          <a:xfrm>
            <a:off x="1440940" y="697166"/>
            <a:ext cx="6035627" cy="707886"/>
          </a:xfrm>
          <a:prstGeom prst="rect">
            <a:avLst/>
          </a:prstGeom>
          <a:noFill/>
        </p:spPr>
        <p:txBody>
          <a:bodyPr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主体的・対話的で深い学び</a:t>
            </a:r>
          </a:p>
        </p:txBody>
      </p:sp>
      <p:sp>
        <p:nvSpPr>
          <p:cNvPr id="5" name="矢印: 右 4">
            <a:extLst>
              <a:ext uri="{FF2B5EF4-FFF2-40B4-BE49-F238E27FC236}">
                <a16:creationId xmlns:a16="http://schemas.microsoft.com/office/drawing/2014/main" id="{5014BFBF-2611-D750-8F66-2592FF18C3FB}"/>
              </a:ext>
            </a:extLst>
          </p:cNvPr>
          <p:cNvSpPr/>
          <p:nvPr/>
        </p:nvSpPr>
        <p:spPr>
          <a:xfrm>
            <a:off x="2736343" y="5345043"/>
            <a:ext cx="4551968" cy="1129552"/>
          </a:xfrm>
          <a:prstGeom prst="rightArrow">
            <a:avLst>
              <a:gd name="adj1" fmla="val 70290"/>
              <a:gd name="adj2" fmla="val 50000"/>
            </a:avLst>
          </a:prstGeom>
          <a:solidFill>
            <a:srgbClr val="CC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テキスト ボックス 5">
            <a:extLst>
              <a:ext uri="{FF2B5EF4-FFF2-40B4-BE49-F238E27FC236}">
                <a16:creationId xmlns:a16="http://schemas.microsoft.com/office/drawing/2014/main" id="{77C8D33C-CC6B-4111-42D8-F8DC01958C21}"/>
              </a:ext>
            </a:extLst>
          </p:cNvPr>
          <p:cNvSpPr txBox="1"/>
          <p:nvPr/>
        </p:nvSpPr>
        <p:spPr>
          <a:xfrm>
            <a:off x="2776685" y="5560439"/>
            <a:ext cx="4128053" cy="707886"/>
          </a:xfrm>
          <a:prstGeom prst="rect">
            <a:avLst/>
          </a:prstGeom>
          <a:solidFill>
            <a:srgbClr val="CCFFFF"/>
          </a:solidFill>
        </p:spPr>
        <p:txBody>
          <a:bodyPr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調べさせられ学習</a:t>
            </a:r>
            <a:endParaRPr kumimoji="1" lang="ja-JP" altLang="en-US" sz="2000" dirty="0">
              <a:latin typeface="AR P丸ゴシック体E" panose="020F0900000000000000" pitchFamily="50" charset="-128"/>
              <a:ea typeface="AR P丸ゴシック体E" panose="020F0900000000000000" pitchFamily="50" charset="-128"/>
            </a:endParaRPr>
          </a:p>
        </p:txBody>
      </p:sp>
      <p:sp>
        <p:nvSpPr>
          <p:cNvPr id="7" name="楕円 6">
            <a:extLst>
              <a:ext uri="{FF2B5EF4-FFF2-40B4-BE49-F238E27FC236}">
                <a16:creationId xmlns:a16="http://schemas.microsoft.com/office/drawing/2014/main" id="{11088950-E85F-10C4-DEA5-A7D1EF508EE0}"/>
              </a:ext>
            </a:extLst>
          </p:cNvPr>
          <p:cNvSpPr/>
          <p:nvPr/>
        </p:nvSpPr>
        <p:spPr>
          <a:xfrm>
            <a:off x="1474695" y="1638217"/>
            <a:ext cx="1023412" cy="3642110"/>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a16="http://schemas.microsoft.com/office/drawing/2014/main" id="{18F668E4-75B4-B4A4-C5D6-43C062F25FDC}"/>
              </a:ext>
            </a:extLst>
          </p:cNvPr>
          <p:cNvSpPr/>
          <p:nvPr/>
        </p:nvSpPr>
        <p:spPr>
          <a:xfrm>
            <a:off x="6872238" y="1721056"/>
            <a:ext cx="1023412" cy="2895684"/>
          </a:xfrm>
          <a:prstGeom prst="ellipse">
            <a:avLst/>
          </a:prstGeom>
          <a:solidFill>
            <a:srgbClr val="FFFF66">
              <a:alpha val="25098"/>
            </a:srgbClr>
          </a:solidFill>
          <a:ln w="76200">
            <a:solidFill>
              <a:srgbClr val="F7FB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楕円 14">
            <a:extLst>
              <a:ext uri="{FF2B5EF4-FFF2-40B4-BE49-F238E27FC236}">
                <a16:creationId xmlns:a16="http://schemas.microsoft.com/office/drawing/2014/main" id="{760D2A44-718C-43A1-3782-FFC95BBBA52C}"/>
              </a:ext>
            </a:extLst>
          </p:cNvPr>
          <p:cNvSpPr/>
          <p:nvPr/>
        </p:nvSpPr>
        <p:spPr>
          <a:xfrm>
            <a:off x="4020679" y="5560440"/>
            <a:ext cx="134471" cy="9413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楕円 15">
            <a:extLst>
              <a:ext uri="{FF2B5EF4-FFF2-40B4-BE49-F238E27FC236}">
                <a16:creationId xmlns:a16="http://schemas.microsoft.com/office/drawing/2014/main" id="{EED63226-1424-C62F-E1B6-42253B14A62C}"/>
              </a:ext>
            </a:extLst>
          </p:cNvPr>
          <p:cNvSpPr/>
          <p:nvPr/>
        </p:nvSpPr>
        <p:spPr>
          <a:xfrm>
            <a:off x="4435863" y="5560440"/>
            <a:ext cx="134471" cy="9413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C18F05DF-3AA5-BA5D-1E29-F875FB277FB5}"/>
              </a:ext>
            </a:extLst>
          </p:cNvPr>
          <p:cNvSpPr txBox="1"/>
          <p:nvPr/>
        </p:nvSpPr>
        <p:spPr>
          <a:xfrm>
            <a:off x="5328944" y="697166"/>
            <a:ext cx="2313734" cy="707886"/>
          </a:xfrm>
          <a:prstGeom prst="rect">
            <a:avLst/>
          </a:prstGeom>
          <a:solidFill>
            <a:srgbClr val="F7FB5B"/>
          </a:solidFill>
        </p:spPr>
        <p:txBody>
          <a:bodyPr wrap="square">
            <a:spAutoFit/>
          </a:bodyPr>
          <a:lstStyle/>
          <a:p>
            <a:r>
              <a:rPr kumimoji="1" lang="ja-JP" altLang="en-US" sz="4000" dirty="0">
                <a:latin typeface="AR P丸ゴシック体E" panose="020F0900000000000000" pitchFamily="50" charset="-128"/>
                <a:ea typeface="AR P丸ゴシック体E" panose="020F0900000000000000" pitchFamily="50" charset="-128"/>
              </a:rPr>
              <a:t>深い学び</a:t>
            </a:r>
            <a:endParaRPr lang="ja-JP" altLang="en-US" sz="4000" dirty="0"/>
          </a:p>
        </p:txBody>
      </p:sp>
      <p:sp>
        <p:nvSpPr>
          <p:cNvPr id="22" name="テキスト ボックス 21">
            <a:extLst>
              <a:ext uri="{FF2B5EF4-FFF2-40B4-BE49-F238E27FC236}">
                <a16:creationId xmlns:a16="http://schemas.microsoft.com/office/drawing/2014/main" id="{27C9495A-0CA6-59FC-E03F-291851D43900}"/>
              </a:ext>
            </a:extLst>
          </p:cNvPr>
          <p:cNvSpPr txBox="1"/>
          <p:nvPr/>
        </p:nvSpPr>
        <p:spPr>
          <a:xfrm>
            <a:off x="1440940" y="729525"/>
            <a:ext cx="1721644" cy="707886"/>
          </a:xfrm>
          <a:prstGeom prst="rect">
            <a:avLst/>
          </a:prstGeom>
          <a:solidFill>
            <a:srgbClr val="FF5050"/>
          </a:solidFill>
        </p:spPr>
        <p:txBody>
          <a:bodyPr wrap="square">
            <a:spAutoFit/>
          </a:bodyPr>
          <a:lstStyle/>
          <a:p>
            <a:r>
              <a:rPr kumimoji="1" lang="ja-JP" altLang="en-US" sz="4000" dirty="0">
                <a:latin typeface="AR P丸ゴシック体E" panose="020F0900000000000000" pitchFamily="50" charset="-128"/>
                <a:ea typeface="AR P丸ゴシック体E" panose="020F0900000000000000" pitchFamily="50" charset="-128"/>
              </a:rPr>
              <a:t>主体的</a:t>
            </a:r>
            <a:endParaRPr lang="ja-JP" altLang="en-US" sz="4000" dirty="0"/>
          </a:p>
        </p:txBody>
      </p:sp>
      <p:grpSp>
        <p:nvGrpSpPr>
          <p:cNvPr id="21" name="グループ化 20">
            <a:extLst>
              <a:ext uri="{FF2B5EF4-FFF2-40B4-BE49-F238E27FC236}">
                <a16:creationId xmlns:a16="http://schemas.microsoft.com/office/drawing/2014/main" id="{8D2BF80F-B925-A9D8-751B-056BC4F14CBC}"/>
              </a:ext>
            </a:extLst>
          </p:cNvPr>
          <p:cNvGrpSpPr/>
          <p:nvPr/>
        </p:nvGrpSpPr>
        <p:grpSpPr>
          <a:xfrm>
            <a:off x="3177442" y="562698"/>
            <a:ext cx="2816012" cy="1129552"/>
            <a:chOff x="3616067" y="269794"/>
            <a:chExt cx="3754683" cy="1506069"/>
          </a:xfrm>
        </p:grpSpPr>
        <p:sp>
          <p:nvSpPr>
            <p:cNvPr id="14" name="矢印: 右 13">
              <a:extLst>
                <a:ext uri="{FF2B5EF4-FFF2-40B4-BE49-F238E27FC236}">
                  <a16:creationId xmlns:a16="http://schemas.microsoft.com/office/drawing/2014/main" id="{BC67A135-5D7D-EC75-864C-AC8BB161C20C}"/>
                </a:ext>
              </a:extLst>
            </p:cNvPr>
            <p:cNvSpPr/>
            <p:nvPr/>
          </p:nvSpPr>
          <p:spPr>
            <a:xfrm>
              <a:off x="3616067" y="269794"/>
              <a:ext cx="3754683" cy="1506069"/>
            </a:xfrm>
            <a:prstGeom prst="rightArrow">
              <a:avLst>
                <a:gd name="adj1" fmla="val 70290"/>
                <a:gd name="adj2" fmla="val 50000"/>
              </a:avLst>
            </a:prstGeom>
            <a:solidFill>
              <a:srgbClr val="CC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7" name="テキスト ボックス 16">
              <a:extLst>
                <a:ext uri="{FF2B5EF4-FFF2-40B4-BE49-F238E27FC236}">
                  <a16:creationId xmlns:a16="http://schemas.microsoft.com/office/drawing/2014/main" id="{4F5FC655-A106-6370-7C73-B9992DE24ED4}"/>
                </a:ext>
              </a:extLst>
            </p:cNvPr>
            <p:cNvSpPr txBox="1"/>
            <p:nvPr/>
          </p:nvSpPr>
          <p:spPr>
            <a:xfrm>
              <a:off x="3852096" y="569769"/>
              <a:ext cx="2960640" cy="943848"/>
            </a:xfrm>
            <a:prstGeom prst="rect">
              <a:avLst/>
            </a:prstGeom>
            <a:solidFill>
              <a:srgbClr val="CCFFFF"/>
            </a:solidFill>
          </p:spPr>
          <p:txBody>
            <a:bodyPr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調べ学習</a:t>
              </a:r>
              <a:endParaRPr kumimoji="1" lang="ja-JP" altLang="en-US" sz="2000" dirty="0">
                <a:latin typeface="AR P丸ゴシック体E" panose="020F0900000000000000" pitchFamily="50" charset="-128"/>
                <a:ea typeface="AR P丸ゴシック体E" panose="020F0900000000000000" pitchFamily="50" charset="-128"/>
              </a:endParaRPr>
            </a:p>
          </p:txBody>
        </p:sp>
      </p:grpSp>
      <p:sp>
        <p:nvSpPr>
          <p:cNvPr id="23" name="楕円 22">
            <a:extLst>
              <a:ext uri="{FF2B5EF4-FFF2-40B4-BE49-F238E27FC236}">
                <a16:creationId xmlns:a16="http://schemas.microsoft.com/office/drawing/2014/main" id="{A0620AC3-7A49-B332-A6BB-097E3F05A215}"/>
              </a:ext>
            </a:extLst>
          </p:cNvPr>
          <p:cNvSpPr/>
          <p:nvPr/>
        </p:nvSpPr>
        <p:spPr>
          <a:xfrm>
            <a:off x="4968702" y="5580613"/>
            <a:ext cx="134471" cy="9413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楕円 23">
            <a:extLst>
              <a:ext uri="{FF2B5EF4-FFF2-40B4-BE49-F238E27FC236}">
                <a16:creationId xmlns:a16="http://schemas.microsoft.com/office/drawing/2014/main" id="{A1D63142-29DE-FFFE-E828-9B32D198C339}"/>
              </a:ext>
            </a:extLst>
          </p:cNvPr>
          <p:cNvSpPr/>
          <p:nvPr/>
        </p:nvSpPr>
        <p:spPr>
          <a:xfrm>
            <a:off x="5383886" y="5580613"/>
            <a:ext cx="134471" cy="9413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図 10" descr="テキスト が含まれている画像&#10;&#10;AI 生成コンテンツは誤りを含む可能性があります。">
            <a:extLst>
              <a:ext uri="{FF2B5EF4-FFF2-40B4-BE49-F238E27FC236}">
                <a16:creationId xmlns:a16="http://schemas.microsoft.com/office/drawing/2014/main" id="{925A6117-8670-50B1-F219-858082D4E262}"/>
              </a:ext>
            </a:extLst>
          </p:cNvPr>
          <p:cNvPicPr>
            <a:picLocks noChangeAspect="1"/>
          </p:cNvPicPr>
          <p:nvPr/>
        </p:nvPicPr>
        <p:blipFill>
          <a:blip r:embed="rId3"/>
          <a:stretch>
            <a:fillRect/>
          </a:stretch>
        </p:blipFill>
        <p:spPr>
          <a:xfrm>
            <a:off x="14983" y="0"/>
            <a:ext cx="9114033" cy="6858000"/>
          </a:xfrm>
          <a:prstGeom prst="rect">
            <a:avLst/>
          </a:prstGeom>
        </p:spPr>
      </p:pic>
    </p:spTree>
    <p:extLst>
      <p:ext uri="{BB962C8B-B14F-4D97-AF65-F5344CB8AC3E}">
        <p14:creationId xmlns:p14="http://schemas.microsoft.com/office/powerpoint/2010/main" val="2169173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2" end="12"/>
                                            </p:txEl>
                                          </p:spTgt>
                                        </p:tgtEl>
                                        <p:attrNameLst>
                                          <p:attrName>style.visibility</p:attrName>
                                        </p:attrNameLst>
                                      </p:cBhvr>
                                      <p:to>
                                        <p:strVal val="visible"/>
                                      </p:to>
                                    </p:set>
                                    <p:animEffect transition="in" filter="fade">
                                      <p:cBhvr>
                                        <p:cTn id="7" dur="1000"/>
                                        <p:tgtEl>
                                          <p:spTgt spid="2">
                                            <p:txEl>
                                              <p:pRg st="12" end="12"/>
                                            </p:txEl>
                                          </p:spTgt>
                                        </p:tgtEl>
                                      </p:cBhvr>
                                    </p:animEffect>
                                    <p:anim calcmode="lin" valueType="num">
                                      <p:cBhvr>
                                        <p:cTn id="8" dur="1000" fill="hold"/>
                                        <p:tgtEl>
                                          <p:spTgt spid="2">
                                            <p:txEl>
                                              <p:pRg st="12" end="12"/>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0" end="10"/>
                                            </p:txEl>
                                          </p:spTgt>
                                        </p:tgtEl>
                                        <p:attrNameLst>
                                          <p:attrName>style.visibility</p:attrName>
                                        </p:attrNameLst>
                                      </p:cBhvr>
                                      <p:to>
                                        <p:strVal val="visible"/>
                                      </p:to>
                                    </p:set>
                                    <p:animEffect transition="in" filter="fade">
                                      <p:cBhvr>
                                        <p:cTn id="14" dur="1000"/>
                                        <p:tgtEl>
                                          <p:spTgt spid="2">
                                            <p:txEl>
                                              <p:pRg st="10" end="10"/>
                                            </p:txEl>
                                          </p:spTgt>
                                        </p:tgtEl>
                                      </p:cBhvr>
                                    </p:animEffect>
                                    <p:anim calcmode="lin" valueType="num">
                                      <p:cBhvr>
                                        <p:cTn id="15"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animEffect transition="in" filter="fade">
                                      <p:cBhvr>
                                        <p:cTn id="21" dur="1000"/>
                                        <p:tgtEl>
                                          <p:spTgt spid="2">
                                            <p:txEl>
                                              <p:pRg st="8" end="8"/>
                                            </p:txEl>
                                          </p:spTgt>
                                        </p:tgtEl>
                                      </p:cBhvr>
                                    </p:animEffect>
                                    <p:anim calcmode="lin" valueType="num">
                                      <p:cBhvr>
                                        <p:cTn id="22"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6" end="6"/>
                                            </p:txEl>
                                          </p:spTgt>
                                        </p:tgtEl>
                                        <p:attrNameLst>
                                          <p:attrName>style.visibility</p:attrName>
                                        </p:attrNameLst>
                                      </p:cBhvr>
                                      <p:to>
                                        <p:strVal val="visible"/>
                                      </p:to>
                                    </p:set>
                                    <p:animEffect transition="in" filter="fade">
                                      <p:cBhvr>
                                        <p:cTn id="28" dur="1000"/>
                                        <p:tgtEl>
                                          <p:spTgt spid="2">
                                            <p:txEl>
                                              <p:pRg st="6" end="6"/>
                                            </p:txEl>
                                          </p:spTgt>
                                        </p:tgtEl>
                                      </p:cBhvr>
                                    </p:animEffect>
                                    <p:anim calcmode="lin" valueType="num">
                                      <p:cBhvr>
                                        <p:cTn id="29"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1000"/>
                                        <p:tgtEl>
                                          <p:spTgt spid="21"/>
                                        </p:tgtEl>
                                      </p:cBhvr>
                                    </p:animEffect>
                                    <p:anim calcmode="lin" valueType="num">
                                      <p:cBhvr>
                                        <p:cTn id="50" dur="1000" fill="hold"/>
                                        <p:tgtEl>
                                          <p:spTgt spid="21"/>
                                        </p:tgtEl>
                                        <p:attrNameLst>
                                          <p:attrName>ppt_x</p:attrName>
                                        </p:attrNameLst>
                                      </p:cBhvr>
                                      <p:tavLst>
                                        <p:tav tm="0">
                                          <p:val>
                                            <p:strVal val="#ppt_x"/>
                                          </p:val>
                                        </p:tav>
                                        <p:tav tm="100000">
                                          <p:val>
                                            <p:strVal val="#ppt_x"/>
                                          </p:val>
                                        </p:tav>
                                      </p:tavLst>
                                    </p:anim>
                                    <p:anim calcmode="lin" valueType="num">
                                      <p:cBhvr>
                                        <p:cTn id="51"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0" presetClass="exit" presetSubtype="0" fill="hold" nodeType="clickEffect">
                                  <p:stCondLst>
                                    <p:cond delay="0"/>
                                  </p:stCondLst>
                                  <p:childTnLst>
                                    <p:animEffect transition="out" filter="fade">
                                      <p:cBhvr>
                                        <p:cTn id="55" dur="500"/>
                                        <p:tgtEl>
                                          <p:spTgt spid="21"/>
                                        </p:tgtEl>
                                      </p:cBhvr>
                                    </p:animEffect>
                                    <p:set>
                                      <p:cBhvr>
                                        <p:cTn id="56" dur="1" fill="hold">
                                          <p:stCondLst>
                                            <p:cond delay="499"/>
                                          </p:stCondLst>
                                        </p:cTn>
                                        <p:tgtEl>
                                          <p:spTgt spid="21"/>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5"/>
                                        </p:tgtEl>
                                        <p:attrNameLst>
                                          <p:attrName>style.visibility</p:attrName>
                                        </p:attrNameLst>
                                      </p:cBhvr>
                                      <p:to>
                                        <p:strVal val="visible"/>
                                      </p:to>
                                    </p:set>
                                    <p:animEffect transition="in" filter="fade">
                                      <p:cBhvr>
                                        <p:cTn id="61" dur="1000"/>
                                        <p:tgtEl>
                                          <p:spTgt spid="5"/>
                                        </p:tgtEl>
                                      </p:cBhvr>
                                    </p:animEffect>
                                    <p:anim calcmode="lin" valueType="num">
                                      <p:cBhvr>
                                        <p:cTn id="62" dur="1000" fill="hold"/>
                                        <p:tgtEl>
                                          <p:spTgt spid="5"/>
                                        </p:tgtEl>
                                        <p:attrNameLst>
                                          <p:attrName>ppt_x</p:attrName>
                                        </p:attrNameLst>
                                      </p:cBhvr>
                                      <p:tavLst>
                                        <p:tav tm="0">
                                          <p:val>
                                            <p:strVal val="#ppt_x"/>
                                          </p:val>
                                        </p:tav>
                                        <p:tav tm="100000">
                                          <p:val>
                                            <p:strVal val="#ppt_x"/>
                                          </p:val>
                                        </p:tav>
                                      </p:tavLst>
                                    </p:anim>
                                    <p:anim calcmode="lin" valueType="num">
                                      <p:cBhvr>
                                        <p:cTn id="63" dur="1000" fill="hold"/>
                                        <p:tgtEl>
                                          <p:spTgt spid="5"/>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6"/>
                                        </p:tgtEl>
                                        <p:attrNameLst>
                                          <p:attrName>style.visibility</p:attrName>
                                        </p:attrNameLst>
                                      </p:cBhvr>
                                      <p:to>
                                        <p:strVal val="visible"/>
                                      </p:to>
                                    </p:set>
                                    <p:animEffect transition="in" filter="fade">
                                      <p:cBhvr>
                                        <p:cTn id="66" dur="1000"/>
                                        <p:tgtEl>
                                          <p:spTgt spid="6"/>
                                        </p:tgtEl>
                                      </p:cBhvr>
                                    </p:animEffect>
                                    <p:anim calcmode="lin" valueType="num">
                                      <p:cBhvr>
                                        <p:cTn id="67" dur="1000" fill="hold"/>
                                        <p:tgtEl>
                                          <p:spTgt spid="6"/>
                                        </p:tgtEl>
                                        <p:attrNameLst>
                                          <p:attrName>ppt_x</p:attrName>
                                        </p:attrNameLst>
                                      </p:cBhvr>
                                      <p:tavLst>
                                        <p:tav tm="0">
                                          <p:val>
                                            <p:strVal val="#ppt_x"/>
                                          </p:val>
                                        </p:tav>
                                        <p:tav tm="100000">
                                          <p:val>
                                            <p:strVal val="#ppt_x"/>
                                          </p:val>
                                        </p:tav>
                                      </p:tavLst>
                                    </p:anim>
                                    <p:anim calcmode="lin" valueType="num">
                                      <p:cBhvr>
                                        <p:cTn id="68" dur="1000" fill="hold"/>
                                        <p:tgtEl>
                                          <p:spTgt spid="6"/>
                                        </p:tgtEl>
                                        <p:attrNameLst>
                                          <p:attrName>ppt_y</p:attrName>
                                        </p:attrNameLst>
                                      </p:cBhvr>
                                      <p:tavLst>
                                        <p:tav tm="0">
                                          <p:val>
                                            <p:strVal val="#ppt_y+.1"/>
                                          </p:val>
                                        </p:tav>
                                        <p:tav tm="100000">
                                          <p:val>
                                            <p:strVal val="#ppt_y"/>
                                          </p:val>
                                        </p:tav>
                                      </p:tavLst>
                                    </p:anim>
                                  </p:childTnLst>
                                </p:cTn>
                              </p:par>
                            </p:childTnLst>
                          </p:cTn>
                        </p:par>
                        <p:par>
                          <p:cTn id="69" fill="hold">
                            <p:stCondLst>
                              <p:cond delay="1000"/>
                            </p:stCondLst>
                            <p:childTnLst>
                              <p:par>
                                <p:cTn id="70" presetID="42" presetClass="entr" presetSubtype="0" fill="hold" grpId="0" nodeType="afterEffect">
                                  <p:stCondLst>
                                    <p:cond delay="0"/>
                                  </p:stCondLst>
                                  <p:childTnLst>
                                    <p:set>
                                      <p:cBhvr>
                                        <p:cTn id="71" dur="1" fill="hold">
                                          <p:stCondLst>
                                            <p:cond delay="0"/>
                                          </p:stCondLst>
                                        </p:cTn>
                                        <p:tgtEl>
                                          <p:spTgt spid="15"/>
                                        </p:tgtEl>
                                        <p:attrNameLst>
                                          <p:attrName>style.visibility</p:attrName>
                                        </p:attrNameLst>
                                      </p:cBhvr>
                                      <p:to>
                                        <p:strVal val="visible"/>
                                      </p:to>
                                    </p:set>
                                    <p:animEffect transition="in" filter="fade">
                                      <p:cBhvr>
                                        <p:cTn id="72" dur="1000"/>
                                        <p:tgtEl>
                                          <p:spTgt spid="15"/>
                                        </p:tgtEl>
                                      </p:cBhvr>
                                    </p:animEffect>
                                    <p:anim calcmode="lin" valueType="num">
                                      <p:cBhvr>
                                        <p:cTn id="73" dur="1000" fill="hold"/>
                                        <p:tgtEl>
                                          <p:spTgt spid="15"/>
                                        </p:tgtEl>
                                        <p:attrNameLst>
                                          <p:attrName>ppt_x</p:attrName>
                                        </p:attrNameLst>
                                      </p:cBhvr>
                                      <p:tavLst>
                                        <p:tav tm="0">
                                          <p:val>
                                            <p:strVal val="#ppt_x"/>
                                          </p:val>
                                        </p:tav>
                                        <p:tav tm="100000">
                                          <p:val>
                                            <p:strVal val="#ppt_x"/>
                                          </p:val>
                                        </p:tav>
                                      </p:tavLst>
                                    </p:anim>
                                    <p:anim calcmode="lin" valueType="num">
                                      <p:cBhvr>
                                        <p:cTn id="74" dur="1000" fill="hold"/>
                                        <p:tgtEl>
                                          <p:spTgt spid="15"/>
                                        </p:tgtEl>
                                        <p:attrNameLst>
                                          <p:attrName>ppt_y</p:attrName>
                                        </p:attrNameLst>
                                      </p:cBhvr>
                                      <p:tavLst>
                                        <p:tav tm="0">
                                          <p:val>
                                            <p:strVal val="#ppt_y+.1"/>
                                          </p:val>
                                        </p:tav>
                                        <p:tav tm="100000">
                                          <p:val>
                                            <p:strVal val="#ppt_y"/>
                                          </p:val>
                                        </p:tav>
                                      </p:tavLst>
                                    </p:anim>
                                  </p:childTnLst>
                                </p:cTn>
                              </p:par>
                            </p:childTnLst>
                          </p:cTn>
                        </p:par>
                        <p:par>
                          <p:cTn id="75" fill="hold">
                            <p:stCondLst>
                              <p:cond delay="2000"/>
                            </p:stCondLst>
                            <p:childTnLst>
                              <p:par>
                                <p:cTn id="76" presetID="42" presetClass="entr" presetSubtype="0" fill="hold" grpId="0" nodeType="after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fade">
                                      <p:cBhvr>
                                        <p:cTn id="78" dur="500"/>
                                        <p:tgtEl>
                                          <p:spTgt spid="16"/>
                                        </p:tgtEl>
                                      </p:cBhvr>
                                    </p:animEffect>
                                    <p:anim calcmode="lin" valueType="num">
                                      <p:cBhvr>
                                        <p:cTn id="79" dur="500" fill="hold"/>
                                        <p:tgtEl>
                                          <p:spTgt spid="16"/>
                                        </p:tgtEl>
                                        <p:attrNameLst>
                                          <p:attrName>ppt_x</p:attrName>
                                        </p:attrNameLst>
                                      </p:cBhvr>
                                      <p:tavLst>
                                        <p:tav tm="0">
                                          <p:val>
                                            <p:strVal val="#ppt_x"/>
                                          </p:val>
                                        </p:tav>
                                        <p:tav tm="100000">
                                          <p:val>
                                            <p:strVal val="#ppt_x"/>
                                          </p:val>
                                        </p:tav>
                                      </p:tavLst>
                                    </p:anim>
                                    <p:anim calcmode="lin" valueType="num">
                                      <p:cBhvr>
                                        <p:cTn id="80" dur="500" fill="hold"/>
                                        <p:tgtEl>
                                          <p:spTgt spid="16"/>
                                        </p:tgtEl>
                                        <p:attrNameLst>
                                          <p:attrName>ppt_y</p:attrName>
                                        </p:attrNameLst>
                                      </p:cBhvr>
                                      <p:tavLst>
                                        <p:tav tm="0">
                                          <p:val>
                                            <p:strVal val="#ppt_y+.1"/>
                                          </p:val>
                                        </p:tav>
                                        <p:tav tm="100000">
                                          <p:val>
                                            <p:strVal val="#ppt_y"/>
                                          </p:val>
                                        </p:tav>
                                      </p:tavLst>
                                    </p:anim>
                                  </p:childTnLst>
                                </p:cTn>
                              </p:par>
                            </p:childTnLst>
                          </p:cTn>
                        </p:par>
                        <p:par>
                          <p:cTn id="81" fill="hold">
                            <p:stCondLst>
                              <p:cond delay="2500"/>
                            </p:stCondLst>
                            <p:childTnLst>
                              <p:par>
                                <p:cTn id="82" presetID="42" presetClass="entr" presetSubtype="0" fill="hold" grpId="0" nodeType="afterEffect">
                                  <p:stCondLst>
                                    <p:cond delay="0"/>
                                  </p:stCondLst>
                                  <p:childTnLst>
                                    <p:set>
                                      <p:cBhvr>
                                        <p:cTn id="83" dur="1" fill="hold">
                                          <p:stCondLst>
                                            <p:cond delay="0"/>
                                          </p:stCondLst>
                                        </p:cTn>
                                        <p:tgtEl>
                                          <p:spTgt spid="23"/>
                                        </p:tgtEl>
                                        <p:attrNameLst>
                                          <p:attrName>style.visibility</p:attrName>
                                        </p:attrNameLst>
                                      </p:cBhvr>
                                      <p:to>
                                        <p:strVal val="visible"/>
                                      </p:to>
                                    </p:set>
                                    <p:animEffect transition="in" filter="fade">
                                      <p:cBhvr>
                                        <p:cTn id="84" dur="1000"/>
                                        <p:tgtEl>
                                          <p:spTgt spid="23"/>
                                        </p:tgtEl>
                                      </p:cBhvr>
                                    </p:animEffect>
                                    <p:anim calcmode="lin" valueType="num">
                                      <p:cBhvr>
                                        <p:cTn id="85" dur="1000" fill="hold"/>
                                        <p:tgtEl>
                                          <p:spTgt spid="23"/>
                                        </p:tgtEl>
                                        <p:attrNameLst>
                                          <p:attrName>ppt_x</p:attrName>
                                        </p:attrNameLst>
                                      </p:cBhvr>
                                      <p:tavLst>
                                        <p:tav tm="0">
                                          <p:val>
                                            <p:strVal val="#ppt_x"/>
                                          </p:val>
                                        </p:tav>
                                        <p:tav tm="100000">
                                          <p:val>
                                            <p:strVal val="#ppt_x"/>
                                          </p:val>
                                        </p:tav>
                                      </p:tavLst>
                                    </p:anim>
                                    <p:anim calcmode="lin" valueType="num">
                                      <p:cBhvr>
                                        <p:cTn id="86" dur="1000" fill="hold"/>
                                        <p:tgtEl>
                                          <p:spTgt spid="23"/>
                                        </p:tgtEl>
                                        <p:attrNameLst>
                                          <p:attrName>ppt_y</p:attrName>
                                        </p:attrNameLst>
                                      </p:cBhvr>
                                      <p:tavLst>
                                        <p:tav tm="0">
                                          <p:val>
                                            <p:strVal val="#ppt_y+.1"/>
                                          </p:val>
                                        </p:tav>
                                        <p:tav tm="100000">
                                          <p:val>
                                            <p:strVal val="#ppt_y"/>
                                          </p:val>
                                        </p:tav>
                                      </p:tavLst>
                                    </p:anim>
                                  </p:childTnLst>
                                </p:cTn>
                              </p:par>
                            </p:childTnLst>
                          </p:cTn>
                        </p:par>
                        <p:par>
                          <p:cTn id="87" fill="hold">
                            <p:stCondLst>
                              <p:cond delay="3500"/>
                            </p:stCondLst>
                            <p:childTnLst>
                              <p:par>
                                <p:cTn id="88" presetID="42" presetClass="entr" presetSubtype="0" fill="hold" grpId="0" nodeType="afterEffect">
                                  <p:stCondLst>
                                    <p:cond delay="0"/>
                                  </p:stCondLst>
                                  <p:childTnLst>
                                    <p:set>
                                      <p:cBhvr>
                                        <p:cTn id="89" dur="1" fill="hold">
                                          <p:stCondLst>
                                            <p:cond delay="0"/>
                                          </p:stCondLst>
                                        </p:cTn>
                                        <p:tgtEl>
                                          <p:spTgt spid="24"/>
                                        </p:tgtEl>
                                        <p:attrNameLst>
                                          <p:attrName>style.visibility</p:attrName>
                                        </p:attrNameLst>
                                      </p:cBhvr>
                                      <p:to>
                                        <p:strVal val="visible"/>
                                      </p:to>
                                    </p:set>
                                    <p:animEffect transition="in" filter="fade">
                                      <p:cBhvr>
                                        <p:cTn id="90" dur="500"/>
                                        <p:tgtEl>
                                          <p:spTgt spid="24"/>
                                        </p:tgtEl>
                                      </p:cBhvr>
                                    </p:animEffect>
                                    <p:anim calcmode="lin" valueType="num">
                                      <p:cBhvr>
                                        <p:cTn id="91" dur="500" fill="hold"/>
                                        <p:tgtEl>
                                          <p:spTgt spid="24"/>
                                        </p:tgtEl>
                                        <p:attrNameLst>
                                          <p:attrName>ppt_x</p:attrName>
                                        </p:attrNameLst>
                                      </p:cBhvr>
                                      <p:tavLst>
                                        <p:tav tm="0">
                                          <p:val>
                                            <p:strVal val="#ppt_x"/>
                                          </p:val>
                                        </p:tav>
                                        <p:tav tm="100000">
                                          <p:val>
                                            <p:strVal val="#ppt_x"/>
                                          </p:val>
                                        </p:tav>
                                      </p:tavLst>
                                    </p:anim>
                                    <p:anim calcmode="lin" valueType="num">
                                      <p:cBhvr>
                                        <p:cTn id="92" dur="5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42" presetClass="entr" presetSubtype="0" fill="hold" nodeType="clickEffect">
                                  <p:stCondLst>
                                    <p:cond delay="0"/>
                                  </p:stCondLst>
                                  <p:childTnLst>
                                    <p:set>
                                      <p:cBhvr>
                                        <p:cTn id="96" dur="1" fill="hold">
                                          <p:stCondLst>
                                            <p:cond delay="0"/>
                                          </p:stCondLst>
                                        </p:cTn>
                                        <p:tgtEl>
                                          <p:spTgt spid="11"/>
                                        </p:tgtEl>
                                        <p:attrNameLst>
                                          <p:attrName>style.visibility</p:attrName>
                                        </p:attrNameLst>
                                      </p:cBhvr>
                                      <p:to>
                                        <p:strVal val="visible"/>
                                      </p:to>
                                    </p:set>
                                    <p:animEffect transition="in" filter="fade">
                                      <p:cBhvr>
                                        <p:cTn id="97" dur="1000"/>
                                        <p:tgtEl>
                                          <p:spTgt spid="11"/>
                                        </p:tgtEl>
                                      </p:cBhvr>
                                    </p:animEffect>
                                    <p:anim calcmode="lin" valueType="num">
                                      <p:cBhvr>
                                        <p:cTn id="98" dur="1000" fill="hold"/>
                                        <p:tgtEl>
                                          <p:spTgt spid="11"/>
                                        </p:tgtEl>
                                        <p:attrNameLst>
                                          <p:attrName>ppt_x</p:attrName>
                                        </p:attrNameLst>
                                      </p:cBhvr>
                                      <p:tavLst>
                                        <p:tav tm="0">
                                          <p:val>
                                            <p:strVal val="#ppt_x"/>
                                          </p:val>
                                        </p:tav>
                                        <p:tav tm="100000">
                                          <p:val>
                                            <p:strVal val="#ppt_x"/>
                                          </p:val>
                                        </p:tav>
                                      </p:tavLst>
                                    </p:anim>
                                    <p:anim calcmode="lin" valueType="num">
                                      <p:cBhvr>
                                        <p:cTn id="9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42" presetClass="exit" presetSubtype="0" fill="hold" nodeType="clickEffect">
                                  <p:stCondLst>
                                    <p:cond delay="0"/>
                                  </p:stCondLst>
                                  <p:childTnLst>
                                    <p:animEffect transition="out" filter="fade">
                                      <p:cBhvr>
                                        <p:cTn id="103" dur="1000"/>
                                        <p:tgtEl>
                                          <p:spTgt spid="11"/>
                                        </p:tgtEl>
                                      </p:cBhvr>
                                    </p:animEffect>
                                    <p:anim calcmode="lin" valueType="num">
                                      <p:cBhvr>
                                        <p:cTn id="104" dur="1000"/>
                                        <p:tgtEl>
                                          <p:spTgt spid="11"/>
                                        </p:tgtEl>
                                        <p:attrNameLst>
                                          <p:attrName>ppt_x</p:attrName>
                                        </p:attrNameLst>
                                      </p:cBhvr>
                                      <p:tavLst>
                                        <p:tav tm="0">
                                          <p:val>
                                            <p:strVal val="ppt_x"/>
                                          </p:val>
                                        </p:tav>
                                        <p:tav tm="100000">
                                          <p:val>
                                            <p:strVal val="ppt_x"/>
                                          </p:val>
                                        </p:tav>
                                      </p:tavLst>
                                    </p:anim>
                                    <p:anim calcmode="lin" valueType="num">
                                      <p:cBhvr>
                                        <p:cTn id="105" dur="1000"/>
                                        <p:tgtEl>
                                          <p:spTgt spid="11"/>
                                        </p:tgtEl>
                                        <p:attrNameLst>
                                          <p:attrName>ppt_y</p:attrName>
                                        </p:attrNameLst>
                                      </p:cBhvr>
                                      <p:tavLst>
                                        <p:tav tm="0">
                                          <p:val>
                                            <p:strVal val="ppt_y"/>
                                          </p:val>
                                        </p:tav>
                                        <p:tav tm="100000">
                                          <p:val>
                                            <p:strVal val="ppt_y+.1"/>
                                          </p:val>
                                        </p:tav>
                                      </p:tavLst>
                                    </p:anim>
                                    <p:set>
                                      <p:cBhvr>
                                        <p:cTn id="106" dur="1" fill="hold">
                                          <p:stCondLst>
                                            <p:cond delay="999"/>
                                          </p:stCondLst>
                                        </p:cTn>
                                        <p:tgtEl>
                                          <p:spTgt spid="11"/>
                                        </p:tgtEl>
                                        <p:attrNameLst>
                                          <p:attrName>style.visibility</p:attrName>
                                        </p:attrNameLst>
                                      </p:cBhvr>
                                      <p:to>
                                        <p:strVal val="hidden"/>
                                      </p:to>
                                    </p:set>
                                  </p:childTnLst>
                                </p:cTn>
                              </p:par>
                            </p:childTnLst>
                          </p:cTn>
                        </p:par>
                      </p:childTnLst>
                    </p:cTn>
                  </p:par>
                  <p:par>
                    <p:cTn id="107" fill="hold">
                      <p:stCondLst>
                        <p:cond delay="indefinite"/>
                      </p:stCondLst>
                      <p:childTnLst>
                        <p:par>
                          <p:cTn id="108" fill="hold">
                            <p:stCondLst>
                              <p:cond delay="0"/>
                            </p:stCondLst>
                            <p:childTnLst>
                              <p:par>
                                <p:cTn id="109" presetID="42" presetClass="entr" presetSubtype="0" fill="hold" grpId="0" nodeType="clickEffect">
                                  <p:stCondLst>
                                    <p:cond delay="0"/>
                                  </p:stCondLst>
                                  <p:childTnLst>
                                    <p:set>
                                      <p:cBhvr>
                                        <p:cTn id="110" dur="1" fill="hold">
                                          <p:stCondLst>
                                            <p:cond delay="0"/>
                                          </p:stCondLst>
                                        </p:cTn>
                                        <p:tgtEl>
                                          <p:spTgt spid="7"/>
                                        </p:tgtEl>
                                        <p:attrNameLst>
                                          <p:attrName>style.visibility</p:attrName>
                                        </p:attrNameLst>
                                      </p:cBhvr>
                                      <p:to>
                                        <p:strVal val="visible"/>
                                      </p:to>
                                    </p:set>
                                    <p:animEffect transition="in" filter="fade">
                                      <p:cBhvr>
                                        <p:cTn id="111" dur="1000"/>
                                        <p:tgtEl>
                                          <p:spTgt spid="7"/>
                                        </p:tgtEl>
                                      </p:cBhvr>
                                    </p:animEffect>
                                    <p:anim calcmode="lin" valueType="num">
                                      <p:cBhvr>
                                        <p:cTn id="112" dur="1000" fill="hold"/>
                                        <p:tgtEl>
                                          <p:spTgt spid="7"/>
                                        </p:tgtEl>
                                        <p:attrNameLst>
                                          <p:attrName>ppt_x</p:attrName>
                                        </p:attrNameLst>
                                      </p:cBhvr>
                                      <p:tavLst>
                                        <p:tav tm="0">
                                          <p:val>
                                            <p:strVal val="#ppt_x"/>
                                          </p:val>
                                        </p:tav>
                                        <p:tav tm="100000">
                                          <p:val>
                                            <p:strVal val="#ppt_x"/>
                                          </p:val>
                                        </p:tav>
                                      </p:tavLst>
                                    </p:anim>
                                    <p:anim calcmode="lin" valueType="num">
                                      <p:cBhvr>
                                        <p:cTn id="11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14" fill="hold">
                      <p:stCondLst>
                        <p:cond delay="indefinite"/>
                      </p:stCondLst>
                      <p:childTnLst>
                        <p:par>
                          <p:cTn id="115" fill="hold">
                            <p:stCondLst>
                              <p:cond delay="0"/>
                            </p:stCondLst>
                            <p:childTnLst>
                              <p:par>
                                <p:cTn id="116" presetID="42" presetClass="entr" presetSubtype="0" fill="hold" grpId="0" nodeType="clickEffect">
                                  <p:stCondLst>
                                    <p:cond delay="0"/>
                                  </p:stCondLst>
                                  <p:childTnLst>
                                    <p:set>
                                      <p:cBhvr>
                                        <p:cTn id="117" dur="1" fill="hold">
                                          <p:stCondLst>
                                            <p:cond delay="0"/>
                                          </p:stCondLst>
                                        </p:cTn>
                                        <p:tgtEl>
                                          <p:spTgt spid="8"/>
                                        </p:tgtEl>
                                        <p:attrNameLst>
                                          <p:attrName>style.visibility</p:attrName>
                                        </p:attrNameLst>
                                      </p:cBhvr>
                                      <p:to>
                                        <p:strVal val="visible"/>
                                      </p:to>
                                    </p:set>
                                    <p:animEffect transition="in" filter="fade">
                                      <p:cBhvr>
                                        <p:cTn id="118" dur="1000"/>
                                        <p:tgtEl>
                                          <p:spTgt spid="8"/>
                                        </p:tgtEl>
                                      </p:cBhvr>
                                    </p:animEffect>
                                    <p:anim calcmode="lin" valueType="num">
                                      <p:cBhvr>
                                        <p:cTn id="119" dur="1000" fill="hold"/>
                                        <p:tgtEl>
                                          <p:spTgt spid="8"/>
                                        </p:tgtEl>
                                        <p:attrNameLst>
                                          <p:attrName>ppt_x</p:attrName>
                                        </p:attrNameLst>
                                      </p:cBhvr>
                                      <p:tavLst>
                                        <p:tav tm="0">
                                          <p:val>
                                            <p:strVal val="#ppt_x"/>
                                          </p:val>
                                        </p:tav>
                                        <p:tav tm="100000">
                                          <p:val>
                                            <p:strVal val="#ppt_x"/>
                                          </p:val>
                                        </p:tav>
                                      </p:tavLst>
                                    </p:anim>
                                    <p:anim calcmode="lin" valueType="num">
                                      <p:cBhvr>
                                        <p:cTn id="12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42" presetClass="entr" presetSubtype="0" fill="hold" grpId="0" nodeType="clickEffect">
                                  <p:stCondLst>
                                    <p:cond delay="0"/>
                                  </p:stCondLst>
                                  <p:childTnLst>
                                    <p:set>
                                      <p:cBhvr>
                                        <p:cTn id="124" dur="1" fill="hold">
                                          <p:stCondLst>
                                            <p:cond delay="0"/>
                                          </p:stCondLst>
                                        </p:cTn>
                                        <p:tgtEl>
                                          <p:spTgt spid="3"/>
                                        </p:tgtEl>
                                        <p:attrNameLst>
                                          <p:attrName>style.visibility</p:attrName>
                                        </p:attrNameLst>
                                      </p:cBhvr>
                                      <p:to>
                                        <p:strVal val="visible"/>
                                      </p:to>
                                    </p:set>
                                    <p:animEffect transition="in" filter="fade">
                                      <p:cBhvr>
                                        <p:cTn id="125" dur="1000"/>
                                        <p:tgtEl>
                                          <p:spTgt spid="3"/>
                                        </p:tgtEl>
                                      </p:cBhvr>
                                    </p:animEffect>
                                    <p:anim calcmode="lin" valueType="num">
                                      <p:cBhvr>
                                        <p:cTn id="126" dur="1000" fill="hold"/>
                                        <p:tgtEl>
                                          <p:spTgt spid="3"/>
                                        </p:tgtEl>
                                        <p:attrNameLst>
                                          <p:attrName>ppt_x</p:attrName>
                                        </p:attrNameLst>
                                      </p:cBhvr>
                                      <p:tavLst>
                                        <p:tav tm="0">
                                          <p:val>
                                            <p:strVal val="#ppt_x"/>
                                          </p:val>
                                        </p:tav>
                                        <p:tav tm="100000">
                                          <p:val>
                                            <p:strVal val="#ppt_x"/>
                                          </p:val>
                                        </p:tav>
                                      </p:tavLst>
                                    </p:anim>
                                    <p:anim calcmode="lin" valueType="num">
                                      <p:cBhvr>
                                        <p:cTn id="12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28" fill="hold">
                      <p:stCondLst>
                        <p:cond delay="indefinite"/>
                      </p:stCondLst>
                      <p:childTnLst>
                        <p:par>
                          <p:cTn id="129" fill="hold">
                            <p:stCondLst>
                              <p:cond delay="0"/>
                            </p:stCondLst>
                            <p:childTnLst>
                              <p:par>
                                <p:cTn id="130" presetID="42" presetClass="entr" presetSubtype="0" fill="hold" grpId="0" nodeType="clickEffect">
                                  <p:stCondLst>
                                    <p:cond delay="0"/>
                                  </p:stCondLst>
                                  <p:childTnLst>
                                    <p:set>
                                      <p:cBhvr>
                                        <p:cTn id="131" dur="1" fill="hold">
                                          <p:stCondLst>
                                            <p:cond delay="0"/>
                                          </p:stCondLst>
                                        </p:cTn>
                                        <p:tgtEl>
                                          <p:spTgt spid="4"/>
                                        </p:tgtEl>
                                        <p:attrNameLst>
                                          <p:attrName>style.visibility</p:attrName>
                                        </p:attrNameLst>
                                      </p:cBhvr>
                                      <p:to>
                                        <p:strVal val="visible"/>
                                      </p:to>
                                    </p:set>
                                    <p:animEffect transition="in" filter="fade">
                                      <p:cBhvr>
                                        <p:cTn id="132" dur="1000"/>
                                        <p:tgtEl>
                                          <p:spTgt spid="4"/>
                                        </p:tgtEl>
                                      </p:cBhvr>
                                    </p:animEffect>
                                    <p:anim calcmode="lin" valueType="num">
                                      <p:cBhvr>
                                        <p:cTn id="133" dur="1000" fill="hold"/>
                                        <p:tgtEl>
                                          <p:spTgt spid="4"/>
                                        </p:tgtEl>
                                        <p:attrNameLst>
                                          <p:attrName>ppt_x</p:attrName>
                                        </p:attrNameLst>
                                      </p:cBhvr>
                                      <p:tavLst>
                                        <p:tav tm="0">
                                          <p:val>
                                            <p:strVal val="#ppt_x"/>
                                          </p:val>
                                        </p:tav>
                                        <p:tav tm="100000">
                                          <p:val>
                                            <p:strVal val="#ppt_x"/>
                                          </p:val>
                                        </p:tav>
                                      </p:tavLst>
                                    </p:anim>
                                    <p:anim calcmode="lin" valueType="num">
                                      <p:cBhvr>
                                        <p:cTn id="13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42" presetClass="entr" presetSubtype="0" fill="hold" grpId="0" nodeType="clickEffect">
                                  <p:stCondLst>
                                    <p:cond delay="0"/>
                                  </p:stCondLst>
                                  <p:childTnLst>
                                    <p:set>
                                      <p:cBhvr>
                                        <p:cTn id="138" dur="1" fill="hold">
                                          <p:stCondLst>
                                            <p:cond delay="0"/>
                                          </p:stCondLst>
                                        </p:cTn>
                                        <p:tgtEl>
                                          <p:spTgt spid="13"/>
                                        </p:tgtEl>
                                        <p:attrNameLst>
                                          <p:attrName>style.visibility</p:attrName>
                                        </p:attrNameLst>
                                      </p:cBhvr>
                                      <p:to>
                                        <p:strVal val="visible"/>
                                      </p:to>
                                    </p:set>
                                    <p:animEffect transition="in" filter="fade">
                                      <p:cBhvr>
                                        <p:cTn id="139" dur="1000"/>
                                        <p:tgtEl>
                                          <p:spTgt spid="13"/>
                                        </p:tgtEl>
                                      </p:cBhvr>
                                    </p:animEffect>
                                    <p:anim calcmode="lin" valueType="num">
                                      <p:cBhvr>
                                        <p:cTn id="140" dur="1000" fill="hold"/>
                                        <p:tgtEl>
                                          <p:spTgt spid="13"/>
                                        </p:tgtEl>
                                        <p:attrNameLst>
                                          <p:attrName>ppt_x</p:attrName>
                                        </p:attrNameLst>
                                      </p:cBhvr>
                                      <p:tavLst>
                                        <p:tav tm="0">
                                          <p:val>
                                            <p:strVal val="#ppt_x"/>
                                          </p:val>
                                        </p:tav>
                                        <p:tav tm="100000">
                                          <p:val>
                                            <p:strVal val="#ppt_x"/>
                                          </p:val>
                                        </p:tav>
                                      </p:tavLst>
                                    </p:anim>
                                    <p:anim calcmode="lin" valueType="num">
                                      <p:cBhvr>
                                        <p:cTn id="141" dur="1000" fill="hold"/>
                                        <p:tgtEl>
                                          <p:spTgt spid="13"/>
                                        </p:tgtEl>
                                        <p:attrNameLst>
                                          <p:attrName>ppt_y</p:attrName>
                                        </p:attrNameLst>
                                      </p:cBhvr>
                                      <p:tavLst>
                                        <p:tav tm="0">
                                          <p:val>
                                            <p:strVal val="#ppt_y+.1"/>
                                          </p:val>
                                        </p:tav>
                                        <p:tav tm="100000">
                                          <p:val>
                                            <p:strVal val="#ppt_y"/>
                                          </p:val>
                                        </p:tav>
                                      </p:tavLst>
                                    </p:anim>
                                  </p:childTnLst>
                                </p:cTn>
                              </p:par>
                              <p:par>
                                <p:cTn id="142" presetID="10" presetClass="exit" presetSubtype="0" fill="hold" grpId="1" nodeType="withEffect">
                                  <p:stCondLst>
                                    <p:cond delay="0"/>
                                  </p:stCondLst>
                                  <p:childTnLst>
                                    <p:animEffect transition="out" filter="fade">
                                      <p:cBhvr>
                                        <p:cTn id="143" dur="500"/>
                                        <p:tgtEl>
                                          <p:spTgt spid="5"/>
                                        </p:tgtEl>
                                      </p:cBhvr>
                                    </p:animEffect>
                                    <p:set>
                                      <p:cBhvr>
                                        <p:cTn id="144" dur="1" fill="hold">
                                          <p:stCondLst>
                                            <p:cond delay="499"/>
                                          </p:stCondLst>
                                        </p:cTn>
                                        <p:tgtEl>
                                          <p:spTgt spid="5"/>
                                        </p:tgtEl>
                                        <p:attrNameLst>
                                          <p:attrName>style.visibility</p:attrName>
                                        </p:attrNameLst>
                                      </p:cBhvr>
                                      <p:to>
                                        <p:strVal val="hidden"/>
                                      </p:to>
                                    </p:set>
                                  </p:childTnLst>
                                </p:cTn>
                              </p:par>
                              <p:par>
                                <p:cTn id="145" presetID="10" presetClass="exit" presetSubtype="0" fill="hold" grpId="1" nodeType="withEffect">
                                  <p:stCondLst>
                                    <p:cond delay="0"/>
                                  </p:stCondLst>
                                  <p:childTnLst>
                                    <p:animEffect transition="out" filter="fade">
                                      <p:cBhvr>
                                        <p:cTn id="146" dur="500"/>
                                        <p:tgtEl>
                                          <p:spTgt spid="6"/>
                                        </p:tgtEl>
                                      </p:cBhvr>
                                    </p:animEffect>
                                    <p:set>
                                      <p:cBhvr>
                                        <p:cTn id="147" dur="1" fill="hold">
                                          <p:stCondLst>
                                            <p:cond delay="499"/>
                                          </p:stCondLst>
                                        </p:cTn>
                                        <p:tgtEl>
                                          <p:spTgt spid="6"/>
                                        </p:tgtEl>
                                        <p:attrNameLst>
                                          <p:attrName>style.visibility</p:attrName>
                                        </p:attrNameLst>
                                      </p:cBhvr>
                                      <p:to>
                                        <p:strVal val="hidden"/>
                                      </p:to>
                                    </p:set>
                                  </p:childTnLst>
                                </p:cTn>
                              </p:par>
                              <p:par>
                                <p:cTn id="148" presetID="10" presetClass="exit" presetSubtype="0" fill="hold" grpId="1" nodeType="withEffect">
                                  <p:stCondLst>
                                    <p:cond delay="0"/>
                                  </p:stCondLst>
                                  <p:childTnLst>
                                    <p:animEffect transition="out" filter="fade">
                                      <p:cBhvr>
                                        <p:cTn id="149" dur="500"/>
                                        <p:tgtEl>
                                          <p:spTgt spid="15"/>
                                        </p:tgtEl>
                                      </p:cBhvr>
                                    </p:animEffect>
                                    <p:set>
                                      <p:cBhvr>
                                        <p:cTn id="150" dur="1" fill="hold">
                                          <p:stCondLst>
                                            <p:cond delay="499"/>
                                          </p:stCondLst>
                                        </p:cTn>
                                        <p:tgtEl>
                                          <p:spTgt spid="15"/>
                                        </p:tgtEl>
                                        <p:attrNameLst>
                                          <p:attrName>style.visibility</p:attrName>
                                        </p:attrNameLst>
                                      </p:cBhvr>
                                      <p:to>
                                        <p:strVal val="hidden"/>
                                      </p:to>
                                    </p:set>
                                  </p:childTnLst>
                                </p:cTn>
                              </p:par>
                              <p:par>
                                <p:cTn id="151" presetID="10" presetClass="exit" presetSubtype="0" fill="hold" grpId="1" nodeType="withEffect">
                                  <p:stCondLst>
                                    <p:cond delay="0"/>
                                  </p:stCondLst>
                                  <p:childTnLst>
                                    <p:animEffect transition="out" filter="fade">
                                      <p:cBhvr>
                                        <p:cTn id="152" dur="500"/>
                                        <p:tgtEl>
                                          <p:spTgt spid="16"/>
                                        </p:tgtEl>
                                      </p:cBhvr>
                                    </p:animEffect>
                                    <p:set>
                                      <p:cBhvr>
                                        <p:cTn id="153" dur="1" fill="hold">
                                          <p:stCondLst>
                                            <p:cond delay="499"/>
                                          </p:stCondLst>
                                        </p:cTn>
                                        <p:tgtEl>
                                          <p:spTgt spid="16"/>
                                        </p:tgtEl>
                                        <p:attrNameLst>
                                          <p:attrName>style.visibility</p:attrName>
                                        </p:attrNameLst>
                                      </p:cBhvr>
                                      <p:to>
                                        <p:strVal val="hidden"/>
                                      </p:to>
                                    </p:set>
                                  </p:childTnLst>
                                </p:cTn>
                              </p:par>
                              <p:par>
                                <p:cTn id="154" presetID="10" presetClass="exit" presetSubtype="0" fill="hold" grpId="1" nodeType="withEffect">
                                  <p:stCondLst>
                                    <p:cond delay="0"/>
                                  </p:stCondLst>
                                  <p:childTnLst>
                                    <p:animEffect transition="out" filter="fade">
                                      <p:cBhvr>
                                        <p:cTn id="155" dur="500"/>
                                        <p:tgtEl>
                                          <p:spTgt spid="23"/>
                                        </p:tgtEl>
                                      </p:cBhvr>
                                    </p:animEffect>
                                    <p:set>
                                      <p:cBhvr>
                                        <p:cTn id="156" dur="1" fill="hold">
                                          <p:stCondLst>
                                            <p:cond delay="499"/>
                                          </p:stCondLst>
                                        </p:cTn>
                                        <p:tgtEl>
                                          <p:spTgt spid="23"/>
                                        </p:tgtEl>
                                        <p:attrNameLst>
                                          <p:attrName>style.visibility</p:attrName>
                                        </p:attrNameLst>
                                      </p:cBhvr>
                                      <p:to>
                                        <p:strVal val="hidden"/>
                                      </p:to>
                                    </p:set>
                                  </p:childTnLst>
                                </p:cTn>
                              </p:par>
                              <p:par>
                                <p:cTn id="157" presetID="10" presetClass="exit" presetSubtype="0" fill="hold" grpId="1" nodeType="withEffect">
                                  <p:stCondLst>
                                    <p:cond delay="0"/>
                                  </p:stCondLst>
                                  <p:childTnLst>
                                    <p:animEffect transition="out" filter="fade">
                                      <p:cBhvr>
                                        <p:cTn id="158" dur="500"/>
                                        <p:tgtEl>
                                          <p:spTgt spid="24"/>
                                        </p:tgtEl>
                                      </p:cBhvr>
                                    </p:animEffect>
                                    <p:set>
                                      <p:cBhvr>
                                        <p:cTn id="159" dur="1" fill="hold">
                                          <p:stCondLst>
                                            <p:cond delay="499"/>
                                          </p:stCondLst>
                                        </p:cTn>
                                        <p:tgtEl>
                                          <p:spTgt spid="24"/>
                                        </p:tgtEl>
                                        <p:attrNameLst>
                                          <p:attrName>style.visibility</p:attrName>
                                        </p:attrNameLst>
                                      </p:cBhvr>
                                      <p:to>
                                        <p:strVal val="hidden"/>
                                      </p:to>
                                    </p:set>
                                  </p:childTnLst>
                                </p:cTn>
                              </p:par>
                            </p:childTnLst>
                          </p:cTn>
                        </p:par>
                      </p:childTnLst>
                    </p:cTn>
                  </p:par>
                  <p:par>
                    <p:cTn id="160" fill="hold">
                      <p:stCondLst>
                        <p:cond delay="indefinite"/>
                      </p:stCondLst>
                      <p:childTnLst>
                        <p:par>
                          <p:cTn id="161" fill="hold">
                            <p:stCondLst>
                              <p:cond delay="0"/>
                            </p:stCondLst>
                            <p:childTnLst>
                              <p:par>
                                <p:cTn id="162" presetID="42" presetClass="entr" presetSubtype="0" fill="hold" grpId="0" nodeType="clickEffect">
                                  <p:stCondLst>
                                    <p:cond delay="0"/>
                                  </p:stCondLst>
                                  <p:childTnLst>
                                    <p:set>
                                      <p:cBhvr>
                                        <p:cTn id="163" dur="1" fill="hold">
                                          <p:stCondLst>
                                            <p:cond delay="0"/>
                                          </p:stCondLst>
                                        </p:cTn>
                                        <p:tgtEl>
                                          <p:spTgt spid="22"/>
                                        </p:tgtEl>
                                        <p:attrNameLst>
                                          <p:attrName>style.visibility</p:attrName>
                                        </p:attrNameLst>
                                      </p:cBhvr>
                                      <p:to>
                                        <p:strVal val="visible"/>
                                      </p:to>
                                    </p:set>
                                    <p:animEffect transition="in" filter="fade">
                                      <p:cBhvr>
                                        <p:cTn id="164" dur="1000"/>
                                        <p:tgtEl>
                                          <p:spTgt spid="22"/>
                                        </p:tgtEl>
                                      </p:cBhvr>
                                    </p:animEffect>
                                    <p:anim calcmode="lin" valueType="num">
                                      <p:cBhvr>
                                        <p:cTn id="165" dur="1000" fill="hold"/>
                                        <p:tgtEl>
                                          <p:spTgt spid="22"/>
                                        </p:tgtEl>
                                        <p:attrNameLst>
                                          <p:attrName>ppt_x</p:attrName>
                                        </p:attrNameLst>
                                      </p:cBhvr>
                                      <p:tavLst>
                                        <p:tav tm="0">
                                          <p:val>
                                            <p:strVal val="#ppt_x"/>
                                          </p:val>
                                        </p:tav>
                                        <p:tav tm="100000">
                                          <p:val>
                                            <p:strVal val="#ppt_x"/>
                                          </p:val>
                                        </p:tav>
                                      </p:tavLst>
                                    </p:anim>
                                    <p:anim calcmode="lin" valueType="num">
                                      <p:cBhvr>
                                        <p:cTn id="16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67" fill="hold">
                      <p:stCondLst>
                        <p:cond delay="indefinite"/>
                      </p:stCondLst>
                      <p:childTnLst>
                        <p:par>
                          <p:cTn id="168" fill="hold">
                            <p:stCondLst>
                              <p:cond delay="0"/>
                            </p:stCondLst>
                            <p:childTnLst>
                              <p:par>
                                <p:cTn id="169" presetID="42" presetClass="entr" presetSubtype="0" fill="hold" nodeType="clickEffect">
                                  <p:stCondLst>
                                    <p:cond delay="0"/>
                                  </p:stCondLst>
                                  <p:childTnLst>
                                    <p:set>
                                      <p:cBhvr>
                                        <p:cTn id="170" dur="1" fill="hold">
                                          <p:stCondLst>
                                            <p:cond delay="0"/>
                                          </p:stCondLst>
                                        </p:cTn>
                                        <p:tgtEl>
                                          <p:spTgt spid="2">
                                            <p:txEl>
                                              <p:pRg st="14" end="14"/>
                                            </p:txEl>
                                          </p:spTgt>
                                        </p:tgtEl>
                                        <p:attrNameLst>
                                          <p:attrName>style.visibility</p:attrName>
                                        </p:attrNameLst>
                                      </p:cBhvr>
                                      <p:to>
                                        <p:strVal val="visible"/>
                                      </p:to>
                                    </p:set>
                                    <p:animEffect transition="in" filter="fade">
                                      <p:cBhvr>
                                        <p:cTn id="171" dur="1000"/>
                                        <p:tgtEl>
                                          <p:spTgt spid="2">
                                            <p:txEl>
                                              <p:pRg st="14" end="14"/>
                                            </p:txEl>
                                          </p:spTgt>
                                        </p:tgtEl>
                                      </p:cBhvr>
                                    </p:animEffect>
                                    <p:anim calcmode="lin" valueType="num">
                                      <p:cBhvr>
                                        <p:cTn id="172" dur="1000" fill="hold"/>
                                        <p:tgtEl>
                                          <p:spTgt spid="2">
                                            <p:txEl>
                                              <p:pRg st="14" end="14"/>
                                            </p:txEl>
                                          </p:spTgt>
                                        </p:tgtEl>
                                        <p:attrNameLst>
                                          <p:attrName>ppt_x</p:attrName>
                                        </p:attrNameLst>
                                      </p:cBhvr>
                                      <p:tavLst>
                                        <p:tav tm="0">
                                          <p:val>
                                            <p:strVal val="#ppt_x"/>
                                          </p:val>
                                        </p:tav>
                                        <p:tav tm="100000">
                                          <p:val>
                                            <p:strVal val="#ppt_x"/>
                                          </p:val>
                                        </p:tav>
                                      </p:tavLst>
                                    </p:anim>
                                    <p:anim calcmode="lin" valueType="num">
                                      <p:cBhvr>
                                        <p:cTn id="173" dur="1000" fill="hold"/>
                                        <p:tgtEl>
                                          <p:spTgt spid="2">
                                            <p:txEl>
                                              <p:pRg st="14" end="14"/>
                                            </p:txEl>
                                          </p:spTgt>
                                        </p:tgtEl>
                                        <p:attrNameLst>
                                          <p:attrName>ppt_y</p:attrName>
                                        </p:attrNameLst>
                                      </p:cBhvr>
                                      <p:tavLst>
                                        <p:tav tm="0">
                                          <p:val>
                                            <p:strVal val="#ppt_y+.1"/>
                                          </p:val>
                                        </p:tav>
                                        <p:tav tm="100000">
                                          <p:val>
                                            <p:strVal val="#ppt_y"/>
                                          </p:val>
                                        </p:tav>
                                      </p:tavLst>
                                    </p:anim>
                                  </p:childTnLst>
                                </p:cTn>
                              </p:par>
                            </p:childTnLst>
                          </p:cTn>
                        </p:par>
                      </p:childTnLst>
                    </p:cTn>
                  </p:par>
                  <p:par>
                    <p:cTn id="174" fill="hold">
                      <p:stCondLst>
                        <p:cond delay="indefinite"/>
                      </p:stCondLst>
                      <p:childTnLst>
                        <p:par>
                          <p:cTn id="175" fill="hold">
                            <p:stCondLst>
                              <p:cond delay="0"/>
                            </p:stCondLst>
                            <p:childTnLst>
                              <p:par>
                                <p:cTn id="176" presetID="42" presetClass="entr" presetSubtype="0" fill="hold" nodeType="clickEffect">
                                  <p:stCondLst>
                                    <p:cond delay="0"/>
                                  </p:stCondLst>
                                  <p:childTnLst>
                                    <p:set>
                                      <p:cBhvr>
                                        <p:cTn id="177" dur="1" fill="hold">
                                          <p:stCondLst>
                                            <p:cond delay="0"/>
                                          </p:stCondLst>
                                        </p:cTn>
                                        <p:tgtEl>
                                          <p:spTgt spid="2">
                                            <p:txEl>
                                              <p:pRg st="0" end="0"/>
                                            </p:txEl>
                                          </p:spTgt>
                                        </p:tgtEl>
                                        <p:attrNameLst>
                                          <p:attrName>style.visibility</p:attrName>
                                        </p:attrNameLst>
                                      </p:cBhvr>
                                      <p:to>
                                        <p:strVal val="visible"/>
                                      </p:to>
                                    </p:set>
                                    <p:animEffect transition="in" filter="fade">
                                      <p:cBhvr>
                                        <p:cTn id="178" dur="1000"/>
                                        <p:tgtEl>
                                          <p:spTgt spid="2">
                                            <p:txEl>
                                              <p:pRg st="0" end="0"/>
                                            </p:txEl>
                                          </p:spTgt>
                                        </p:tgtEl>
                                      </p:cBhvr>
                                    </p:animEffect>
                                    <p:anim calcmode="lin" valueType="num">
                                      <p:cBhvr>
                                        <p:cTn id="179"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80"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42" presetClass="entr" presetSubtype="0" fill="hold" grpId="0" nodeType="clickEffect">
                                  <p:stCondLst>
                                    <p:cond delay="0"/>
                                  </p:stCondLst>
                                  <p:childTnLst>
                                    <p:set>
                                      <p:cBhvr>
                                        <p:cTn id="184" dur="1" fill="hold">
                                          <p:stCondLst>
                                            <p:cond delay="0"/>
                                          </p:stCondLst>
                                        </p:cTn>
                                        <p:tgtEl>
                                          <p:spTgt spid="20"/>
                                        </p:tgtEl>
                                        <p:attrNameLst>
                                          <p:attrName>style.visibility</p:attrName>
                                        </p:attrNameLst>
                                      </p:cBhvr>
                                      <p:to>
                                        <p:strVal val="visible"/>
                                      </p:to>
                                    </p:set>
                                    <p:animEffect transition="in" filter="fade">
                                      <p:cBhvr>
                                        <p:cTn id="185" dur="1000"/>
                                        <p:tgtEl>
                                          <p:spTgt spid="20"/>
                                        </p:tgtEl>
                                      </p:cBhvr>
                                    </p:animEffect>
                                    <p:anim calcmode="lin" valueType="num">
                                      <p:cBhvr>
                                        <p:cTn id="186" dur="1000" fill="hold"/>
                                        <p:tgtEl>
                                          <p:spTgt spid="20"/>
                                        </p:tgtEl>
                                        <p:attrNameLst>
                                          <p:attrName>ppt_x</p:attrName>
                                        </p:attrNameLst>
                                      </p:cBhvr>
                                      <p:tavLst>
                                        <p:tav tm="0">
                                          <p:val>
                                            <p:strVal val="#ppt_x"/>
                                          </p:val>
                                        </p:tav>
                                        <p:tav tm="100000">
                                          <p:val>
                                            <p:strVal val="#ppt_x"/>
                                          </p:val>
                                        </p:tav>
                                      </p:tavLst>
                                    </p:anim>
                                    <p:anim calcmode="lin" valueType="num">
                                      <p:cBhvr>
                                        <p:cTn id="18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3" grpId="0" animBg="1"/>
      <p:bldP spid="4" grpId="0" animBg="1"/>
      <p:bldP spid="5" grpId="0" animBg="1"/>
      <p:bldP spid="5" grpId="1" animBg="1"/>
      <p:bldP spid="6" grpId="0" animBg="1"/>
      <p:bldP spid="6" grpId="1" animBg="1"/>
      <p:bldP spid="7" grpId="0" animBg="1"/>
      <p:bldP spid="8" grpId="0" animBg="1"/>
      <p:bldP spid="15" grpId="0" animBg="1"/>
      <p:bldP spid="15" grpId="1" animBg="1"/>
      <p:bldP spid="16" grpId="0" animBg="1"/>
      <p:bldP spid="16" grpId="1" animBg="1"/>
      <p:bldP spid="20" grpId="0" animBg="1"/>
      <p:bldP spid="22" grpId="0" animBg="1"/>
      <p:bldP spid="23" grpId="0" animBg="1"/>
      <p:bldP spid="23" grpId="1" animBg="1"/>
      <p:bldP spid="24" grpId="0" animBg="1"/>
      <p:bldP spid="24"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グループ化 11">
            <a:extLst>
              <a:ext uri="{FF2B5EF4-FFF2-40B4-BE49-F238E27FC236}">
                <a16:creationId xmlns:a16="http://schemas.microsoft.com/office/drawing/2014/main" id="{3802DFC3-440D-A4F2-F4AB-C8F6B2D9BB0B}"/>
              </a:ext>
            </a:extLst>
          </p:cNvPr>
          <p:cNvGrpSpPr/>
          <p:nvPr/>
        </p:nvGrpSpPr>
        <p:grpSpPr>
          <a:xfrm>
            <a:off x="58058" y="227631"/>
            <a:ext cx="9144000" cy="6402737"/>
            <a:chOff x="0" y="227631"/>
            <a:chExt cx="9144000" cy="6402737"/>
          </a:xfrm>
        </p:grpSpPr>
        <p:pic>
          <p:nvPicPr>
            <p:cNvPr id="3" name="図 2">
              <a:extLst>
                <a:ext uri="{FF2B5EF4-FFF2-40B4-BE49-F238E27FC236}">
                  <a16:creationId xmlns:a16="http://schemas.microsoft.com/office/drawing/2014/main" id="{D7A2D03E-569D-97BB-012E-F1F8230984BB}"/>
                </a:ext>
              </a:extLst>
            </p:cNvPr>
            <p:cNvPicPr>
              <a:picLocks noChangeAspect="1"/>
            </p:cNvPicPr>
            <p:nvPr/>
          </p:nvPicPr>
          <p:blipFill>
            <a:blip r:embed="rId3"/>
            <a:stretch>
              <a:fillRect/>
            </a:stretch>
          </p:blipFill>
          <p:spPr>
            <a:xfrm>
              <a:off x="0" y="227631"/>
              <a:ext cx="9144000" cy="6402737"/>
            </a:xfrm>
            <a:prstGeom prst="rect">
              <a:avLst/>
            </a:prstGeom>
          </p:spPr>
        </p:pic>
        <p:grpSp>
          <p:nvGrpSpPr>
            <p:cNvPr id="11" name="グループ化 10">
              <a:extLst>
                <a:ext uri="{FF2B5EF4-FFF2-40B4-BE49-F238E27FC236}">
                  <a16:creationId xmlns:a16="http://schemas.microsoft.com/office/drawing/2014/main" id="{BD2875A9-3057-7139-0F84-FF360A4BAC46}"/>
                </a:ext>
              </a:extLst>
            </p:cNvPr>
            <p:cNvGrpSpPr/>
            <p:nvPr/>
          </p:nvGrpSpPr>
          <p:grpSpPr>
            <a:xfrm>
              <a:off x="1433556" y="849086"/>
              <a:ext cx="5937628" cy="4234881"/>
              <a:chOff x="1433556" y="849086"/>
              <a:chExt cx="5937628" cy="4234881"/>
            </a:xfrm>
          </p:grpSpPr>
          <p:sp>
            <p:nvSpPr>
              <p:cNvPr id="4" name="矢印: 右 3">
                <a:extLst>
                  <a:ext uri="{FF2B5EF4-FFF2-40B4-BE49-F238E27FC236}">
                    <a16:creationId xmlns:a16="http://schemas.microsoft.com/office/drawing/2014/main" id="{2967C9CE-BA1F-9DF2-BF74-39A41CDF5532}"/>
                  </a:ext>
                </a:extLst>
              </p:cNvPr>
              <p:cNvSpPr/>
              <p:nvPr/>
            </p:nvSpPr>
            <p:spPr>
              <a:xfrm>
                <a:off x="1782147" y="849086"/>
                <a:ext cx="5589037" cy="1278294"/>
              </a:xfrm>
              <a:prstGeom prst="rightArrow">
                <a:avLst>
                  <a:gd name="adj1" fmla="val 58029"/>
                  <a:gd name="adj2" fmla="val 55109"/>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85971190-9C07-E106-F766-A884AE9C6348}"/>
                  </a:ext>
                </a:extLst>
              </p:cNvPr>
              <p:cNvSpPr txBox="1"/>
              <p:nvPr/>
            </p:nvSpPr>
            <p:spPr>
              <a:xfrm>
                <a:off x="2969515" y="1103512"/>
                <a:ext cx="2980303" cy="769441"/>
              </a:xfrm>
              <a:prstGeom prst="rect">
                <a:avLst/>
              </a:prstGeom>
              <a:noFill/>
            </p:spPr>
            <p:txBody>
              <a:bodyPr wrap="none" rtlCol="0">
                <a:spAutoFit/>
              </a:bodyPr>
              <a:lstStyle/>
              <a:p>
                <a:r>
                  <a:rPr kumimoji="1" lang="ja-JP" altLang="en-US" sz="4400" dirty="0">
                    <a:latin typeface="AR P丸ゴシック体E" panose="020F0900000000000000" pitchFamily="50" charset="-128"/>
                    <a:ea typeface="AR P丸ゴシック体E" panose="020F0900000000000000" pitchFamily="50" charset="-128"/>
                  </a:rPr>
                  <a:t>学　び　方</a:t>
                </a:r>
              </a:p>
            </p:txBody>
          </p:sp>
          <p:sp>
            <p:nvSpPr>
              <p:cNvPr id="10" name="テキスト ボックス 9">
                <a:extLst>
                  <a:ext uri="{FF2B5EF4-FFF2-40B4-BE49-F238E27FC236}">
                    <a16:creationId xmlns:a16="http://schemas.microsoft.com/office/drawing/2014/main" id="{44759303-050C-C1B5-D9F5-D93BE6A9B6C6}"/>
                  </a:ext>
                </a:extLst>
              </p:cNvPr>
              <p:cNvSpPr txBox="1"/>
              <p:nvPr/>
            </p:nvSpPr>
            <p:spPr>
              <a:xfrm>
                <a:off x="1433556" y="4427377"/>
                <a:ext cx="861774" cy="656590"/>
              </a:xfrm>
              <a:prstGeom prst="rect">
                <a:avLst/>
              </a:prstGeom>
              <a:noFill/>
            </p:spPr>
            <p:txBody>
              <a:bodyPr vert="eaVert" wrap="none" rtlCol="0">
                <a:spAutoFit/>
              </a:bodyPr>
              <a:lstStyle/>
              <a:p>
                <a:r>
                  <a:rPr kumimoji="1" lang="ja-JP" altLang="en-US" sz="4400" dirty="0">
                    <a:latin typeface="AR P丸ゴシック体E" panose="020F0900000000000000" pitchFamily="50" charset="-128"/>
                    <a:ea typeface="AR P丸ゴシック体E" panose="020F0900000000000000" pitchFamily="50" charset="-128"/>
                  </a:rPr>
                  <a:t>力</a:t>
                </a:r>
              </a:p>
            </p:txBody>
          </p:sp>
        </p:grpSp>
      </p:grpSp>
      <p:grpSp>
        <p:nvGrpSpPr>
          <p:cNvPr id="9" name="グループ化 8">
            <a:extLst>
              <a:ext uri="{FF2B5EF4-FFF2-40B4-BE49-F238E27FC236}">
                <a16:creationId xmlns:a16="http://schemas.microsoft.com/office/drawing/2014/main" id="{0887F70E-6217-1244-2FE9-CEB7C97D00FD}"/>
              </a:ext>
            </a:extLst>
          </p:cNvPr>
          <p:cNvGrpSpPr/>
          <p:nvPr/>
        </p:nvGrpSpPr>
        <p:grpSpPr>
          <a:xfrm>
            <a:off x="2506046" y="1954763"/>
            <a:ext cx="4058817" cy="2080727"/>
            <a:chOff x="2430257" y="2603241"/>
            <a:chExt cx="4058817" cy="2080726"/>
          </a:xfrm>
        </p:grpSpPr>
        <p:sp>
          <p:nvSpPr>
            <p:cNvPr id="7" name="四角形: 角を丸くする 6">
              <a:extLst>
                <a:ext uri="{FF2B5EF4-FFF2-40B4-BE49-F238E27FC236}">
                  <a16:creationId xmlns:a16="http://schemas.microsoft.com/office/drawing/2014/main" id="{54757284-AF7C-382F-A749-0C6E08DFD4E4}"/>
                </a:ext>
              </a:extLst>
            </p:cNvPr>
            <p:cNvSpPr/>
            <p:nvPr/>
          </p:nvSpPr>
          <p:spPr>
            <a:xfrm>
              <a:off x="2430257" y="2603241"/>
              <a:ext cx="4058817" cy="2080726"/>
            </a:xfrm>
            <a:prstGeom prst="roundRect">
              <a:avLst/>
            </a:prstGeom>
            <a:solidFill>
              <a:srgbClr val="F6C3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テキスト ボックス 7">
              <a:extLst>
                <a:ext uri="{FF2B5EF4-FFF2-40B4-BE49-F238E27FC236}">
                  <a16:creationId xmlns:a16="http://schemas.microsoft.com/office/drawing/2014/main" id="{92EA3FA2-405E-7EAE-18DD-1E26746D5B8C}"/>
                </a:ext>
              </a:extLst>
            </p:cNvPr>
            <p:cNvSpPr txBox="1"/>
            <p:nvPr/>
          </p:nvSpPr>
          <p:spPr>
            <a:xfrm>
              <a:off x="2732620" y="2701211"/>
              <a:ext cx="3570208" cy="1785104"/>
            </a:xfrm>
            <a:prstGeom prst="rect">
              <a:avLst/>
            </a:prstGeom>
            <a:noFill/>
          </p:spPr>
          <p:txBody>
            <a:bodyPr vert="eaVert" wrap="none" rtlCol="0">
              <a:spAutoFit/>
            </a:bodyPr>
            <a:lstStyle/>
            <a:p>
              <a:r>
                <a:rPr kumimoji="1" lang="ja-JP" altLang="en-US" sz="4400" dirty="0">
                  <a:latin typeface="AR P丸ゴシック体E" panose="020F0900000000000000" pitchFamily="50" charset="-128"/>
                  <a:ea typeface="AR P丸ゴシック体E" panose="020F0900000000000000" pitchFamily="50" charset="-128"/>
                </a:rPr>
                <a:t>表現力</a:t>
              </a:r>
              <a:endParaRPr kumimoji="1" lang="en-US" altLang="ja-JP" sz="44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判断力</a:t>
              </a:r>
              <a:endParaRPr kumimoji="1" lang="en-US" altLang="ja-JP" sz="44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思考力</a:t>
              </a:r>
            </a:p>
          </p:txBody>
        </p:sp>
      </p:grpSp>
      <p:sp>
        <p:nvSpPr>
          <p:cNvPr id="13" name="テキスト ボックス 12">
            <a:extLst>
              <a:ext uri="{FF2B5EF4-FFF2-40B4-BE49-F238E27FC236}">
                <a16:creationId xmlns:a16="http://schemas.microsoft.com/office/drawing/2014/main" id="{B028BB4C-5BBF-F98E-3F31-E1D5A0D6424F}"/>
              </a:ext>
            </a:extLst>
          </p:cNvPr>
          <p:cNvSpPr txBox="1"/>
          <p:nvPr/>
        </p:nvSpPr>
        <p:spPr>
          <a:xfrm>
            <a:off x="2469501" y="3901768"/>
            <a:ext cx="4248023" cy="954107"/>
          </a:xfrm>
          <a:prstGeom prst="rect">
            <a:avLst/>
          </a:prstGeom>
          <a:solidFill>
            <a:srgbClr val="FFFF00"/>
          </a:solidFill>
          <a:ln w="57150">
            <a:solidFill>
              <a:srgbClr val="FF0000"/>
            </a:solidFill>
          </a:ln>
        </p:spPr>
        <p:txBody>
          <a:bodyPr wrap="square" rtlCol="0">
            <a:spAutoFit/>
          </a:bodyPr>
          <a:lstStyle/>
          <a:p>
            <a:pPr algn="ctr"/>
            <a:r>
              <a:rPr kumimoji="1" lang="ja-JP" altLang="en-US" sz="2800" dirty="0">
                <a:latin typeface="AR P丸ゴシック体E" panose="020F0900000000000000" pitchFamily="50" charset="-128"/>
                <a:ea typeface="AR P丸ゴシック体E" panose="020F0900000000000000" pitchFamily="50" charset="-128"/>
              </a:rPr>
              <a:t>思考力・判断力・表現力等　　　</a:t>
            </a:r>
            <a:r>
              <a:rPr kumimoji="1" lang="ja-JP" altLang="en-US" sz="2800" dirty="0">
                <a:solidFill>
                  <a:srgbClr val="FF0000"/>
                </a:solidFill>
                <a:latin typeface="AR P丸ゴシック体E" panose="020F0900000000000000" pitchFamily="50" charset="-128"/>
                <a:ea typeface="AR P丸ゴシック体E" panose="020F0900000000000000" pitchFamily="50" charset="-128"/>
              </a:rPr>
              <a:t>確かな学力</a:t>
            </a:r>
            <a:r>
              <a:rPr kumimoji="1" lang="ja-JP" altLang="en-US" sz="2800" dirty="0">
                <a:latin typeface="AR P丸ゴシック体E" panose="020F0900000000000000" pitchFamily="50" charset="-128"/>
                <a:ea typeface="AR P丸ゴシック体E" panose="020F0900000000000000" pitchFamily="50" charset="-128"/>
              </a:rPr>
              <a:t>と言うが</a:t>
            </a:r>
            <a:r>
              <a:rPr kumimoji="1" lang="ja-JP" altLang="en-US" dirty="0">
                <a:latin typeface="AR P丸ゴシック体E" panose="020F0900000000000000" pitchFamily="50" charset="-128"/>
                <a:ea typeface="AR P丸ゴシック体E" panose="020F0900000000000000" pitchFamily="50" charset="-128"/>
              </a:rPr>
              <a:t>・・・</a:t>
            </a:r>
            <a:r>
              <a:rPr kumimoji="1" lang="ja-JP" altLang="en-US" sz="2800" dirty="0">
                <a:latin typeface="AR P丸ゴシック体E" panose="020F0900000000000000" pitchFamily="50" charset="-128"/>
                <a:ea typeface="AR P丸ゴシック体E" panose="020F0900000000000000" pitchFamily="50" charset="-128"/>
              </a:rPr>
              <a:t>　　　</a:t>
            </a:r>
          </a:p>
        </p:txBody>
      </p:sp>
      <p:grpSp>
        <p:nvGrpSpPr>
          <p:cNvPr id="16" name="グループ化 15">
            <a:extLst>
              <a:ext uri="{FF2B5EF4-FFF2-40B4-BE49-F238E27FC236}">
                <a16:creationId xmlns:a16="http://schemas.microsoft.com/office/drawing/2014/main" id="{17E09CE9-C6EB-6DE0-7525-89BB061C8BCB}"/>
              </a:ext>
            </a:extLst>
          </p:cNvPr>
          <p:cNvGrpSpPr/>
          <p:nvPr/>
        </p:nvGrpSpPr>
        <p:grpSpPr>
          <a:xfrm>
            <a:off x="1835539" y="779105"/>
            <a:ext cx="5589037" cy="1441580"/>
            <a:chOff x="1641666" y="-56863"/>
            <a:chExt cx="5589037" cy="1441580"/>
          </a:xfrm>
        </p:grpSpPr>
        <p:sp>
          <p:nvSpPr>
            <p:cNvPr id="2" name="矢印: 右 1">
              <a:extLst>
                <a:ext uri="{FF2B5EF4-FFF2-40B4-BE49-F238E27FC236}">
                  <a16:creationId xmlns:a16="http://schemas.microsoft.com/office/drawing/2014/main" id="{1D4E865C-869B-6346-36FE-2AFA2557BDC9}"/>
                </a:ext>
              </a:extLst>
            </p:cNvPr>
            <p:cNvSpPr/>
            <p:nvPr/>
          </p:nvSpPr>
          <p:spPr>
            <a:xfrm>
              <a:off x="1641666" y="-56863"/>
              <a:ext cx="5589037" cy="1441580"/>
            </a:xfrm>
            <a:prstGeom prst="rightArrow">
              <a:avLst/>
            </a:prstGeom>
            <a:solidFill>
              <a:srgbClr val="FFFF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CCC12B08-31C7-A6DA-F20D-B0D1BBEA59EA}"/>
                </a:ext>
              </a:extLst>
            </p:cNvPr>
            <p:cNvSpPr txBox="1"/>
            <p:nvPr/>
          </p:nvSpPr>
          <p:spPr>
            <a:xfrm>
              <a:off x="1641666" y="340761"/>
              <a:ext cx="5452134" cy="646331"/>
            </a:xfrm>
            <a:prstGeom prst="rect">
              <a:avLst/>
            </a:prstGeom>
            <a:noFill/>
            <a:ln>
              <a:noFill/>
            </a:ln>
          </p:spPr>
          <p:txBody>
            <a:bodyPr wrap="none" rtlCol="0">
              <a:spAutoFit/>
            </a:bodyPr>
            <a:lstStyle/>
            <a:p>
              <a:r>
                <a:rPr kumimoji="1" lang="ja-JP" altLang="en-US" sz="3600" dirty="0">
                  <a:latin typeface="AR P丸ゴシック体E" panose="020F0900000000000000" pitchFamily="50" charset="-128"/>
                  <a:ea typeface="AR P丸ゴシック体E" panose="020F0900000000000000" pitchFamily="50" charset="-128"/>
                </a:rPr>
                <a:t>主体的・対話的で深い学び</a:t>
              </a:r>
            </a:p>
          </p:txBody>
        </p:sp>
      </p:grpSp>
      <p:sp>
        <p:nvSpPr>
          <p:cNvPr id="17" name="テキスト ボックス 16">
            <a:extLst>
              <a:ext uri="{FF2B5EF4-FFF2-40B4-BE49-F238E27FC236}">
                <a16:creationId xmlns:a16="http://schemas.microsoft.com/office/drawing/2014/main" id="{DAFE2DEE-7692-BB70-8D3A-2B0A8095F88B}"/>
              </a:ext>
            </a:extLst>
          </p:cNvPr>
          <p:cNvSpPr txBox="1"/>
          <p:nvPr/>
        </p:nvSpPr>
        <p:spPr>
          <a:xfrm>
            <a:off x="1388826" y="1995535"/>
            <a:ext cx="861774" cy="3088432"/>
          </a:xfrm>
          <a:prstGeom prst="rect">
            <a:avLst/>
          </a:prstGeom>
          <a:solidFill>
            <a:srgbClr val="FFFF00"/>
          </a:solidFill>
          <a:ln w="38100">
            <a:solidFill>
              <a:schemeClr val="tx1"/>
            </a:solidFill>
          </a:ln>
        </p:spPr>
        <p:txBody>
          <a:bodyPr vert="eaVert" wrap="square" rtlCol="0">
            <a:spAutoFit/>
          </a:bodyPr>
          <a:lstStyle/>
          <a:p>
            <a:r>
              <a:rPr kumimoji="1" lang="ja-JP" altLang="en-US" sz="1400" dirty="0">
                <a:latin typeface="AR P丸ゴシック体E" panose="020F0900000000000000" pitchFamily="50" charset="-128"/>
                <a:ea typeface="AR P丸ゴシック体E" panose="020F0900000000000000" pitchFamily="50" charset="-128"/>
              </a:rPr>
              <a:t> </a:t>
            </a:r>
            <a:r>
              <a:rPr kumimoji="1" lang="ja-JP" altLang="en-US" sz="4400" dirty="0">
                <a:latin typeface="AR P丸ゴシック体E" panose="020F0900000000000000" pitchFamily="50" charset="-128"/>
                <a:ea typeface="AR P丸ゴシック体E" panose="020F0900000000000000" pitchFamily="50" charset="-128"/>
              </a:rPr>
              <a:t>問題発見力</a:t>
            </a:r>
          </a:p>
        </p:txBody>
      </p:sp>
      <p:sp>
        <p:nvSpPr>
          <p:cNvPr id="18" name="テキスト ボックス 17">
            <a:extLst>
              <a:ext uri="{FF2B5EF4-FFF2-40B4-BE49-F238E27FC236}">
                <a16:creationId xmlns:a16="http://schemas.microsoft.com/office/drawing/2014/main" id="{81377666-29D4-C284-3738-84E85EFAEDFC}"/>
              </a:ext>
            </a:extLst>
          </p:cNvPr>
          <p:cNvSpPr txBox="1"/>
          <p:nvPr/>
        </p:nvSpPr>
        <p:spPr>
          <a:xfrm>
            <a:off x="6919823" y="2022667"/>
            <a:ext cx="861774" cy="3088432"/>
          </a:xfrm>
          <a:prstGeom prst="rect">
            <a:avLst/>
          </a:prstGeom>
          <a:solidFill>
            <a:srgbClr val="FFFF00"/>
          </a:solidFill>
          <a:ln w="38100">
            <a:solidFill>
              <a:schemeClr val="tx1"/>
            </a:solidFill>
          </a:ln>
        </p:spPr>
        <p:txBody>
          <a:bodyPr vert="eaVert" wrap="square" rtlCol="0">
            <a:spAutoFit/>
          </a:bodyPr>
          <a:lstStyle/>
          <a:p>
            <a:r>
              <a:rPr kumimoji="1" lang="ja-JP" altLang="en-US" sz="1400" dirty="0">
                <a:latin typeface="AR P丸ゴシック体E" panose="020F0900000000000000" pitchFamily="50" charset="-128"/>
                <a:ea typeface="AR P丸ゴシック体E" panose="020F0900000000000000" pitchFamily="50" charset="-128"/>
              </a:rPr>
              <a:t> </a:t>
            </a:r>
            <a:r>
              <a:rPr kumimoji="1" lang="ja-JP" altLang="en-US" sz="4400" dirty="0">
                <a:latin typeface="AR P丸ゴシック体E" panose="020F0900000000000000" pitchFamily="50" charset="-128"/>
                <a:ea typeface="AR P丸ゴシック体E" panose="020F0900000000000000" pitchFamily="50" charset="-128"/>
              </a:rPr>
              <a:t>問題解決力</a:t>
            </a:r>
          </a:p>
        </p:txBody>
      </p:sp>
      <p:sp>
        <p:nvSpPr>
          <p:cNvPr id="5" name="テキスト ボックス 4">
            <a:extLst>
              <a:ext uri="{FF2B5EF4-FFF2-40B4-BE49-F238E27FC236}">
                <a16:creationId xmlns:a16="http://schemas.microsoft.com/office/drawing/2014/main" id="{E86F3D65-2621-3B09-E1B1-19113D0B80D1}"/>
              </a:ext>
            </a:extLst>
          </p:cNvPr>
          <p:cNvSpPr txBox="1"/>
          <p:nvPr/>
        </p:nvSpPr>
        <p:spPr>
          <a:xfrm>
            <a:off x="2468171" y="3901768"/>
            <a:ext cx="4248023" cy="954107"/>
          </a:xfrm>
          <a:prstGeom prst="rect">
            <a:avLst/>
          </a:prstGeom>
          <a:solidFill>
            <a:srgbClr val="FFFF00"/>
          </a:solidFill>
          <a:ln w="57150">
            <a:solidFill>
              <a:srgbClr val="FF0000"/>
            </a:solidFill>
          </a:ln>
        </p:spPr>
        <p:txBody>
          <a:bodyPr wrap="square" rtlCol="0">
            <a:spAutoFit/>
          </a:bodyPr>
          <a:lstStyle/>
          <a:p>
            <a:pPr algn="ctr"/>
            <a:r>
              <a:rPr kumimoji="1" lang="ja-JP" altLang="en-US" sz="2000" dirty="0">
                <a:latin typeface="AR P丸ゴシック体E" panose="020F0900000000000000" pitchFamily="50" charset="-128"/>
                <a:ea typeface="AR P丸ゴシック体E" panose="020F0900000000000000" pitchFamily="50" charset="-128"/>
              </a:rPr>
              <a:t>論点整理では　</a:t>
            </a:r>
            <a:r>
              <a:rPr kumimoji="1" lang="ja-JP" altLang="en-US" sz="2800" dirty="0">
                <a:latin typeface="AR P丸ゴシック体E" panose="020F0900000000000000" pitchFamily="50" charset="-128"/>
                <a:ea typeface="AR P丸ゴシック体E" panose="020F0900000000000000" pitchFamily="50" charset="-128"/>
              </a:rPr>
              <a:t>生きて働く</a:t>
            </a:r>
            <a:endParaRPr kumimoji="1" lang="en-US" altLang="ja-JP" sz="2800" dirty="0">
              <a:latin typeface="AR P丸ゴシック体E" panose="020F0900000000000000" pitchFamily="50" charset="-128"/>
              <a:ea typeface="AR P丸ゴシック体E" panose="020F0900000000000000" pitchFamily="50" charset="-128"/>
            </a:endParaRPr>
          </a:p>
          <a:p>
            <a:pPr algn="ctr"/>
            <a:r>
              <a:rPr kumimoji="1" lang="ja-JP" altLang="en-US" sz="2800" dirty="0">
                <a:latin typeface="AR P丸ゴシック体E" panose="020F0900000000000000" pitchFamily="50" charset="-128"/>
                <a:ea typeface="AR P丸ゴシック体E" panose="020F0900000000000000" pitchFamily="50" charset="-128"/>
              </a:rPr>
              <a:t>「確かな知識」</a:t>
            </a:r>
            <a:r>
              <a:rPr kumimoji="1" lang="ja-JP" altLang="en-US" sz="2000" dirty="0">
                <a:latin typeface="AR P丸ゴシック体E" panose="020F0900000000000000" pitchFamily="50" charset="-128"/>
                <a:ea typeface="AR P丸ゴシック体E" panose="020F0900000000000000" pitchFamily="50" charset="-128"/>
              </a:rPr>
              <a:t>と言うが</a:t>
            </a:r>
            <a:r>
              <a:rPr kumimoji="1" lang="ja-JP" altLang="en-US" dirty="0">
                <a:latin typeface="AR P丸ゴシック体E" panose="020F0900000000000000" pitchFamily="50" charset="-128"/>
                <a:ea typeface="AR P丸ゴシック体E" panose="020F0900000000000000" pitchFamily="50" charset="-128"/>
              </a:rPr>
              <a:t>・・・</a:t>
            </a:r>
            <a:r>
              <a:rPr kumimoji="1" lang="ja-JP" altLang="en-US" sz="2800" dirty="0">
                <a:latin typeface="AR P丸ゴシック体E" panose="020F0900000000000000" pitchFamily="50" charset="-128"/>
                <a:ea typeface="AR P丸ゴシック体E" panose="020F0900000000000000" pitchFamily="50" charset="-128"/>
              </a:rPr>
              <a:t>　　　</a:t>
            </a:r>
          </a:p>
        </p:txBody>
      </p:sp>
      <p:sp>
        <p:nvSpPr>
          <p:cNvPr id="19" name="テキスト ボックス 18">
            <a:extLst>
              <a:ext uri="{FF2B5EF4-FFF2-40B4-BE49-F238E27FC236}">
                <a16:creationId xmlns:a16="http://schemas.microsoft.com/office/drawing/2014/main" id="{2C4AF171-3B20-BD0D-8B17-D7D42EF874E7}"/>
              </a:ext>
            </a:extLst>
          </p:cNvPr>
          <p:cNvSpPr txBox="1"/>
          <p:nvPr/>
        </p:nvSpPr>
        <p:spPr>
          <a:xfrm>
            <a:off x="2459869" y="3846139"/>
            <a:ext cx="4264625" cy="1077218"/>
          </a:xfrm>
          <a:prstGeom prst="rect">
            <a:avLst/>
          </a:prstGeom>
          <a:solidFill>
            <a:srgbClr val="F6C3FF"/>
          </a:solidFill>
          <a:ln w="57150">
            <a:solidFill>
              <a:srgbClr val="FF0000"/>
            </a:solidFill>
          </a:ln>
        </p:spPr>
        <p:txBody>
          <a:bodyPr wrap="square" rtlCol="0">
            <a:spAutoFit/>
          </a:bodyPr>
          <a:lstStyle/>
          <a:p>
            <a:pPr algn="dist"/>
            <a:r>
              <a:rPr kumimoji="1" lang="ja-JP" altLang="en-US" sz="3200" dirty="0">
                <a:latin typeface="AR P丸ゴシック体E" panose="020F0900000000000000" pitchFamily="50" charset="-128"/>
                <a:ea typeface="AR P丸ゴシック体E" panose="020F0900000000000000" pitchFamily="50" charset="-128"/>
              </a:rPr>
              <a:t>調べさせ学習</a:t>
            </a:r>
            <a:endParaRPr kumimoji="1" lang="en-US" altLang="ja-JP" sz="3200" dirty="0">
              <a:latin typeface="AR P丸ゴシック体E" panose="020F0900000000000000" pitchFamily="50" charset="-128"/>
              <a:ea typeface="AR P丸ゴシック体E" panose="020F0900000000000000" pitchFamily="50" charset="-128"/>
            </a:endParaRPr>
          </a:p>
          <a:p>
            <a:pPr algn="dist"/>
            <a:r>
              <a:rPr kumimoji="1" lang="ja-JP" altLang="en-US" sz="3200" dirty="0">
                <a:latin typeface="AR P丸ゴシック体E" panose="020F0900000000000000" pitchFamily="50" charset="-128"/>
                <a:ea typeface="AR P丸ゴシック体E" panose="020F0900000000000000" pitchFamily="50" charset="-128"/>
              </a:rPr>
              <a:t>程度のものです！</a:t>
            </a:r>
          </a:p>
        </p:txBody>
      </p:sp>
    </p:spTree>
    <p:extLst>
      <p:ext uri="{BB962C8B-B14F-4D97-AF65-F5344CB8AC3E}">
        <p14:creationId xmlns:p14="http://schemas.microsoft.com/office/powerpoint/2010/main" val="1953406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1000"/>
                                        <p:tgtEl>
                                          <p:spTgt spid="19"/>
                                        </p:tgtEl>
                                      </p:cBhvr>
                                    </p:animEffect>
                                    <p:anim calcmode="lin" valueType="num">
                                      <p:cBhvr>
                                        <p:cTn id="29" dur="1000" fill="hold"/>
                                        <p:tgtEl>
                                          <p:spTgt spid="19"/>
                                        </p:tgtEl>
                                        <p:attrNameLst>
                                          <p:attrName>ppt_x</p:attrName>
                                        </p:attrNameLst>
                                      </p:cBhvr>
                                      <p:tavLst>
                                        <p:tav tm="0">
                                          <p:val>
                                            <p:strVal val="#ppt_x"/>
                                          </p:val>
                                        </p:tav>
                                        <p:tav tm="100000">
                                          <p:val>
                                            <p:strVal val="#ppt_x"/>
                                          </p:val>
                                        </p:tav>
                                      </p:tavLst>
                                    </p:anim>
                                    <p:anim calcmode="lin" valueType="num">
                                      <p:cBhvr>
                                        <p:cTn id="3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1000"/>
                                        <p:tgtEl>
                                          <p:spTgt spid="17"/>
                                        </p:tgtEl>
                                      </p:cBhvr>
                                    </p:animEffect>
                                    <p:anim calcmode="lin" valueType="num">
                                      <p:cBhvr>
                                        <p:cTn id="43" dur="1000" fill="hold"/>
                                        <p:tgtEl>
                                          <p:spTgt spid="17"/>
                                        </p:tgtEl>
                                        <p:attrNameLst>
                                          <p:attrName>ppt_x</p:attrName>
                                        </p:attrNameLst>
                                      </p:cBhvr>
                                      <p:tavLst>
                                        <p:tav tm="0">
                                          <p:val>
                                            <p:strVal val="#ppt_x"/>
                                          </p:val>
                                        </p:tav>
                                        <p:tav tm="100000">
                                          <p:val>
                                            <p:strVal val="#ppt_x"/>
                                          </p:val>
                                        </p:tav>
                                      </p:tavLst>
                                    </p:anim>
                                    <p:anim calcmode="lin" valueType="num">
                                      <p:cBhvr>
                                        <p:cTn id="4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1000"/>
                                        <p:tgtEl>
                                          <p:spTgt spid="18"/>
                                        </p:tgtEl>
                                      </p:cBhvr>
                                    </p:animEffect>
                                    <p:anim calcmode="lin" valueType="num">
                                      <p:cBhvr>
                                        <p:cTn id="50" dur="1000" fill="hold"/>
                                        <p:tgtEl>
                                          <p:spTgt spid="18"/>
                                        </p:tgtEl>
                                        <p:attrNameLst>
                                          <p:attrName>ppt_x</p:attrName>
                                        </p:attrNameLst>
                                      </p:cBhvr>
                                      <p:tavLst>
                                        <p:tav tm="0">
                                          <p:val>
                                            <p:strVal val="#ppt_x"/>
                                          </p:val>
                                        </p:tav>
                                        <p:tav tm="100000">
                                          <p:val>
                                            <p:strVal val="#ppt_x"/>
                                          </p:val>
                                        </p:tav>
                                      </p:tavLst>
                                    </p:anim>
                                    <p:anim calcmode="lin" valueType="num">
                                      <p:cBhvr>
                                        <p:cTn id="5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animBg="1"/>
      <p:bldP spid="18" grpId="0" animBg="1"/>
      <p:bldP spid="5" grpId="0" animBg="1"/>
      <p:bldP spid="1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四角形: 角を丸くする 7">
            <a:extLst>
              <a:ext uri="{FF2B5EF4-FFF2-40B4-BE49-F238E27FC236}">
                <a16:creationId xmlns:a16="http://schemas.microsoft.com/office/drawing/2014/main" id="{6F3E15E3-BFA0-12DE-6766-51946FB64EFB}"/>
              </a:ext>
            </a:extLst>
          </p:cNvPr>
          <p:cNvSpPr/>
          <p:nvPr/>
        </p:nvSpPr>
        <p:spPr>
          <a:xfrm>
            <a:off x="1156448" y="995083"/>
            <a:ext cx="6817659" cy="3375213"/>
          </a:xfrm>
          <a:prstGeom prst="roundRect">
            <a:avLst/>
          </a:prstGeom>
          <a:solidFill>
            <a:srgbClr val="FFCCFF">
              <a:alpha val="2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A1925CC8-000B-B090-B4B5-A043521EDE2F}"/>
              </a:ext>
            </a:extLst>
          </p:cNvPr>
          <p:cNvSpPr/>
          <p:nvPr/>
        </p:nvSpPr>
        <p:spPr>
          <a:xfrm>
            <a:off x="2908373" y="1281239"/>
            <a:ext cx="724702" cy="2958303"/>
          </a:xfrm>
          <a:prstGeom prst="rect">
            <a:avLst/>
          </a:prstGeom>
          <a:solidFill>
            <a:srgbClr val="FF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7478BFC5-0F3B-22C1-FBEB-52E33F8ECAAC}"/>
              </a:ext>
            </a:extLst>
          </p:cNvPr>
          <p:cNvSpPr/>
          <p:nvPr/>
        </p:nvSpPr>
        <p:spPr>
          <a:xfrm>
            <a:off x="4260117" y="1284778"/>
            <a:ext cx="724702" cy="2958303"/>
          </a:xfrm>
          <a:prstGeom prst="rect">
            <a:avLst/>
          </a:prstGeom>
          <a:solidFill>
            <a:srgbClr val="FF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55D1747E-C974-477F-A3B7-63D69E4A1248}"/>
              </a:ext>
            </a:extLst>
          </p:cNvPr>
          <p:cNvSpPr/>
          <p:nvPr/>
        </p:nvSpPr>
        <p:spPr>
          <a:xfrm>
            <a:off x="5611863" y="1290638"/>
            <a:ext cx="724702" cy="2958303"/>
          </a:xfrm>
          <a:prstGeom prst="rect">
            <a:avLst/>
          </a:prstGeom>
          <a:solidFill>
            <a:srgbClr val="FF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7ECFD4B1-1212-52F3-91A1-8D9EBA2A1505}"/>
              </a:ext>
            </a:extLst>
          </p:cNvPr>
          <p:cNvSpPr/>
          <p:nvPr/>
        </p:nvSpPr>
        <p:spPr>
          <a:xfrm>
            <a:off x="6944033" y="1284778"/>
            <a:ext cx="724702" cy="2958303"/>
          </a:xfrm>
          <a:prstGeom prst="rect">
            <a:avLst/>
          </a:prstGeom>
          <a:solidFill>
            <a:srgbClr val="FF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矢印: 右 6">
            <a:extLst>
              <a:ext uri="{FF2B5EF4-FFF2-40B4-BE49-F238E27FC236}">
                <a16:creationId xmlns:a16="http://schemas.microsoft.com/office/drawing/2014/main" id="{99DD8741-F098-B71B-7A55-BCBAD8E9C902}"/>
              </a:ext>
            </a:extLst>
          </p:cNvPr>
          <p:cNvSpPr/>
          <p:nvPr/>
        </p:nvSpPr>
        <p:spPr>
          <a:xfrm>
            <a:off x="1657901" y="37734"/>
            <a:ext cx="6010834" cy="957349"/>
          </a:xfrm>
          <a:prstGeom prst="rightArrow">
            <a:avLst>
              <a:gd name="adj1" fmla="val 70290"/>
              <a:gd name="adj2" fmla="val 50000"/>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E14D43E2-E5C4-2B61-9F9D-D26579792735}"/>
              </a:ext>
            </a:extLst>
          </p:cNvPr>
          <p:cNvSpPr/>
          <p:nvPr/>
        </p:nvSpPr>
        <p:spPr>
          <a:xfrm>
            <a:off x="813931" y="4656225"/>
            <a:ext cx="856129" cy="201180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3" name="正方形/長方形 12">
            <a:extLst>
              <a:ext uri="{FF2B5EF4-FFF2-40B4-BE49-F238E27FC236}">
                <a16:creationId xmlns:a16="http://schemas.microsoft.com/office/drawing/2014/main" id="{C9E736C9-2723-68A3-EE4E-F4B96A1BA047}"/>
              </a:ext>
            </a:extLst>
          </p:cNvPr>
          <p:cNvSpPr/>
          <p:nvPr/>
        </p:nvSpPr>
        <p:spPr>
          <a:xfrm>
            <a:off x="1883391" y="4656225"/>
            <a:ext cx="856129" cy="201180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248F6F4A-457F-5A80-DC8B-513FBA4DCA20}"/>
              </a:ext>
            </a:extLst>
          </p:cNvPr>
          <p:cNvSpPr/>
          <p:nvPr/>
        </p:nvSpPr>
        <p:spPr>
          <a:xfrm>
            <a:off x="2888237" y="4656225"/>
            <a:ext cx="856129" cy="201180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右中かっこ 14">
            <a:extLst>
              <a:ext uri="{FF2B5EF4-FFF2-40B4-BE49-F238E27FC236}">
                <a16:creationId xmlns:a16="http://schemas.microsoft.com/office/drawing/2014/main" id="{58726260-4D01-2C61-E6FA-4996240364FB}"/>
              </a:ext>
            </a:extLst>
          </p:cNvPr>
          <p:cNvSpPr/>
          <p:nvPr/>
        </p:nvSpPr>
        <p:spPr>
          <a:xfrm rot="16200000">
            <a:off x="2243111" y="3312724"/>
            <a:ext cx="400763" cy="2300657"/>
          </a:xfrm>
          <a:prstGeom prst="rightBrace">
            <a:avLst>
              <a:gd name="adj1" fmla="val 8333"/>
              <a:gd name="adj2" fmla="val 27237"/>
            </a:avLst>
          </a:prstGeom>
          <a:noFill/>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48A975E8-49F2-648D-7F5D-E247ACE315B6}"/>
              </a:ext>
            </a:extLst>
          </p:cNvPr>
          <p:cNvSpPr/>
          <p:nvPr/>
        </p:nvSpPr>
        <p:spPr>
          <a:xfrm>
            <a:off x="1657901" y="1281238"/>
            <a:ext cx="724702" cy="2958303"/>
          </a:xfrm>
          <a:prstGeom prst="rect">
            <a:avLst/>
          </a:prstGeom>
          <a:solidFill>
            <a:srgbClr val="FF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a:extLst>
              <a:ext uri="{FF2B5EF4-FFF2-40B4-BE49-F238E27FC236}">
                <a16:creationId xmlns:a16="http://schemas.microsoft.com/office/drawing/2014/main" id="{F9ED5554-48E4-4819-ABB1-39D3B865556F}"/>
              </a:ext>
            </a:extLst>
          </p:cNvPr>
          <p:cNvSpPr/>
          <p:nvPr/>
        </p:nvSpPr>
        <p:spPr>
          <a:xfrm>
            <a:off x="1670060" y="1281011"/>
            <a:ext cx="724702" cy="2958303"/>
          </a:xfrm>
          <a:prstGeom prst="rect">
            <a:avLst/>
          </a:prstGeom>
          <a:solidFill>
            <a:srgbClr val="FFFFFF"/>
          </a:solid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a:solidFill>
                  <a:schemeClr val="tx1"/>
                </a:solidFill>
              </a:rPr>
              <a:t>問題に気づく</a:t>
            </a:r>
          </a:p>
        </p:txBody>
      </p:sp>
      <p:sp>
        <p:nvSpPr>
          <p:cNvPr id="10" name="テキスト ボックス 9">
            <a:extLst>
              <a:ext uri="{FF2B5EF4-FFF2-40B4-BE49-F238E27FC236}">
                <a16:creationId xmlns:a16="http://schemas.microsoft.com/office/drawing/2014/main" id="{687CAC88-6E4F-16FA-20FB-114A4F1A20AE}"/>
              </a:ext>
            </a:extLst>
          </p:cNvPr>
          <p:cNvSpPr txBox="1"/>
          <p:nvPr/>
        </p:nvSpPr>
        <p:spPr>
          <a:xfrm>
            <a:off x="3957507" y="4656225"/>
            <a:ext cx="4896794" cy="1908215"/>
          </a:xfrm>
          <a:prstGeom prst="rect">
            <a:avLst/>
          </a:prstGeom>
          <a:noFill/>
        </p:spPr>
        <p:txBody>
          <a:bodyPr wrap="square" rtlCol="0">
            <a:spAutoFit/>
          </a:bodyPr>
          <a:lstStyle/>
          <a:p>
            <a:pPr algn="ctr"/>
            <a:r>
              <a:rPr kumimoji="1" lang="ja-JP" altLang="en-US" sz="2400" dirty="0">
                <a:latin typeface="AR P丸ゴシック体E" panose="020F0900000000000000" pitchFamily="50" charset="-128"/>
                <a:ea typeface="AR P丸ゴシック体E" panose="020F0900000000000000" pitchFamily="50" charset="-128"/>
              </a:rPr>
              <a:t>教師が問題を「示す」のでなく、</a:t>
            </a:r>
            <a:endParaRPr kumimoji="1" lang="en-US" altLang="ja-JP" sz="2400" dirty="0">
              <a:latin typeface="AR P丸ゴシック体E" panose="020F0900000000000000" pitchFamily="50" charset="-128"/>
              <a:ea typeface="AR P丸ゴシック体E" panose="020F0900000000000000" pitchFamily="50" charset="-128"/>
            </a:endParaRPr>
          </a:p>
          <a:p>
            <a:pPr algn="ctr"/>
            <a:endParaRPr kumimoji="1" lang="en-US" altLang="ja-JP" sz="800" dirty="0">
              <a:latin typeface="AR P丸ゴシック体E" panose="020F0900000000000000" pitchFamily="50" charset="-128"/>
              <a:ea typeface="AR P丸ゴシック体E" panose="020F0900000000000000" pitchFamily="50" charset="-128"/>
            </a:endParaRPr>
          </a:p>
          <a:p>
            <a:pPr algn="ctr"/>
            <a:r>
              <a:rPr kumimoji="1" lang="ja-JP" altLang="en-US" sz="2400" dirty="0">
                <a:latin typeface="AR P丸ゴシック体E" panose="020F0900000000000000" pitchFamily="50" charset="-128"/>
                <a:ea typeface="AR P丸ゴシック体E" panose="020F0900000000000000" pitchFamily="50" charset="-128"/>
              </a:rPr>
              <a:t>子ども自身に「問題に気づかせる」</a:t>
            </a:r>
            <a:endParaRPr kumimoji="1" lang="en-US" altLang="ja-JP" sz="2400" dirty="0">
              <a:latin typeface="AR P丸ゴシック体E" panose="020F0900000000000000" pitchFamily="50" charset="-128"/>
              <a:ea typeface="AR P丸ゴシック体E" panose="020F0900000000000000" pitchFamily="50" charset="-128"/>
            </a:endParaRPr>
          </a:p>
          <a:p>
            <a:pPr algn="ctr"/>
            <a:endParaRPr kumimoji="1" lang="en-US" altLang="ja-JP" sz="800" dirty="0">
              <a:latin typeface="AR P丸ゴシック体E" panose="020F0900000000000000" pitchFamily="50" charset="-128"/>
              <a:ea typeface="AR P丸ゴシック体E" panose="020F0900000000000000" pitchFamily="50" charset="-128"/>
            </a:endParaRPr>
          </a:p>
          <a:p>
            <a:pPr algn="ctr"/>
            <a:r>
              <a:rPr kumimoji="1" lang="ja-JP" altLang="en-US" sz="2400" dirty="0">
                <a:latin typeface="AR P丸ゴシック体E" panose="020F0900000000000000" pitchFamily="50" charset="-128"/>
                <a:ea typeface="AR P丸ゴシック体E" panose="020F0900000000000000" pitchFamily="50" charset="-128"/>
              </a:rPr>
              <a:t>ことが、重要ですね。では、①②③</a:t>
            </a:r>
            <a:endParaRPr kumimoji="1" lang="en-US" altLang="ja-JP" sz="2400" dirty="0">
              <a:latin typeface="AR P丸ゴシック体E" panose="020F0900000000000000" pitchFamily="50" charset="-128"/>
              <a:ea typeface="AR P丸ゴシック体E" panose="020F0900000000000000" pitchFamily="50" charset="-128"/>
            </a:endParaRPr>
          </a:p>
          <a:p>
            <a:pPr algn="ctr"/>
            <a:endParaRPr kumimoji="1" lang="en-US" altLang="ja-JP" sz="600" dirty="0">
              <a:latin typeface="AR P丸ゴシック体E" panose="020F0900000000000000" pitchFamily="50" charset="-128"/>
              <a:ea typeface="AR P丸ゴシック体E" panose="020F0900000000000000" pitchFamily="50" charset="-128"/>
            </a:endParaRPr>
          </a:p>
          <a:p>
            <a:pPr algn="ctr"/>
            <a:r>
              <a:rPr kumimoji="1" lang="ja-JP" altLang="en-US" sz="2400" dirty="0">
                <a:latin typeface="AR P丸ゴシック体E" panose="020F0900000000000000" pitchFamily="50" charset="-128"/>
                <a:ea typeface="AR P丸ゴシック体E" panose="020F0900000000000000" pitchFamily="50" charset="-128"/>
              </a:rPr>
              <a:t>でどんなことをすればいいのでしょう。　　　　　　　　　　　</a:t>
            </a:r>
            <a:endParaRPr kumimoji="1" lang="en-US" altLang="ja-JP" sz="2400" dirty="0">
              <a:latin typeface="AR P丸ゴシック体E" panose="020F0900000000000000" pitchFamily="50" charset="-128"/>
              <a:ea typeface="AR P丸ゴシック体E" panose="020F0900000000000000" pitchFamily="50" charset="-128"/>
            </a:endParaRPr>
          </a:p>
        </p:txBody>
      </p:sp>
      <p:sp>
        <p:nvSpPr>
          <p:cNvPr id="11" name="テキスト ボックス 10">
            <a:extLst>
              <a:ext uri="{FF2B5EF4-FFF2-40B4-BE49-F238E27FC236}">
                <a16:creationId xmlns:a16="http://schemas.microsoft.com/office/drawing/2014/main" id="{3F201624-B755-39D2-883D-A86676631FE6}"/>
              </a:ext>
            </a:extLst>
          </p:cNvPr>
          <p:cNvSpPr txBox="1"/>
          <p:nvPr/>
        </p:nvSpPr>
        <p:spPr>
          <a:xfrm>
            <a:off x="1016297" y="4656225"/>
            <a:ext cx="492443" cy="461665"/>
          </a:xfrm>
          <a:prstGeom prst="rect">
            <a:avLst/>
          </a:prstGeom>
          <a:noFill/>
        </p:spPr>
        <p:txBody>
          <a:bodyPr wrap="non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①</a:t>
            </a:r>
          </a:p>
        </p:txBody>
      </p:sp>
      <p:sp>
        <p:nvSpPr>
          <p:cNvPr id="16" name="テキスト ボックス 15">
            <a:extLst>
              <a:ext uri="{FF2B5EF4-FFF2-40B4-BE49-F238E27FC236}">
                <a16:creationId xmlns:a16="http://schemas.microsoft.com/office/drawing/2014/main" id="{31A6BD2F-9CD0-2712-90D3-4024B0E62E74}"/>
              </a:ext>
            </a:extLst>
          </p:cNvPr>
          <p:cNvSpPr txBox="1"/>
          <p:nvPr/>
        </p:nvSpPr>
        <p:spPr>
          <a:xfrm>
            <a:off x="2091105" y="4663434"/>
            <a:ext cx="492443" cy="461665"/>
          </a:xfrm>
          <a:prstGeom prst="rect">
            <a:avLst/>
          </a:prstGeom>
          <a:noFill/>
        </p:spPr>
        <p:txBody>
          <a:bodyPr wrap="non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②</a:t>
            </a:r>
          </a:p>
        </p:txBody>
      </p:sp>
      <p:sp>
        <p:nvSpPr>
          <p:cNvPr id="17" name="テキスト ボックス 16">
            <a:extLst>
              <a:ext uri="{FF2B5EF4-FFF2-40B4-BE49-F238E27FC236}">
                <a16:creationId xmlns:a16="http://schemas.microsoft.com/office/drawing/2014/main" id="{77A73C7B-B058-321E-CDAF-446DD11DBEC8}"/>
              </a:ext>
            </a:extLst>
          </p:cNvPr>
          <p:cNvSpPr txBox="1"/>
          <p:nvPr/>
        </p:nvSpPr>
        <p:spPr>
          <a:xfrm>
            <a:off x="3101378" y="4680098"/>
            <a:ext cx="492443" cy="461665"/>
          </a:xfrm>
          <a:prstGeom prst="rect">
            <a:avLst/>
          </a:prstGeom>
          <a:noFill/>
        </p:spPr>
        <p:txBody>
          <a:bodyPr wrap="non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③</a:t>
            </a:r>
          </a:p>
        </p:txBody>
      </p:sp>
      <p:sp>
        <p:nvSpPr>
          <p:cNvPr id="18" name="テキスト ボックス 17">
            <a:extLst>
              <a:ext uri="{FF2B5EF4-FFF2-40B4-BE49-F238E27FC236}">
                <a16:creationId xmlns:a16="http://schemas.microsoft.com/office/drawing/2014/main" id="{85B8C398-494D-2A05-1CC8-88989800692D}"/>
              </a:ext>
            </a:extLst>
          </p:cNvPr>
          <p:cNvSpPr txBox="1"/>
          <p:nvPr/>
        </p:nvSpPr>
        <p:spPr>
          <a:xfrm>
            <a:off x="803341" y="5145540"/>
            <a:ext cx="861774" cy="1485343"/>
          </a:xfrm>
          <a:prstGeom prst="rect">
            <a:avLst/>
          </a:prstGeom>
          <a:noFill/>
        </p:spPr>
        <p:txBody>
          <a:bodyPr vert="eaVert" wrap="none" rtlCol="0">
            <a:spAutoFit/>
          </a:bodyPr>
          <a:lstStyle/>
          <a:p>
            <a:r>
              <a:rPr kumimoji="1" lang="ja-JP" altLang="en-US" sz="2200" dirty="0">
                <a:latin typeface="AR P丸ゴシック体E" panose="020F0900000000000000" pitchFamily="50" charset="-128"/>
                <a:ea typeface="AR P丸ゴシック体E" panose="020F0900000000000000" pitchFamily="50" charset="-128"/>
              </a:rPr>
              <a:t>問題に</a:t>
            </a:r>
            <a:endParaRPr kumimoji="1" lang="en-US" altLang="ja-JP" sz="2200" dirty="0">
              <a:latin typeface="AR P丸ゴシック体E" panose="020F0900000000000000" pitchFamily="50" charset="-128"/>
              <a:ea typeface="AR P丸ゴシック体E" panose="020F0900000000000000" pitchFamily="50" charset="-128"/>
            </a:endParaRPr>
          </a:p>
          <a:p>
            <a:r>
              <a:rPr kumimoji="1" lang="ja-JP" altLang="en-US" sz="2200" dirty="0">
                <a:latin typeface="AR P丸ゴシック体E" panose="020F0900000000000000" pitchFamily="50" charset="-128"/>
                <a:ea typeface="AR P丸ゴシック体E" panose="020F0900000000000000" pitchFamily="50" charset="-128"/>
              </a:rPr>
              <a:t>気づかせる</a:t>
            </a:r>
          </a:p>
        </p:txBody>
      </p:sp>
      <p:sp>
        <p:nvSpPr>
          <p:cNvPr id="19" name="テキスト ボックス 18">
            <a:extLst>
              <a:ext uri="{FF2B5EF4-FFF2-40B4-BE49-F238E27FC236}">
                <a16:creationId xmlns:a16="http://schemas.microsoft.com/office/drawing/2014/main" id="{30291895-53C6-A207-2680-4E7C6B4028E4}"/>
              </a:ext>
            </a:extLst>
          </p:cNvPr>
          <p:cNvSpPr txBox="1"/>
          <p:nvPr/>
        </p:nvSpPr>
        <p:spPr>
          <a:xfrm>
            <a:off x="1867110" y="5145540"/>
            <a:ext cx="861774" cy="1507785"/>
          </a:xfrm>
          <a:prstGeom prst="rect">
            <a:avLst/>
          </a:prstGeom>
          <a:noFill/>
        </p:spPr>
        <p:txBody>
          <a:bodyPr vert="eaVert" wrap="none" rtlCol="0">
            <a:spAutoFit/>
          </a:bodyPr>
          <a:lstStyle/>
          <a:p>
            <a:r>
              <a:rPr kumimoji="1" lang="ja-JP" altLang="en-US" sz="2200" dirty="0">
                <a:latin typeface="AR P丸ゴシック体E" panose="020F0900000000000000" pitchFamily="50" charset="-128"/>
                <a:ea typeface="AR P丸ゴシック体E" panose="020F0900000000000000" pitchFamily="50" charset="-128"/>
              </a:rPr>
              <a:t>学習問題を</a:t>
            </a:r>
            <a:endParaRPr kumimoji="1" lang="en-US" altLang="ja-JP" sz="2200" dirty="0">
              <a:latin typeface="AR P丸ゴシック体E" panose="020F0900000000000000" pitchFamily="50" charset="-128"/>
              <a:ea typeface="AR P丸ゴシック体E" panose="020F0900000000000000" pitchFamily="50" charset="-128"/>
            </a:endParaRPr>
          </a:p>
          <a:p>
            <a:r>
              <a:rPr kumimoji="1" lang="ja-JP" altLang="en-US" sz="2200" dirty="0">
                <a:latin typeface="AR P丸ゴシック体E" panose="020F0900000000000000" pitchFamily="50" charset="-128"/>
                <a:ea typeface="AR P丸ゴシック体E" panose="020F0900000000000000" pitchFamily="50" charset="-128"/>
              </a:rPr>
              <a:t>明確にする</a:t>
            </a:r>
          </a:p>
        </p:txBody>
      </p:sp>
      <p:sp>
        <p:nvSpPr>
          <p:cNvPr id="20" name="テキスト ボックス 19">
            <a:extLst>
              <a:ext uri="{FF2B5EF4-FFF2-40B4-BE49-F238E27FC236}">
                <a16:creationId xmlns:a16="http://schemas.microsoft.com/office/drawing/2014/main" id="{2CB7A663-A374-7BB9-8AE9-A59CA2627A62}"/>
              </a:ext>
            </a:extLst>
          </p:cNvPr>
          <p:cNvSpPr txBox="1"/>
          <p:nvPr/>
        </p:nvSpPr>
        <p:spPr>
          <a:xfrm>
            <a:off x="2877647" y="5187521"/>
            <a:ext cx="861774" cy="1507785"/>
          </a:xfrm>
          <a:prstGeom prst="rect">
            <a:avLst/>
          </a:prstGeom>
          <a:noFill/>
        </p:spPr>
        <p:txBody>
          <a:bodyPr vert="eaVert" wrap="none" rtlCol="0">
            <a:spAutoFit/>
          </a:bodyPr>
          <a:lstStyle/>
          <a:p>
            <a:r>
              <a:rPr kumimoji="1" lang="ja-JP" altLang="en-US" sz="2200" dirty="0">
                <a:latin typeface="AR P丸ゴシック体E" panose="020F0900000000000000" pitchFamily="50" charset="-128"/>
                <a:ea typeface="AR P丸ゴシック体E" panose="020F0900000000000000" pitchFamily="50" charset="-128"/>
              </a:rPr>
              <a:t>学習計画を</a:t>
            </a:r>
            <a:endParaRPr kumimoji="1" lang="en-US" altLang="ja-JP" sz="2200" dirty="0">
              <a:latin typeface="AR P丸ゴシック体E" panose="020F0900000000000000" pitchFamily="50" charset="-128"/>
              <a:ea typeface="AR P丸ゴシック体E" panose="020F0900000000000000" pitchFamily="50" charset="-128"/>
            </a:endParaRPr>
          </a:p>
          <a:p>
            <a:r>
              <a:rPr kumimoji="1" lang="ja-JP" altLang="en-US" sz="2200" dirty="0">
                <a:latin typeface="AR P丸ゴシック体E" panose="020F0900000000000000" pitchFamily="50" charset="-128"/>
                <a:ea typeface="AR P丸ゴシック体E" panose="020F0900000000000000" pitchFamily="50" charset="-128"/>
              </a:rPr>
              <a:t>立てる</a:t>
            </a:r>
            <a:endParaRPr kumimoji="1" lang="en-US" altLang="ja-JP" sz="2200" dirty="0">
              <a:latin typeface="AR P丸ゴシック体E" panose="020F0900000000000000" pitchFamily="50" charset="-128"/>
              <a:ea typeface="AR P丸ゴシック体E" panose="020F0900000000000000" pitchFamily="50" charset="-128"/>
            </a:endParaRPr>
          </a:p>
        </p:txBody>
      </p:sp>
    </p:spTree>
    <p:extLst>
      <p:ext uri="{BB962C8B-B14F-4D97-AF65-F5344CB8AC3E}">
        <p14:creationId xmlns:p14="http://schemas.microsoft.com/office/powerpoint/2010/main" val="909887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6">
                                            <p:txEl>
                                              <p:pRg st="0" end="0"/>
                                            </p:txEl>
                                          </p:spTgt>
                                        </p:tgtEl>
                                        <p:attrNameLst>
                                          <p:attrName>style.visibility</p:attrName>
                                        </p:attrNameLst>
                                      </p:cBhvr>
                                      <p:to>
                                        <p:strVal val="visible"/>
                                      </p:to>
                                    </p:set>
                                    <p:animEffect transition="in" filter="fade">
                                      <p:cBhvr>
                                        <p:cTn id="41" dur="1000"/>
                                        <p:tgtEl>
                                          <p:spTgt spid="16">
                                            <p:txEl>
                                              <p:pRg st="0" end="0"/>
                                            </p:txEl>
                                          </p:spTgt>
                                        </p:tgtEl>
                                      </p:cBhvr>
                                    </p:animEffect>
                                    <p:anim calcmode="lin" valueType="num">
                                      <p:cBhvr>
                                        <p:cTn id="42"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43" dur="1000" fill="hold"/>
                                        <p:tgtEl>
                                          <p:spTgt spid="16">
                                            <p:txEl>
                                              <p:pRg st="0" end="0"/>
                                            </p:txEl>
                                          </p:spTgt>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1000"/>
                                        <p:tgtEl>
                                          <p:spTgt spid="14"/>
                                        </p:tgtEl>
                                      </p:cBhvr>
                                    </p:animEffect>
                                    <p:anim calcmode="lin" valueType="num">
                                      <p:cBhvr>
                                        <p:cTn id="47" dur="1000" fill="hold"/>
                                        <p:tgtEl>
                                          <p:spTgt spid="14"/>
                                        </p:tgtEl>
                                        <p:attrNameLst>
                                          <p:attrName>ppt_x</p:attrName>
                                        </p:attrNameLst>
                                      </p:cBhvr>
                                      <p:tavLst>
                                        <p:tav tm="0">
                                          <p:val>
                                            <p:strVal val="#ppt_x"/>
                                          </p:val>
                                        </p:tav>
                                        <p:tav tm="100000">
                                          <p:val>
                                            <p:strVal val="#ppt_x"/>
                                          </p:val>
                                        </p:tav>
                                      </p:tavLst>
                                    </p:anim>
                                    <p:anim calcmode="lin" valueType="num">
                                      <p:cBhvr>
                                        <p:cTn id="48" dur="1000" fill="hold"/>
                                        <p:tgtEl>
                                          <p:spTgt spid="14"/>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17">
                                            <p:txEl>
                                              <p:pRg st="0" end="0"/>
                                            </p:txEl>
                                          </p:spTgt>
                                        </p:tgtEl>
                                        <p:attrNameLst>
                                          <p:attrName>style.visibility</p:attrName>
                                        </p:attrNameLst>
                                      </p:cBhvr>
                                      <p:to>
                                        <p:strVal val="visible"/>
                                      </p:to>
                                    </p:set>
                                    <p:animEffect transition="in" filter="fade">
                                      <p:cBhvr>
                                        <p:cTn id="51" dur="1000"/>
                                        <p:tgtEl>
                                          <p:spTgt spid="17">
                                            <p:txEl>
                                              <p:pRg st="0" end="0"/>
                                            </p:txEl>
                                          </p:spTgt>
                                        </p:tgtEl>
                                      </p:cBhvr>
                                    </p:animEffect>
                                    <p:anim calcmode="lin" valueType="num">
                                      <p:cBhvr>
                                        <p:cTn id="52"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53"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18">
                                            <p:txEl>
                                              <p:pRg st="0" end="0"/>
                                            </p:txEl>
                                          </p:spTgt>
                                        </p:tgtEl>
                                        <p:attrNameLst>
                                          <p:attrName>style.visibility</p:attrName>
                                        </p:attrNameLst>
                                      </p:cBhvr>
                                      <p:to>
                                        <p:strVal val="visible"/>
                                      </p:to>
                                    </p:set>
                                    <p:animEffect transition="in" filter="fade">
                                      <p:cBhvr>
                                        <p:cTn id="58" dur="1000"/>
                                        <p:tgtEl>
                                          <p:spTgt spid="18">
                                            <p:txEl>
                                              <p:pRg st="0" end="0"/>
                                            </p:txEl>
                                          </p:spTgt>
                                        </p:tgtEl>
                                      </p:cBhvr>
                                    </p:animEffect>
                                    <p:anim calcmode="lin" valueType="num">
                                      <p:cBhvr>
                                        <p:cTn id="59"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60" dur="1000" fill="hold"/>
                                        <p:tgtEl>
                                          <p:spTgt spid="18">
                                            <p:txEl>
                                              <p:pRg st="0" end="0"/>
                                            </p:txEl>
                                          </p:spTgt>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18">
                                            <p:txEl>
                                              <p:pRg st="1" end="1"/>
                                            </p:txEl>
                                          </p:spTgt>
                                        </p:tgtEl>
                                        <p:attrNameLst>
                                          <p:attrName>style.visibility</p:attrName>
                                        </p:attrNameLst>
                                      </p:cBhvr>
                                      <p:to>
                                        <p:strVal val="visible"/>
                                      </p:to>
                                    </p:set>
                                    <p:animEffect transition="in" filter="fade">
                                      <p:cBhvr>
                                        <p:cTn id="63" dur="1000"/>
                                        <p:tgtEl>
                                          <p:spTgt spid="18">
                                            <p:txEl>
                                              <p:pRg st="1" end="1"/>
                                            </p:txEl>
                                          </p:spTgt>
                                        </p:tgtEl>
                                      </p:cBhvr>
                                    </p:animEffect>
                                    <p:anim calcmode="lin" valueType="num">
                                      <p:cBhvr>
                                        <p:cTn id="64" dur="1000" fill="hold"/>
                                        <p:tgtEl>
                                          <p:spTgt spid="18">
                                            <p:txEl>
                                              <p:pRg st="1" end="1"/>
                                            </p:txEl>
                                          </p:spTgt>
                                        </p:tgtEl>
                                        <p:attrNameLst>
                                          <p:attrName>ppt_x</p:attrName>
                                        </p:attrNameLst>
                                      </p:cBhvr>
                                      <p:tavLst>
                                        <p:tav tm="0">
                                          <p:val>
                                            <p:strVal val="#ppt_x"/>
                                          </p:val>
                                        </p:tav>
                                        <p:tav tm="100000">
                                          <p:val>
                                            <p:strVal val="#ppt_x"/>
                                          </p:val>
                                        </p:tav>
                                      </p:tavLst>
                                    </p:anim>
                                    <p:anim calcmode="lin" valueType="num">
                                      <p:cBhvr>
                                        <p:cTn id="65" dur="1000" fill="hold"/>
                                        <p:tgtEl>
                                          <p:spTgt spid="1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19">
                                            <p:txEl>
                                              <p:pRg st="0" end="0"/>
                                            </p:txEl>
                                          </p:spTgt>
                                        </p:tgtEl>
                                        <p:attrNameLst>
                                          <p:attrName>style.visibility</p:attrName>
                                        </p:attrNameLst>
                                      </p:cBhvr>
                                      <p:to>
                                        <p:strVal val="visible"/>
                                      </p:to>
                                    </p:set>
                                    <p:animEffect transition="in" filter="fade">
                                      <p:cBhvr>
                                        <p:cTn id="70" dur="1000"/>
                                        <p:tgtEl>
                                          <p:spTgt spid="19">
                                            <p:txEl>
                                              <p:pRg st="0" end="0"/>
                                            </p:txEl>
                                          </p:spTgt>
                                        </p:tgtEl>
                                      </p:cBhvr>
                                    </p:animEffect>
                                    <p:anim calcmode="lin" valueType="num">
                                      <p:cBhvr>
                                        <p:cTn id="71"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72" dur="1000" fill="hold"/>
                                        <p:tgtEl>
                                          <p:spTgt spid="19">
                                            <p:txEl>
                                              <p:pRg st="0" end="0"/>
                                            </p:txEl>
                                          </p:spTgt>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19">
                                            <p:txEl>
                                              <p:pRg st="1" end="1"/>
                                            </p:txEl>
                                          </p:spTgt>
                                        </p:tgtEl>
                                        <p:attrNameLst>
                                          <p:attrName>style.visibility</p:attrName>
                                        </p:attrNameLst>
                                      </p:cBhvr>
                                      <p:to>
                                        <p:strVal val="visible"/>
                                      </p:to>
                                    </p:set>
                                    <p:animEffect transition="in" filter="fade">
                                      <p:cBhvr>
                                        <p:cTn id="75" dur="1000"/>
                                        <p:tgtEl>
                                          <p:spTgt spid="19">
                                            <p:txEl>
                                              <p:pRg st="1" end="1"/>
                                            </p:txEl>
                                          </p:spTgt>
                                        </p:tgtEl>
                                      </p:cBhvr>
                                    </p:animEffect>
                                    <p:anim calcmode="lin" valueType="num">
                                      <p:cBhvr>
                                        <p:cTn id="76" dur="1000" fill="hold"/>
                                        <p:tgtEl>
                                          <p:spTgt spid="19">
                                            <p:txEl>
                                              <p:pRg st="1" end="1"/>
                                            </p:txEl>
                                          </p:spTgt>
                                        </p:tgtEl>
                                        <p:attrNameLst>
                                          <p:attrName>ppt_x</p:attrName>
                                        </p:attrNameLst>
                                      </p:cBhvr>
                                      <p:tavLst>
                                        <p:tav tm="0">
                                          <p:val>
                                            <p:strVal val="#ppt_x"/>
                                          </p:val>
                                        </p:tav>
                                        <p:tav tm="100000">
                                          <p:val>
                                            <p:strVal val="#ppt_x"/>
                                          </p:val>
                                        </p:tav>
                                      </p:tavLst>
                                    </p:anim>
                                    <p:anim calcmode="lin" valueType="num">
                                      <p:cBhvr>
                                        <p:cTn id="77" dur="1000" fill="hold"/>
                                        <p:tgtEl>
                                          <p:spTgt spid="1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nodeType="clickEffect">
                                  <p:stCondLst>
                                    <p:cond delay="0"/>
                                  </p:stCondLst>
                                  <p:childTnLst>
                                    <p:set>
                                      <p:cBhvr>
                                        <p:cTn id="81" dur="1" fill="hold">
                                          <p:stCondLst>
                                            <p:cond delay="0"/>
                                          </p:stCondLst>
                                        </p:cTn>
                                        <p:tgtEl>
                                          <p:spTgt spid="20">
                                            <p:txEl>
                                              <p:pRg st="0" end="0"/>
                                            </p:txEl>
                                          </p:spTgt>
                                        </p:tgtEl>
                                        <p:attrNameLst>
                                          <p:attrName>style.visibility</p:attrName>
                                        </p:attrNameLst>
                                      </p:cBhvr>
                                      <p:to>
                                        <p:strVal val="visible"/>
                                      </p:to>
                                    </p:set>
                                    <p:animEffect transition="in" filter="fade">
                                      <p:cBhvr>
                                        <p:cTn id="82" dur="1000"/>
                                        <p:tgtEl>
                                          <p:spTgt spid="20">
                                            <p:txEl>
                                              <p:pRg st="0" end="0"/>
                                            </p:txEl>
                                          </p:spTgt>
                                        </p:tgtEl>
                                      </p:cBhvr>
                                    </p:animEffect>
                                    <p:anim calcmode="lin" valueType="num">
                                      <p:cBhvr>
                                        <p:cTn id="83"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84" dur="1000" fill="hold"/>
                                        <p:tgtEl>
                                          <p:spTgt spid="20">
                                            <p:txEl>
                                              <p:pRg st="0" end="0"/>
                                            </p:txEl>
                                          </p:spTgt>
                                        </p:tgtEl>
                                        <p:attrNameLst>
                                          <p:attrName>ppt_y</p:attrName>
                                        </p:attrNameLst>
                                      </p:cBhvr>
                                      <p:tavLst>
                                        <p:tav tm="0">
                                          <p:val>
                                            <p:strVal val="#ppt_y+.1"/>
                                          </p:val>
                                        </p:tav>
                                        <p:tav tm="100000">
                                          <p:val>
                                            <p:strVal val="#ppt_y"/>
                                          </p:val>
                                        </p:tav>
                                      </p:tavLst>
                                    </p:anim>
                                  </p:childTnLst>
                                </p:cTn>
                              </p:par>
                              <p:par>
                                <p:cTn id="85" presetID="42" presetClass="entr" presetSubtype="0" fill="hold" nodeType="withEffect">
                                  <p:stCondLst>
                                    <p:cond delay="0"/>
                                  </p:stCondLst>
                                  <p:childTnLst>
                                    <p:set>
                                      <p:cBhvr>
                                        <p:cTn id="86" dur="1" fill="hold">
                                          <p:stCondLst>
                                            <p:cond delay="0"/>
                                          </p:stCondLst>
                                        </p:cTn>
                                        <p:tgtEl>
                                          <p:spTgt spid="20">
                                            <p:txEl>
                                              <p:pRg st="1" end="1"/>
                                            </p:txEl>
                                          </p:spTgt>
                                        </p:tgtEl>
                                        <p:attrNameLst>
                                          <p:attrName>style.visibility</p:attrName>
                                        </p:attrNameLst>
                                      </p:cBhvr>
                                      <p:to>
                                        <p:strVal val="visible"/>
                                      </p:to>
                                    </p:set>
                                    <p:animEffect transition="in" filter="fade">
                                      <p:cBhvr>
                                        <p:cTn id="87" dur="1000"/>
                                        <p:tgtEl>
                                          <p:spTgt spid="20">
                                            <p:txEl>
                                              <p:pRg st="1" end="1"/>
                                            </p:txEl>
                                          </p:spTgt>
                                        </p:tgtEl>
                                      </p:cBhvr>
                                    </p:animEffect>
                                    <p:anim calcmode="lin" valueType="num">
                                      <p:cBhvr>
                                        <p:cTn id="88" dur="1000" fill="hold"/>
                                        <p:tgtEl>
                                          <p:spTgt spid="20">
                                            <p:txEl>
                                              <p:pRg st="1" end="1"/>
                                            </p:txEl>
                                          </p:spTgt>
                                        </p:tgtEl>
                                        <p:attrNameLst>
                                          <p:attrName>ppt_x</p:attrName>
                                        </p:attrNameLst>
                                      </p:cBhvr>
                                      <p:tavLst>
                                        <p:tav tm="0">
                                          <p:val>
                                            <p:strVal val="#ppt_x"/>
                                          </p:val>
                                        </p:tav>
                                        <p:tav tm="100000">
                                          <p:val>
                                            <p:strVal val="#ppt_x"/>
                                          </p:val>
                                        </p:tav>
                                      </p:tavLst>
                                    </p:anim>
                                    <p:anim calcmode="lin" valueType="num">
                                      <p:cBhvr>
                                        <p:cTn id="89" dur="1000" fill="hold"/>
                                        <p:tgtEl>
                                          <p:spTgt spid="20">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2" grpId="0" animBg="1"/>
      <p:bldP spid="10" grpId="0"/>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319899" y="196117"/>
            <a:ext cx="8375084" cy="887935"/>
          </a:xfrm>
          <a:prstGeom prst="rect">
            <a:avLst/>
          </a:prstGeom>
          <a:solidFill>
            <a:srgbClr val="F6FCA6"/>
          </a:solid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ja-JP" altLang="en-US" sz="2585" b="1" spc="46" dirty="0">
                <a:ln w="11430"/>
                <a:solidFill>
                  <a:srgbClr val="FF0000"/>
                </a:solidFill>
                <a:latin typeface="AR P丸ゴシック体E" panose="020F0900000000000000" pitchFamily="50" charset="-128"/>
                <a:ea typeface="AR P丸ゴシック体E" panose="020F0900000000000000" pitchFamily="50" charset="-128"/>
              </a:rPr>
              <a:t>主体的な学びにするために</a:t>
            </a:r>
            <a:endParaRPr lang="en-US" altLang="ja-JP" sz="2585" b="1" spc="46" dirty="0">
              <a:ln w="11430"/>
              <a:latin typeface="AR P丸ゴシック体E" panose="020F0900000000000000" pitchFamily="50" charset="-128"/>
              <a:ea typeface="AR P丸ゴシック体E" panose="020F0900000000000000" pitchFamily="50" charset="-128"/>
            </a:endParaRPr>
          </a:p>
          <a:p>
            <a:pPr algn="ctr">
              <a:defRPr/>
            </a:pPr>
            <a:r>
              <a:rPr lang="en-US" altLang="ja-JP" sz="2585" b="1" spc="46" dirty="0">
                <a:ln w="11430"/>
                <a:latin typeface="AR P丸ゴシック体E" panose="020F0900000000000000" pitchFamily="50" charset="-128"/>
                <a:ea typeface="AR P丸ゴシック体E" panose="020F0900000000000000" pitchFamily="50" charset="-128"/>
              </a:rPr>
              <a:t>『</a:t>
            </a:r>
            <a:r>
              <a:rPr lang="ja-JP" altLang="en-US" sz="2585" b="1" spc="46" dirty="0">
                <a:ln w="11430"/>
                <a:latin typeface="AR P丸ゴシック体E" panose="020F0900000000000000" pitchFamily="50" charset="-128"/>
                <a:ea typeface="AR P丸ゴシック体E" panose="020F0900000000000000" pitchFamily="50" charset="-128"/>
              </a:rPr>
              <a:t>こどもの学びに火をつける</a:t>
            </a:r>
            <a:r>
              <a:rPr lang="en-US" altLang="ja-JP" sz="2585" b="1" spc="46" dirty="0">
                <a:ln w="11430"/>
                <a:latin typeface="AR P丸ゴシック体E" panose="020F0900000000000000" pitchFamily="50" charset="-128"/>
                <a:ea typeface="AR P丸ゴシック体E" panose="020F0900000000000000" pitchFamily="50" charset="-128"/>
              </a:rPr>
              <a:t>』</a:t>
            </a:r>
            <a:r>
              <a:rPr lang="ja-JP" altLang="en-US" sz="2585" b="1" spc="46" dirty="0">
                <a:ln w="11430"/>
                <a:latin typeface="AR P丸ゴシック体E" panose="020F0900000000000000" pitchFamily="50" charset="-128"/>
                <a:ea typeface="AR P丸ゴシック体E" panose="020F0900000000000000" pitchFamily="50" charset="-128"/>
              </a:rPr>
              <a:t>３つのステップ</a:t>
            </a:r>
          </a:p>
        </p:txBody>
      </p:sp>
      <p:sp>
        <p:nvSpPr>
          <p:cNvPr id="73731" name="正方形/長方形 2"/>
          <p:cNvSpPr>
            <a:spLocks noChangeArrowheads="1"/>
          </p:cNvSpPr>
          <p:nvPr/>
        </p:nvSpPr>
        <p:spPr bwMode="auto">
          <a:xfrm>
            <a:off x="65805" y="1627790"/>
            <a:ext cx="2640466" cy="376385"/>
          </a:xfrm>
          <a:prstGeom prst="rect">
            <a:avLst/>
          </a:prstGeom>
          <a:solidFill>
            <a:srgbClr val="99FF99"/>
          </a:solidFill>
          <a:ln w="9525">
            <a:solidFill>
              <a:srgbClr val="000000"/>
            </a:solidFill>
            <a:miter lim="800000"/>
            <a:headEnd/>
            <a:tailEnd/>
          </a:ln>
        </p:spPr>
        <p:txBody>
          <a:bodyPr wrap="square">
            <a:spAutoFit/>
          </a:bodyPr>
          <a:lstStyle/>
          <a:p>
            <a:pPr algn="ctr" eaLnBrk="1" hangingPunct="1"/>
            <a:r>
              <a:rPr lang="ja-JP" altLang="en-US" sz="1846" dirty="0">
                <a:latin typeface="HG明朝B" panose="02020809000000000000" pitchFamily="17" charset="-128"/>
                <a:ea typeface="HG明朝B" panose="02020809000000000000" pitchFamily="17" charset="-128"/>
              </a:rPr>
              <a:t>＜</a:t>
            </a:r>
            <a:r>
              <a:rPr lang="ja-JP" altLang="en-US" sz="1846" b="1" dirty="0">
                <a:latin typeface="ＤＦ平成ゴシック体W5" panose="02010609000101010101" pitchFamily="1" charset="-128"/>
                <a:ea typeface="ＤＦ平成ゴシック体W5" panose="02010609000101010101" pitchFamily="1" charset="-128"/>
              </a:rPr>
              <a:t>問題に気づかせる</a:t>
            </a:r>
            <a:r>
              <a:rPr lang="ja-JP" altLang="en-US" sz="1846" dirty="0">
                <a:latin typeface="HG明朝B" panose="02020809000000000000" pitchFamily="17" charset="-128"/>
                <a:ea typeface="HG明朝B" panose="02020809000000000000" pitchFamily="17" charset="-128"/>
              </a:rPr>
              <a:t>＞</a:t>
            </a:r>
            <a:endParaRPr lang="en-US" altLang="ja-JP" sz="1846" dirty="0">
              <a:latin typeface="HG明朝B" panose="02020809000000000000" pitchFamily="17" charset="-128"/>
              <a:ea typeface="HG明朝B" panose="02020809000000000000" pitchFamily="17" charset="-128"/>
            </a:endParaRPr>
          </a:p>
        </p:txBody>
      </p:sp>
      <p:sp>
        <p:nvSpPr>
          <p:cNvPr id="73732" name="テキスト ボックス 1"/>
          <p:cNvSpPr txBox="1">
            <a:spLocks noChangeArrowheads="1"/>
          </p:cNvSpPr>
          <p:nvPr/>
        </p:nvSpPr>
        <p:spPr bwMode="auto">
          <a:xfrm>
            <a:off x="82796" y="2309277"/>
            <a:ext cx="2640466" cy="3434402"/>
          </a:xfrm>
          <a:prstGeom prst="rect">
            <a:avLst/>
          </a:prstGeom>
          <a:solidFill>
            <a:schemeClr val="bg1"/>
          </a:solidFill>
          <a:ln>
            <a:solidFill>
              <a:schemeClr val="tx1"/>
            </a:solidFill>
          </a:ln>
        </p:spPr>
        <p:txBody>
          <a:bodyPr wrap="square">
            <a:spAutoFit/>
          </a:bodyPr>
          <a:lstStyle>
            <a:lvl1pPr>
              <a:defRPr kumimoji="1" sz="1900">
                <a:solidFill>
                  <a:schemeClr val="tx1"/>
                </a:solidFill>
                <a:latin typeface="Arial" panose="020B0604020202020204" pitchFamily="34" charset="0"/>
                <a:ea typeface="ＭＳ Ｐゴシック" panose="020B0600070205080204" pitchFamily="50" charset="-128"/>
              </a:defRPr>
            </a:lvl1pPr>
            <a:lvl2pPr marL="742950" indent="-285750">
              <a:defRPr kumimoji="1" sz="1900">
                <a:solidFill>
                  <a:schemeClr val="tx1"/>
                </a:solidFill>
                <a:latin typeface="Arial" panose="020B0604020202020204" pitchFamily="34" charset="0"/>
                <a:ea typeface="ＭＳ Ｐゴシック" panose="020B0600070205080204" pitchFamily="50" charset="-128"/>
              </a:defRPr>
            </a:lvl2pPr>
            <a:lvl3pPr marL="1143000" indent="-228600">
              <a:defRPr kumimoji="1" sz="1900">
                <a:solidFill>
                  <a:schemeClr val="tx1"/>
                </a:solidFill>
                <a:latin typeface="Arial" panose="020B0604020202020204" pitchFamily="34" charset="0"/>
                <a:ea typeface="ＭＳ Ｐゴシック" panose="020B0600070205080204" pitchFamily="50" charset="-128"/>
              </a:defRPr>
            </a:lvl3pPr>
            <a:lvl4pPr marL="1600200" indent="-228600">
              <a:defRPr kumimoji="1" sz="1900">
                <a:solidFill>
                  <a:schemeClr val="tx1"/>
                </a:solidFill>
                <a:latin typeface="Arial" panose="020B0604020202020204" pitchFamily="34" charset="0"/>
                <a:ea typeface="ＭＳ Ｐゴシック" panose="020B0600070205080204" pitchFamily="50" charset="-128"/>
              </a:defRPr>
            </a:lvl4pPr>
            <a:lvl5pPr marL="2057400" indent="-228600">
              <a:defRPr kumimoji="1" sz="1900">
                <a:solidFill>
                  <a:schemeClr val="tx1"/>
                </a:solidFill>
                <a:latin typeface="Arial" panose="020B0604020202020204" pitchFamily="34" charset="0"/>
                <a:ea typeface="ＭＳ Ｐゴシック" panose="020B0600070205080204" pitchFamily="50" charset="-128"/>
              </a:defRPr>
            </a:lvl5pPr>
            <a:lvl6pPr marL="2514600" indent="-228600" defTabSz="9572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6pPr>
            <a:lvl7pPr marL="2971800" indent="-228600" defTabSz="9572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7pPr>
            <a:lvl8pPr marL="3429000" indent="-228600" defTabSz="9572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8pPr>
            <a:lvl9pPr marL="3886200" indent="-228600" defTabSz="9572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9pPr>
          </a:lstStyle>
          <a:p>
            <a:pPr eaLnBrk="1" hangingPunct="1">
              <a:lnSpc>
                <a:spcPct val="150000"/>
              </a:lnSpc>
            </a:pPr>
            <a:r>
              <a:rPr lang="en-US" altLang="ja-JP" sz="1846" dirty="0">
                <a:latin typeface="HG明朝B" panose="02020809000000000000" pitchFamily="17" charset="-128"/>
                <a:ea typeface="HG明朝B" panose="02020809000000000000" pitchFamily="17" charset="-128"/>
              </a:rPr>
              <a:t>1)</a:t>
            </a:r>
            <a:r>
              <a:rPr lang="ja-JP" altLang="en-US" sz="1846" dirty="0">
                <a:latin typeface="HG明朝B" panose="02020809000000000000" pitchFamily="17" charset="-128"/>
                <a:ea typeface="HG明朝B" panose="02020809000000000000" pitchFamily="17" charset="-128"/>
              </a:rPr>
              <a:t>体験活動や提示資料　</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をもとに</a:t>
            </a:r>
            <a:r>
              <a:rPr lang="ja-JP" altLang="en-US" sz="1846" dirty="0">
                <a:latin typeface="HGSｺﾞｼｯｸE" panose="020B0900000000000000" pitchFamily="50" charset="-128"/>
                <a:ea typeface="HGSｺﾞｼｯｸE" panose="020B0900000000000000" pitchFamily="50" charset="-128"/>
              </a:rPr>
              <a:t>基本的な</a:t>
            </a:r>
            <a:endParaRPr lang="en-US" altLang="ja-JP" sz="1846" dirty="0">
              <a:latin typeface="HGSｺﾞｼｯｸE" panose="020B0900000000000000" pitchFamily="50" charset="-128"/>
              <a:ea typeface="HGSｺﾞｼｯｸE" panose="020B0900000000000000" pitchFamily="50"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a:t>
            </a:r>
            <a:r>
              <a:rPr lang="ja-JP" altLang="en-US" sz="1846" dirty="0">
                <a:latin typeface="HGSｺﾞｼｯｸE" panose="020B0900000000000000" pitchFamily="50" charset="-128"/>
                <a:ea typeface="HGSｺﾞｼｯｸE" panose="020B0900000000000000" pitchFamily="50" charset="-128"/>
              </a:rPr>
              <a:t>事実と出会う</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en-US" altLang="ja-JP" sz="1846" dirty="0">
                <a:latin typeface="HG明朝B" panose="02020809000000000000" pitchFamily="17" charset="-128"/>
                <a:ea typeface="HG明朝B" panose="02020809000000000000" pitchFamily="17" charset="-128"/>
              </a:rPr>
              <a:t>2)</a:t>
            </a:r>
            <a:r>
              <a:rPr lang="ja-JP" altLang="en-US" sz="1846" dirty="0">
                <a:latin typeface="HG明朝B" panose="02020809000000000000" pitchFamily="17" charset="-128"/>
                <a:ea typeface="HG明朝B" panose="02020809000000000000" pitchFamily="17" charset="-128"/>
              </a:rPr>
              <a:t>体験したり資料を見　</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たりしたことから、</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多様な気づきや感想　</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などをもち、それを</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a:t>
            </a:r>
            <a:r>
              <a:rPr lang="ja-JP" altLang="en-US" sz="1846" dirty="0">
                <a:latin typeface="HGPｺﾞｼｯｸE" panose="020B0900000000000000" pitchFamily="50" charset="-128"/>
                <a:ea typeface="HGPｺﾞｼｯｸE" panose="020B0900000000000000" pitchFamily="50" charset="-128"/>
              </a:rPr>
              <a:t>共有する・</a:t>
            </a:r>
            <a:endParaRPr lang="en-US" altLang="ja-JP" sz="1846" dirty="0">
              <a:latin typeface="HGPｺﾞｼｯｸE" panose="020B0900000000000000" pitchFamily="50" charset="-128"/>
              <a:ea typeface="HGPｺﾞｼｯｸE" panose="020B0900000000000000" pitchFamily="50" charset="-128"/>
            </a:endParaRPr>
          </a:p>
        </p:txBody>
      </p:sp>
      <p:sp>
        <p:nvSpPr>
          <p:cNvPr id="3" name="テキスト ボックス 2">
            <a:extLst>
              <a:ext uri="{FF2B5EF4-FFF2-40B4-BE49-F238E27FC236}">
                <a16:creationId xmlns:a16="http://schemas.microsoft.com/office/drawing/2014/main" id="{A5AB77DE-8FF1-4D2E-BD07-82B070E8C7FD}"/>
              </a:ext>
            </a:extLst>
          </p:cNvPr>
          <p:cNvSpPr txBox="1"/>
          <p:nvPr/>
        </p:nvSpPr>
        <p:spPr>
          <a:xfrm>
            <a:off x="144167" y="5887585"/>
            <a:ext cx="2480685" cy="707886"/>
          </a:xfrm>
          <a:prstGeom prst="rect">
            <a:avLst/>
          </a:prstGeom>
          <a:solidFill>
            <a:srgbClr val="FFD5D1"/>
          </a:solidFill>
          <a:ln w="28575">
            <a:solidFill>
              <a:schemeClr val="accent1">
                <a:lumMod val="50000"/>
              </a:schemeClr>
            </a:solidFill>
          </a:ln>
        </p:spPr>
        <p:txBody>
          <a:bodyPr wrap="square" rtlCol="0">
            <a:spAutoFit/>
          </a:bodyPr>
          <a:lstStyle/>
          <a:p>
            <a:r>
              <a:rPr lang="ja-JP" altLang="en-US" sz="2000" b="1" dirty="0"/>
              <a:t>親しみ・憧れ・共感</a:t>
            </a:r>
            <a:endParaRPr lang="en-US" altLang="ja-JP" sz="2000" b="1" dirty="0"/>
          </a:p>
          <a:p>
            <a:r>
              <a:rPr lang="ja-JP" altLang="en-US" sz="2000" b="1" dirty="0"/>
              <a:t>不安・危機感</a:t>
            </a:r>
          </a:p>
        </p:txBody>
      </p:sp>
      <p:cxnSp>
        <p:nvCxnSpPr>
          <p:cNvPr id="4" name="直線コネクタ 3">
            <a:extLst>
              <a:ext uri="{FF2B5EF4-FFF2-40B4-BE49-F238E27FC236}">
                <a16:creationId xmlns:a16="http://schemas.microsoft.com/office/drawing/2014/main" id="{BA78F605-3E5F-A6EF-24DF-D58695C056DA}"/>
              </a:ext>
            </a:extLst>
          </p:cNvPr>
          <p:cNvCxnSpPr>
            <a:cxnSpLocks/>
          </p:cNvCxnSpPr>
          <p:nvPr/>
        </p:nvCxnSpPr>
        <p:spPr>
          <a:xfrm>
            <a:off x="1315843" y="3167867"/>
            <a:ext cx="951902"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AE5F93DF-0DDB-B9BE-9738-9053FE959909}"/>
              </a:ext>
            </a:extLst>
          </p:cNvPr>
          <p:cNvCxnSpPr>
            <a:cxnSpLocks/>
          </p:cNvCxnSpPr>
          <p:nvPr/>
        </p:nvCxnSpPr>
        <p:spPr>
          <a:xfrm>
            <a:off x="363941" y="3598684"/>
            <a:ext cx="1471756"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637D331B-79E9-6E58-B707-B196D9FFCFED}"/>
              </a:ext>
            </a:extLst>
          </p:cNvPr>
          <p:cNvCxnSpPr>
            <a:cxnSpLocks/>
          </p:cNvCxnSpPr>
          <p:nvPr/>
        </p:nvCxnSpPr>
        <p:spPr>
          <a:xfrm>
            <a:off x="363940" y="4896059"/>
            <a:ext cx="1983696"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378DF0C0-D254-C652-3A2C-912025718CE3}"/>
              </a:ext>
            </a:extLst>
          </p:cNvPr>
          <p:cNvCxnSpPr>
            <a:cxnSpLocks/>
          </p:cNvCxnSpPr>
          <p:nvPr/>
        </p:nvCxnSpPr>
        <p:spPr>
          <a:xfrm>
            <a:off x="379738" y="5695963"/>
            <a:ext cx="951902"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pic>
        <p:nvPicPr>
          <p:cNvPr id="73729" name="図 73728">
            <a:extLst>
              <a:ext uri="{FF2B5EF4-FFF2-40B4-BE49-F238E27FC236}">
                <a16:creationId xmlns:a16="http://schemas.microsoft.com/office/drawing/2014/main" id="{5DC5C8AB-E915-C354-D0B3-8A973E499763}"/>
              </a:ext>
            </a:extLst>
          </p:cNvPr>
          <p:cNvPicPr>
            <a:picLocks noChangeAspect="1"/>
          </p:cNvPicPr>
          <p:nvPr/>
        </p:nvPicPr>
        <p:blipFill>
          <a:blip r:embed="rId3"/>
          <a:stretch>
            <a:fillRect/>
          </a:stretch>
        </p:blipFill>
        <p:spPr>
          <a:xfrm>
            <a:off x="2749766" y="1999376"/>
            <a:ext cx="6170635" cy="4662420"/>
          </a:xfrm>
          <a:prstGeom prst="rect">
            <a:avLst/>
          </a:prstGeom>
        </p:spPr>
      </p:pic>
      <p:sp>
        <p:nvSpPr>
          <p:cNvPr id="15" name="テキスト ボックス 14">
            <a:extLst>
              <a:ext uri="{FF2B5EF4-FFF2-40B4-BE49-F238E27FC236}">
                <a16:creationId xmlns:a16="http://schemas.microsoft.com/office/drawing/2014/main" id="{343A8711-E623-D314-2505-6A3CDC0C3330}"/>
              </a:ext>
            </a:extLst>
          </p:cNvPr>
          <p:cNvSpPr txBox="1"/>
          <p:nvPr/>
        </p:nvSpPr>
        <p:spPr>
          <a:xfrm>
            <a:off x="1099819" y="1114321"/>
            <a:ext cx="492443" cy="461665"/>
          </a:xfrm>
          <a:prstGeom prst="rect">
            <a:avLst/>
          </a:prstGeom>
          <a:noFill/>
        </p:spPr>
        <p:txBody>
          <a:bodyPr wrap="non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①</a:t>
            </a:r>
          </a:p>
        </p:txBody>
      </p:sp>
      <p:pic>
        <p:nvPicPr>
          <p:cNvPr id="73728" name="図 73727">
            <a:extLst>
              <a:ext uri="{FF2B5EF4-FFF2-40B4-BE49-F238E27FC236}">
                <a16:creationId xmlns:a16="http://schemas.microsoft.com/office/drawing/2014/main" id="{42E2BC86-7ED0-7DE2-56A6-2687C1BBB77F}"/>
              </a:ext>
            </a:extLst>
          </p:cNvPr>
          <p:cNvPicPr>
            <a:picLocks noChangeAspect="1"/>
          </p:cNvPicPr>
          <p:nvPr/>
        </p:nvPicPr>
        <p:blipFill>
          <a:blip r:embed="rId4"/>
          <a:stretch>
            <a:fillRect/>
          </a:stretch>
        </p:blipFill>
        <p:spPr>
          <a:xfrm>
            <a:off x="2782213" y="2004281"/>
            <a:ext cx="6089917" cy="4658234"/>
          </a:xfrm>
          <a:prstGeom prst="rect">
            <a:avLst/>
          </a:prstGeom>
        </p:spPr>
      </p:pic>
      <p:pic>
        <p:nvPicPr>
          <p:cNvPr id="31" name="図 30">
            <a:extLst>
              <a:ext uri="{FF2B5EF4-FFF2-40B4-BE49-F238E27FC236}">
                <a16:creationId xmlns:a16="http://schemas.microsoft.com/office/drawing/2014/main" id="{47F29F4D-EE5B-6F46-4280-28A9F51B53B9}"/>
              </a:ext>
            </a:extLst>
          </p:cNvPr>
          <p:cNvPicPr>
            <a:picLocks noChangeAspect="1"/>
          </p:cNvPicPr>
          <p:nvPr/>
        </p:nvPicPr>
        <p:blipFill>
          <a:blip r:embed="rId5"/>
          <a:stretch>
            <a:fillRect/>
          </a:stretch>
        </p:blipFill>
        <p:spPr>
          <a:xfrm>
            <a:off x="2828548" y="2022986"/>
            <a:ext cx="6067680" cy="4689250"/>
          </a:xfrm>
          <a:prstGeom prst="rect">
            <a:avLst/>
          </a:prstGeom>
        </p:spPr>
      </p:pic>
      <p:pic>
        <p:nvPicPr>
          <p:cNvPr id="30" name="図 29">
            <a:extLst>
              <a:ext uri="{FF2B5EF4-FFF2-40B4-BE49-F238E27FC236}">
                <a16:creationId xmlns:a16="http://schemas.microsoft.com/office/drawing/2014/main" id="{E6F0BD00-402C-ACC3-0550-3A710BF61846}"/>
              </a:ext>
            </a:extLst>
          </p:cNvPr>
          <p:cNvPicPr>
            <a:picLocks noChangeAspect="1"/>
          </p:cNvPicPr>
          <p:nvPr/>
        </p:nvPicPr>
        <p:blipFill rotWithShape="1">
          <a:blip r:embed="rId6"/>
          <a:srcRect l="1471" r="1030" b="4961"/>
          <a:stretch/>
        </p:blipFill>
        <p:spPr>
          <a:xfrm>
            <a:off x="2924803" y="2055874"/>
            <a:ext cx="5947328" cy="4126476"/>
          </a:xfrm>
          <a:prstGeom prst="rect">
            <a:avLst/>
          </a:prstGeom>
        </p:spPr>
      </p:pic>
      <p:sp>
        <p:nvSpPr>
          <p:cNvPr id="29" name="テキスト ボックス 28">
            <a:extLst>
              <a:ext uri="{FF2B5EF4-FFF2-40B4-BE49-F238E27FC236}">
                <a16:creationId xmlns:a16="http://schemas.microsoft.com/office/drawing/2014/main" id="{06CE427C-A2EB-9C71-7C72-7CFDA96C6518}"/>
              </a:ext>
            </a:extLst>
          </p:cNvPr>
          <p:cNvSpPr txBox="1"/>
          <p:nvPr/>
        </p:nvSpPr>
        <p:spPr>
          <a:xfrm>
            <a:off x="2900689" y="1766530"/>
            <a:ext cx="5957951" cy="5509200"/>
          </a:xfrm>
          <a:prstGeom prst="rect">
            <a:avLst/>
          </a:prstGeom>
          <a:solidFill>
            <a:schemeClr val="bg1"/>
          </a:solidFill>
        </p:spPr>
        <p:txBody>
          <a:bodyPr wrap="square" rtlCol="0">
            <a:spAutoFit/>
          </a:bodyPr>
          <a:lstStyle/>
          <a:p>
            <a:r>
              <a:rPr kumimoji="1" lang="ja-JP" altLang="en-US" dirty="0"/>
              <a:t>　　</a:t>
            </a:r>
            <a:r>
              <a:rPr kumimoji="1" lang="ja-JP" altLang="en-US" dirty="0">
                <a:latin typeface="AR P丸ゴシック体E" panose="020F0900000000000000" pitchFamily="50" charset="-128"/>
                <a:ea typeface="AR P丸ゴシック体E" panose="020F0900000000000000" pitchFamily="50" charset="-128"/>
              </a:rPr>
              <a:t>小学</a:t>
            </a:r>
            <a:r>
              <a:rPr kumimoji="1" lang="en-US" altLang="ja-JP" dirty="0">
                <a:latin typeface="AR P丸ゴシック体E" panose="020F0900000000000000" pitchFamily="50" charset="-128"/>
                <a:ea typeface="AR P丸ゴシック体E" panose="020F0900000000000000" pitchFamily="50" charset="-128"/>
              </a:rPr>
              <a:t>4</a:t>
            </a:r>
            <a:r>
              <a:rPr kumimoji="1" lang="ja-JP" altLang="en-US" dirty="0">
                <a:latin typeface="AR P丸ゴシック体E" panose="020F0900000000000000" pitchFamily="50" charset="-128"/>
                <a:ea typeface="AR P丸ゴシック体E" panose="020F0900000000000000" pitchFamily="50" charset="-128"/>
              </a:rPr>
              <a:t>年社会「水と私たちの暮らし」の導入だったら</a:t>
            </a:r>
            <a:endParaRPr kumimoji="1" lang="en-US" altLang="ja-JP" dirty="0">
              <a:latin typeface="AR P丸ゴシック体E" panose="020F0900000000000000" pitchFamily="50" charset="-128"/>
              <a:ea typeface="AR P丸ゴシック体E" panose="020F0900000000000000" pitchFamily="50" charset="-128"/>
            </a:endParaRPr>
          </a:p>
          <a:p>
            <a:r>
              <a:rPr kumimoji="1" lang="ja-JP" altLang="en-US" dirty="0">
                <a:latin typeface="AR P丸ゴシック体E" panose="020F0900000000000000" pitchFamily="50" charset="-128"/>
                <a:ea typeface="AR P丸ゴシック体E" panose="020F0900000000000000" pitchFamily="50" charset="-128"/>
              </a:rPr>
              <a:t>　①～③のどの事実との出会いが必要でしょうか。</a:t>
            </a:r>
            <a:endParaRPr kumimoji="1" lang="en-US" altLang="ja-JP" dirty="0">
              <a:latin typeface="AR P丸ゴシック体E" panose="020F0900000000000000" pitchFamily="50" charset="-128"/>
              <a:ea typeface="AR P丸ゴシック体E" panose="020F0900000000000000" pitchFamily="50" charset="-128"/>
            </a:endParaRPr>
          </a:p>
          <a:p>
            <a:endParaRPr kumimoji="1" lang="en-US" altLang="ja-JP" dirty="0">
              <a:latin typeface="AR P丸ゴシック体E" panose="020F0900000000000000" pitchFamily="50" charset="-128"/>
              <a:ea typeface="AR P丸ゴシック体E" panose="020F0900000000000000" pitchFamily="50" charset="-128"/>
            </a:endParaRPr>
          </a:p>
          <a:p>
            <a:r>
              <a:rPr kumimoji="1" lang="ja-JP" altLang="en-US" dirty="0">
                <a:latin typeface="AR P丸ゴシック体E" panose="020F0900000000000000" pitchFamily="50" charset="-128"/>
                <a:ea typeface="AR P丸ゴシック体E" panose="020F0900000000000000" pitchFamily="50" charset="-128"/>
              </a:rPr>
              <a:t>①　水道水と海外のミネラルウオーターを飲み比べる。</a:t>
            </a:r>
            <a:endParaRPr kumimoji="1" lang="en-US" altLang="ja-JP" dirty="0">
              <a:latin typeface="AR P丸ゴシック体E" panose="020F0900000000000000" pitchFamily="50" charset="-128"/>
              <a:ea typeface="AR P丸ゴシック体E" panose="020F0900000000000000" pitchFamily="50" charset="-128"/>
            </a:endParaRPr>
          </a:p>
          <a:p>
            <a:r>
              <a:rPr kumimoji="1" lang="ja-JP" altLang="en-US" dirty="0">
                <a:latin typeface="AR P丸ゴシック体E" panose="020F0900000000000000" pitchFamily="50" charset="-128"/>
                <a:ea typeface="AR P丸ゴシック体E" panose="020F0900000000000000" pitchFamily="50" charset="-128"/>
              </a:rPr>
              <a:t>　　海外では水道水をそのまま飲める国は少ない事実</a:t>
            </a:r>
            <a:endParaRPr kumimoji="1" lang="en-US" altLang="ja-JP" dirty="0">
              <a:latin typeface="AR P丸ゴシック体E" panose="020F0900000000000000" pitchFamily="50" charset="-128"/>
              <a:ea typeface="AR P丸ゴシック体E" panose="020F0900000000000000" pitchFamily="50" charset="-128"/>
            </a:endParaRPr>
          </a:p>
          <a:p>
            <a:endParaRPr kumimoji="1" lang="en-US" altLang="ja-JP" dirty="0">
              <a:latin typeface="AR P丸ゴシック体E" panose="020F0900000000000000" pitchFamily="50" charset="-128"/>
              <a:ea typeface="AR P丸ゴシック体E" panose="020F0900000000000000" pitchFamily="50" charset="-128"/>
            </a:endParaRPr>
          </a:p>
          <a:p>
            <a:r>
              <a:rPr kumimoji="1" lang="ja-JP" altLang="en-US" dirty="0">
                <a:latin typeface="AR P丸ゴシック体E" panose="020F0900000000000000" pitchFamily="50" charset="-128"/>
                <a:ea typeface="AR P丸ゴシック体E" panose="020F0900000000000000" pitchFamily="50" charset="-128"/>
              </a:rPr>
              <a:t>②　日常生活を描いたイラストから水の使われる場面を</a:t>
            </a:r>
            <a:endParaRPr kumimoji="1" lang="en-US" altLang="ja-JP" dirty="0">
              <a:latin typeface="AR P丸ゴシック体E" panose="020F0900000000000000" pitchFamily="50" charset="-128"/>
              <a:ea typeface="AR P丸ゴシック体E" panose="020F0900000000000000" pitchFamily="50" charset="-128"/>
            </a:endParaRPr>
          </a:p>
          <a:p>
            <a:r>
              <a:rPr kumimoji="1" lang="ja-JP" altLang="en-US" dirty="0">
                <a:latin typeface="AR P丸ゴシック体E" panose="020F0900000000000000" pitchFamily="50" charset="-128"/>
                <a:ea typeface="AR P丸ゴシック体E" panose="020F0900000000000000" pitchFamily="50" charset="-128"/>
              </a:rPr>
              <a:t>　　探し、水が様々な場面で使われているという事実</a:t>
            </a:r>
            <a:endParaRPr kumimoji="1" lang="en-US" altLang="ja-JP" dirty="0">
              <a:latin typeface="AR P丸ゴシック体E" panose="020F0900000000000000" pitchFamily="50" charset="-128"/>
              <a:ea typeface="AR P丸ゴシック体E" panose="020F0900000000000000" pitchFamily="50" charset="-128"/>
            </a:endParaRPr>
          </a:p>
          <a:p>
            <a:endParaRPr kumimoji="1" lang="en-US" altLang="ja-JP" dirty="0">
              <a:latin typeface="AR P丸ゴシック体E" panose="020F0900000000000000" pitchFamily="50" charset="-128"/>
              <a:ea typeface="AR P丸ゴシック体E" panose="020F0900000000000000" pitchFamily="50" charset="-128"/>
            </a:endParaRPr>
          </a:p>
          <a:p>
            <a:r>
              <a:rPr kumimoji="1" lang="ja-JP" altLang="en-US" dirty="0">
                <a:latin typeface="AR P丸ゴシック体E" panose="020F0900000000000000" pitchFamily="50" charset="-128"/>
                <a:ea typeface="AR P丸ゴシック体E" panose="020F0900000000000000" pitchFamily="50" charset="-128"/>
              </a:rPr>
              <a:t>③　震災等、災害派遣の給水車に並び、水を自宅に運ぶ</a:t>
            </a:r>
            <a:endParaRPr kumimoji="1" lang="en-US" altLang="ja-JP" dirty="0">
              <a:latin typeface="AR P丸ゴシック体E" panose="020F0900000000000000" pitchFamily="50" charset="-128"/>
              <a:ea typeface="AR P丸ゴシック体E" panose="020F0900000000000000" pitchFamily="50" charset="-128"/>
            </a:endParaRPr>
          </a:p>
          <a:p>
            <a:r>
              <a:rPr kumimoji="1" lang="ja-JP" altLang="en-US" dirty="0">
                <a:latin typeface="AR P丸ゴシック体E" panose="020F0900000000000000" pitchFamily="50" charset="-128"/>
                <a:ea typeface="AR P丸ゴシック体E" panose="020F0900000000000000" pitchFamily="50" charset="-128"/>
              </a:rPr>
              <a:t>　　人の様子や、断水が</a:t>
            </a:r>
            <a:r>
              <a:rPr kumimoji="1" lang="en-US" altLang="ja-JP" dirty="0">
                <a:latin typeface="AR P丸ゴシック体E" panose="020F0900000000000000" pitchFamily="50" charset="-128"/>
                <a:ea typeface="AR P丸ゴシック体E" panose="020F0900000000000000" pitchFamily="50" charset="-128"/>
              </a:rPr>
              <a:t>1</a:t>
            </a:r>
            <a:r>
              <a:rPr kumimoji="1" lang="ja-JP" altLang="en-US" dirty="0">
                <a:latin typeface="AR P丸ゴシック体E" panose="020F0900000000000000" pitchFamily="50" charset="-128"/>
                <a:ea typeface="AR P丸ゴシック体E" panose="020F0900000000000000" pitchFamily="50" charset="-128"/>
              </a:rPr>
              <a:t>か月の続いているという報道</a:t>
            </a:r>
            <a:endParaRPr kumimoji="1" lang="en-US" altLang="ja-JP" dirty="0">
              <a:latin typeface="AR P丸ゴシック体E" panose="020F0900000000000000" pitchFamily="50" charset="-128"/>
              <a:ea typeface="AR P丸ゴシック体E" panose="020F0900000000000000" pitchFamily="50" charset="-128"/>
            </a:endParaRPr>
          </a:p>
          <a:p>
            <a:r>
              <a:rPr kumimoji="1" lang="ja-JP" altLang="en-US" dirty="0">
                <a:latin typeface="AR P丸ゴシック体E" panose="020F0900000000000000" pitchFamily="50" charset="-128"/>
                <a:ea typeface="AR P丸ゴシック体E" panose="020F0900000000000000" pitchFamily="50" charset="-128"/>
              </a:rPr>
              <a:t>　　にふれ、生活上の困難について話し合う</a:t>
            </a:r>
            <a:endParaRPr kumimoji="1" lang="en-US" altLang="ja-JP" dirty="0">
              <a:latin typeface="AR P丸ゴシック体E" panose="020F0900000000000000" pitchFamily="50" charset="-128"/>
              <a:ea typeface="AR P丸ゴシック体E" panose="020F0900000000000000" pitchFamily="50" charset="-128"/>
            </a:endParaRPr>
          </a:p>
          <a:p>
            <a:endParaRPr kumimoji="1" lang="en-US" altLang="ja-JP" dirty="0">
              <a:latin typeface="AR P丸ゴシック体E" panose="020F0900000000000000" pitchFamily="50" charset="-128"/>
              <a:ea typeface="AR P丸ゴシック体E" panose="020F0900000000000000" pitchFamily="50" charset="-128"/>
            </a:endParaRPr>
          </a:p>
          <a:p>
            <a:r>
              <a:rPr kumimoji="1" lang="ja-JP" altLang="en-US" sz="2000" dirty="0">
                <a:solidFill>
                  <a:srgbClr val="FF0000"/>
                </a:solidFill>
                <a:latin typeface="AR P丸ゴシック体E" panose="020F0900000000000000" pitchFamily="50" charset="-128"/>
                <a:ea typeface="AR P丸ゴシック体E" panose="020F0900000000000000" pitchFamily="50" charset="-128"/>
              </a:rPr>
              <a:t>「水は重要だ。水がないと暮らしていけない」という</a:t>
            </a:r>
            <a:endParaRPr kumimoji="1" lang="en-US" altLang="ja-JP" sz="2000" dirty="0">
              <a:solidFill>
                <a:srgbClr val="FF0000"/>
              </a:solidFill>
              <a:latin typeface="AR P丸ゴシック体E" panose="020F0900000000000000" pitchFamily="50" charset="-128"/>
              <a:ea typeface="AR P丸ゴシック体E" panose="020F0900000000000000" pitchFamily="50" charset="-128"/>
            </a:endParaRPr>
          </a:p>
          <a:p>
            <a:r>
              <a:rPr kumimoji="1" lang="ja-JP" altLang="en-US" sz="2000" dirty="0">
                <a:latin typeface="AR P丸ゴシック体E" panose="020F0900000000000000" pitchFamily="50" charset="-128"/>
                <a:ea typeface="AR P丸ゴシック体E" panose="020F0900000000000000" pitchFamily="50" charset="-128"/>
              </a:rPr>
              <a:t>事実認識が学びの元になる。</a:t>
            </a:r>
            <a:endParaRPr kumimoji="1" lang="en-US" altLang="ja-JP" sz="2000" dirty="0">
              <a:latin typeface="AR P丸ゴシック体E" panose="020F0900000000000000" pitchFamily="50" charset="-128"/>
              <a:ea typeface="AR P丸ゴシック体E" panose="020F0900000000000000" pitchFamily="50" charset="-128"/>
            </a:endParaRPr>
          </a:p>
          <a:p>
            <a:endParaRPr kumimoji="1" lang="en-US" altLang="ja-JP" sz="2000" dirty="0">
              <a:latin typeface="AR P丸ゴシック体E" panose="020F0900000000000000" pitchFamily="50" charset="-128"/>
              <a:ea typeface="AR P丸ゴシック体E" panose="020F0900000000000000" pitchFamily="50" charset="-128"/>
            </a:endParaRPr>
          </a:p>
          <a:p>
            <a:endParaRPr kumimoji="1" lang="en-US" altLang="ja-JP" sz="2000" dirty="0">
              <a:latin typeface="AR P丸ゴシック体E" panose="020F0900000000000000" pitchFamily="50" charset="-128"/>
              <a:ea typeface="AR P丸ゴシック体E" panose="020F0900000000000000" pitchFamily="50" charset="-128"/>
            </a:endParaRPr>
          </a:p>
          <a:p>
            <a:endParaRPr kumimoji="1" lang="en-US" altLang="ja-JP" sz="2000" dirty="0">
              <a:latin typeface="AR P丸ゴシック体E" panose="020F0900000000000000" pitchFamily="50" charset="-128"/>
              <a:ea typeface="AR P丸ゴシック体E" panose="020F0900000000000000" pitchFamily="50" charset="-128"/>
            </a:endParaRPr>
          </a:p>
          <a:p>
            <a:endParaRPr kumimoji="1" lang="ja-JP" altLang="en-US" dirty="0"/>
          </a:p>
        </p:txBody>
      </p:sp>
      <p:sp>
        <p:nvSpPr>
          <p:cNvPr id="73730" name="正方形/長方形 73729">
            <a:extLst>
              <a:ext uri="{FF2B5EF4-FFF2-40B4-BE49-F238E27FC236}">
                <a16:creationId xmlns:a16="http://schemas.microsoft.com/office/drawing/2014/main" id="{4342AEB1-2D84-D610-3463-EDEC2488934F}"/>
              </a:ext>
            </a:extLst>
          </p:cNvPr>
          <p:cNvSpPr/>
          <p:nvPr/>
        </p:nvSpPr>
        <p:spPr>
          <a:xfrm>
            <a:off x="2900689" y="1191096"/>
            <a:ext cx="6076427" cy="53371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3733" name="正方形/長方形 73732">
            <a:extLst>
              <a:ext uri="{FF2B5EF4-FFF2-40B4-BE49-F238E27FC236}">
                <a16:creationId xmlns:a16="http://schemas.microsoft.com/office/drawing/2014/main" id="{4DE06292-6E38-0821-531B-F2812834FF6B}"/>
              </a:ext>
            </a:extLst>
          </p:cNvPr>
          <p:cNvSpPr/>
          <p:nvPr/>
        </p:nvSpPr>
        <p:spPr>
          <a:xfrm>
            <a:off x="2766757" y="5141514"/>
            <a:ext cx="5794927" cy="15546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852822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1000"/>
                                        <p:tgtEl>
                                          <p:spTgt spid="24"/>
                                        </p:tgtEl>
                                      </p:cBhvr>
                                    </p:animEffect>
                                    <p:anim calcmode="lin" valueType="num">
                                      <p:cBhvr>
                                        <p:cTn id="25" dur="1000" fill="hold"/>
                                        <p:tgtEl>
                                          <p:spTgt spid="24"/>
                                        </p:tgtEl>
                                        <p:attrNameLst>
                                          <p:attrName>ppt_x</p:attrName>
                                        </p:attrNameLst>
                                      </p:cBhvr>
                                      <p:tavLst>
                                        <p:tav tm="0">
                                          <p:val>
                                            <p:strVal val="#ppt_x"/>
                                          </p:val>
                                        </p:tav>
                                        <p:tav tm="100000">
                                          <p:val>
                                            <p:strVal val="#ppt_x"/>
                                          </p:val>
                                        </p:tav>
                                      </p:tavLst>
                                    </p:anim>
                                    <p:anim calcmode="lin" valueType="num">
                                      <p:cBhvr>
                                        <p:cTn id="2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anim calcmode="lin" valueType="num">
                                      <p:cBhvr>
                                        <p:cTn id="32" dur="1000" fill="hold"/>
                                        <p:tgtEl>
                                          <p:spTgt spid="3"/>
                                        </p:tgtEl>
                                        <p:attrNameLst>
                                          <p:attrName>ppt_x</p:attrName>
                                        </p:attrNameLst>
                                      </p:cBhvr>
                                      <p:tavLst>
                                        <p:tav tm="0">
                                          <p:val>
                                            <p:strVal val="#ppt_x"/>
                                          </p:val>
                                        </p:tav>
                                        <p:tav tm="100000">
                                          <p:val>
                                            <p:strVal val="#ppt_x"/>
                                          </p:val>
                                        </p:tav>
                                      </p:tavLst>
                                    </p:anim>
                                    <p:anim calcmode="lin" valueType="num">
                                      <p:cBhvr>
                                        <p:cTn id="3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xit" presetSubtype="0" fill="hold" grpId="0" nodeType="clickEffect">
                                  <p:stCondLst>
                                    <p:cond delay="0"/>
                                  </p:stCondLst>
                                  <p:childTnLst>
                                    <p:animEffect transition="out" filter="fade">
                                      <p:cBhvr>
                                        <p:cTn id="37" dur="1000"/>
                                        <p:tgtEl>
                                          <p:spTgt spid="73730"/>
                                        </p:tgtEl>
                                      </p:cBhvr>
                                    </p:animEffect>
                                    <p:anim calcmode="lin" valueType="num">
                                      <p:cBhvr>
                                        <p:cTn id="38" dur="1000"/>
                                        <p:tgtEl>
                                          <p:spTgt spid="73730"/>
                                        </p:tgtEl>
                                        <p:attrNameLst>
                                          <p:attrName>ppt_x</p:attrName>
                                        </p:attrNameLst>
                                      </p:cBhvr>
                                      <p:tavLst>
                                        <p:tav tm="0">
                                          <p:val>
                                            <p:strVal val="ppt_x"/>
                                          </p:val>
                                        </p:tav>
                                        <p:tav tm="100000">
                                          <p:val>
                                            <p:strVal val="ppt_x"/>
                                          </p:val>
                                        </p:tav>
                                      </p:tavLst>
                                    </p:anim>
                                    <p:anim calcmode="lin" valueType="num">
                                      <p:cBhvr>
                                        <p:cTn id="39" dur="1000"/>
                                        <p:tgtEl>
                                          <p:spTgt spid="73730"/>
                                        </p:tgtEl>
                                        <p:attrNameLst>
                                          <p:attrName>ppt_y</p:attrName>
                                        </p:attrNameLst>
                                      </p:cBhvr>
                                      <p:tavLst>
                                        <p:tav tm="0">
                                          <p:val>
                                            <p:strVal val="ppt_y"/>
                                          </p:val>
                                        </p:tav>
                                        <p:tav tm="100000">
                                          <p:val>
                                            <p:strVal val="ppt_y+.1"/>
                                          </p:val>
                                        </p:tav>
                                      </p:tavLst>
                                    </p:anim>
                                    <p:set>
                                      <p:cBhvr>
                                        <p:cTn id="40" dur="1" fill="hold">
                                          <p:stCondLst>
                                            <p:cond delay="999"/>
                                          </p:stCondLst>
                                        </p:cTn>
                                        <p:tgtEl>
                                          <p:spTgt spid="73730"/>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42" presetClass="exit" presetSubtype="0" fill="hold" grpId="0" nodeType="clickEffect">
                                  <p:stCondLst>
                                    <p:cond delay="0"/>
                                  </p:stCondLst>
                                  <p:childTnLst>
                                    <p:animEffect transition="out" filter="fade">
                                      <p:cBhvr>
                                        <p:cTn id="44" dur="1000"/>
                                        <p:tgtEl>
                                          <p:spTgt spid="73733"/>
                                        </p:tgtEl>
                                      </p:cBhvr>
                                    </p:animEffect>
                                    <p:anim calcmode="lin" valueType="num">
                                      <p:cBhvr>
                                        <p:cTn id="45" dur="1000"/>
                                        <p:tgtEl>
                                          <p:spTgt spid="73733"/>
                                        </p:tgtEl>
                                        <p:attrNameLst>
                                          <p:attrName>ppt_x</p:attrName>
                                        </p:attrNameLst>
                                      </p:cBhvr>
                                      <p:tavLst>
                                        <p:tav tm="0">
                                          <p:val>
                                            <p:strVal val="ppt_x"/>
                                          </p:val>
                                        </p:tav>
                                        <p:tav tm="100000">
                                          <p:val>
                                            <p:strVal val="ppt_x"/>
                                          </p:val>
                                        </p:tav>
                                      </p:tavLst>
                                    </p:anim>
                                    <p:anim calcmode="lin" valueType="num">
                                      <p:cBhvr>
                                        <p:cTn id="46" dur="1000"/>
                                        <p:tgtEl>
                                          <p:spTgt spid="73733"/>
                                        </p:tgtEl>
                                        <p:attrNameLst>
                                          <p:attrName>ppt_y</p:attrName>
                                        </p:attrNameLst>
                                      </p:cBhvr>
                                      <p:tavLst>
                                        <p:tav tm="0">
                                          <p:val>
                                            <p:strVal val="ppt_y"/>
                                          </p:val>
                                        </p:tav>
                                        <p:tav tm="100000">
                                          <p:val>
                                            <p:strVal val="ppt_y+.1"/>
                                          </p:val>
                                        </p:tav>
                                      </p:tavLst>
                                    </p:anim>
                                    <p:set>
                                      <p:cBhvr>
                                        <p:cTn id="47" dur="1" fill="hold">
                                          <p:stCondLst>
                                            <p:cond delay="999"/>
                                          </p:stCondLst>
                                        </p:cTn>
                                        <p:tgtEl>
                                          <p:spTgt spid="73733"/>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42" presetClass="exit" presetSubtype="0" fill="hold" grpId="0" nodeType="clickEffect">
                                  <p:stCondLst>
                                    <p:cond delay="0"/>
                                  </p:stCondLst>
                                  <p:childTnLst>
                                    <p:animEffect transition="out" filter="fade">
                                      <p:cBhvr>
                                        <p:cTn id="51" dur="1000"/>
                                        <p:tgtEl>
                                          <p:spTgt spid="29"/>
                                        </p:tgtEl>
                                      </p:cBhvr>
                                    </p:animEffect>
                                    <p:anim calcmode="lin" valueType="num">
                                      <p:cBhvr>
                                        <p:cTn id="52" dur="1000"/>
                                        <p:tgtEl>
                                          <p:spTgt spid="29"/>
                                        </p:tgtEl>
                                        <p:attrNameLst>
                                          <p:attrName>ppt_x</p:attrName>
                                        </p:attrNameLst>
                                      </p:cBhvr>
                                      <p:tavLst>
                                        <p:tav tm="0">
                                          <p:val>
                                            <p:strVal val="ppt_x"/>
                                          </p:val>
                                        </p:tav>
                                        <p:tav tm="100000">
                                          <p:val>
                                            <p:strVal val="ppt_x"/>
                                          </p:val>
                                        </p:tav>
                                      </p:tavLst>
                                    </p:anim>
                                    <p:anim calcmode="lin" valueType="num">
                                      <p:cBhvr>
                                        <p:cTn id="53" dur="1000"/>
                                        <p:tgtEl>
                                          <p:spTgt spid="29"/>
                                        </p:tgtEl>
                                        <p:attrNameLst>
                                          <p:attrName>ppt_y</p:attrName>
                                        </p:attrNameLst>
                                      </p:cBhvr>
                                      <p:tavLst>
                                        <p:tav tm="0">
                                          <p:val>
                                            <p:strVal val="ppt_y"/>
                                          </p:val>
                                        </p:tav>
                                        <p:tav tm="100000">
                                          <p:val>
                                            <p:strVal val="ppt_y+.1"/>
                                          </p:val>
                                        </p:tav>
                                      </p:tavLst>
                                    </p:anim>
                                    <p:set>
                                      <p:cBhvr>
                                        <p:cTn id="54" dur="1" fill="hold">
                                          <p:stCondLst>
                                            <p:cond delay="999"/>
                                          </p:stCondLst>
                                        </p:cTn>
                                        <p:tgtEl>
                                          <p:spTgt spid="29"/>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42" presetClass="exit" presetSubtype="0" fill="hold" nodeType="clickEffect">
                                  <p:stCondLst>
                                    <p:cond delay="0"/>
                                  </p:stCondLst>
                                  <p:childTnLst>
                                    <p:animEffect transition="out" filter="fade">
                                      <p:cBhvr>
                                        <p:cTn id="58" dur="1000"/>
                                        <p:tgtEl>
                                          <p:spTgt spid="30"/>
                                        </p:tgtEl>
                                      </p:cBhvr>
                                    </p:animEffect>
                                    <p:anim calcmode="lin" valueType="num">
                                      <p:cBhvr>
                                        <p:cTn id="59" dur="1000"/>
                                        <p:tgtEl>
                                          <p:spTgt spid="30"/>
                                        </p:tgtEl>
                                        <p:attrNameLst>
                                          <p:attrName>ppt_x</p:attrName>
                                        </p:attrNameLst>
                                      </p:cBhvr>
                                      <p:tavLst>
                                        <p:tav tm="0">
                                          <p:val>
                                            <p:strVal val="ppt_x"/>
                                          </p:val>
                                        </p:tav>
                                        <p:tav tm="100000">
                                          <p:val>
                                            <p:strVal val="ppt_x"/>
                                          </p:val>
                                        </p:tav>
                                      </p:tavLst>
                                    </p:anim>
                                    <p:anim calcmode="lin" valueType="num">
                                      <p:cBhvr>
                                        <p:cTn id="60" dur="1000"/>
                                        <p:tgtEl>
                                          <p:spTgt spid="30"/>
                                        </p:tgtEl>
                                        <p:attrNameLst>
                                          <p:attrName>ppt_y</p:attrName>
                                        </p:attrNameLst>
                                      </p:cBhvr>
                                      <p:tavLst>
                                        <p:tav tm="0">
                                          <p:val>
                                            <p:strVal val="ppt_y"/>
                                          </p:val>
                                        </p:tav>
                                        <p:tav tm="100000">
                                          <p:val>
                                            <p:strVal val="ppt_y+.1"/>
                                          </p:val>
                                        </p:tav>
                                      </p:tavLst>
                                    </p:anim>
                                    <p:set>
                                      <p:cBhvr>
                                        <p:cTn id="61" dur="1" fill="hold">
                                          <p:stCondLst>
                                            <p:cond delay="999"/>
                                          </p:stCondLst>
                                        </p:cTn>
                                        <p:tgtEl>
                                          <p:spTgt spid="30"/>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42" presetClass="exit" presetSubtype="0" fill="hold" nodeType="clickEffect">
                                  <p:stCondLst>
                                    <p:cond delay="0"/>
                                  </p:stCondLst>
                                  <p:childTnLst>
                                    <p:animEffect transition="out" filter="fade">
                                      <p:cBhvr>
                                        <p:cTn id="65" dur="1000"/>
                                        <p:tgtEl>
                                          <p:spTgt spid="31"/>
                                        </p:tgtEl>
                                      </p:cBhvr>
                                    </p:animEffect>
                                    <p:anim calcmode="lin" valueType="num">
                                      <p:cBhvr>
                                        <p:cTn id="66" dur="1000"/>
                                        <p:tgtEl>
                                          <p:spTgt spid="31"/>
                                        </p:tgtEl>
                                        <p:attrNameLst>
                                          <p:attrName>ppt_x</p:attrName>
                                        </p:attrNameLst>
                                      </p:cBhvr>
                                      <p:tavLst>
                                        <p:tav tm="0">
                                          <p:val>
                                            <p:strVal val="ppt_x"/>
                                          </p:val>
                                        </p:tav>
                                        <p:tav tm="100000">
                                          <p:val>
                                            <p:strVal val="ppt_x"/>
                                          </p:val>
                                        </p:tav>
                                      </p:tavLst>
                                    </p:anim>
                                    <p:anim calcmode="lin" valueType="num">
                                      <p:cBhvr>
                                        <p:cTn id="67" dur="1000"/>
                                        <p:tgtEl>
                                          <p:spTgt spid="31"/>
                                        </p:tgtEl>
                                        <p:attrNameLst>
                                          <p:attrName>ppt_y</p:attrName>
                                        </p:attrNameLst>
                                      </p:cBhvr>
                                      <p:tavLst>
                                        <p:tav tm="0">
                                          <p:val>
                                            <p:strVal val="ppt_y"/>
                                          </p:val>
                                        </p:tav>
                                        <p:tav tm="100000">
                                          <p:val>
                                            <p:strVal val="ppt_y+.1"/>
                                          </p:val>
                                        </p:tav>
                                      </p:tavLst>
                                    </p:anim>
                                    <p:set>
                                      <p:cBhvr>
                                        <p:cTn id="68" dur="1" fill="hold">
                                          <p:stCondLst>
                                            <p:cond delay="999"/>
                                          </p:stCondLst>
                                        </p:cTn>
                                        <p:tgtEl>
                                          <p:spTgt spid="31"/>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42" presetClass="exit" presetSubtype="0" fill="hold" nodeType="clickEffect">
                                  <p:stCondLst>
                                    <p:cond delay="0"/>
                                  </p:stCondLst>
                                  <p:childTnLst>
                                    <p:animEffect transition="out" filter="fade">
                                      <p:cBhvr>
                                        <p:cTn id="72" dur="1000"/>
                                        <p:tgtEl>
                                          <p:spTgt spid="73728"/>
                                        </p:tgtEl>
                                      </p:cBhvr>
                                    </p:animEffect>
                                    <p:anim calcmode="lin" valueType="num">
                                      <p:cBhvr>
                                        <p:cTn id="73" dur="1000"/>
                                        <p:tgtEl>
                                          <p:spTgt spid="73728"/>
                                        </p:tgtEl>
                                        <p:attrNameLst>
                                          <p:attrName>ppt_x</p:attrName>
                                        </p:attrNameLst>
                                      </p:cBhvr>
                                      <p:tavLst>
                                        <p:tav tm="0">
                                          <p:val>
                                            <p:strVal val="ppt_x"/>
                                          </p:val>
                                        </p:tav>
                                        <p:tav tm="100000">
                                          <p:val>
                                            <p:strVal val="ppt_x"/>
                                          </p:val>
                                        </p:tav>
                                      </p:tavLst>
                                    </p:anim>
                                    <p:anim calcmode="lin" valueType="num">
                                      <p:cBhvr>
                                        <p:cTn id="74" dur="1000"/>
                                        <p:tgtEl>
                                          <p:spTgt spid="73728"/>
                                        </p:tgtEl>
                                        <p:attrNameLst>
                                          <p:attrName>ppt_y</p:attrName>
                                        </p:attrNameLst>
                                      </p:cBhvr>
                                      <p:tavLst>
                                        <p:tav tm="0">
                                          <p:val>
                                            <p:strVal val="ppt_y"/>
                                          </p:val>
                                        </p:tav>
                                        <p:tav tm="100000">
                                          <p:val>
                                            <p:strVal val="ppt_y+.1"/>
                                          </p:val>
                                        </p:tav>
                                      </p:tavLst>
                                    </p:anim>
                                    <p:set>
                                      <p:cBhvr>
                                        <p:cTn id="75" dur="1" fill="hold">
                                          <p:stCondLst>
                                            <p:cond delay="999"/>
                                          </p:stCondLst>
                                        </p:cTn>
                                        <p:tgtEl>
                                          <p:spTgt spid="737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9" grpId="0" animBg="1"/>
      <p:bldP spid="73730" grpId="0" animBg="1"/>
      <p:bldP spid="7373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AFC622A1-EAEF-B15D-674A-47AF989724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 y="0"/>
            <a:ext cx="9144000" cy="6858000"/>
          </a:xfrm>
          <a:prstGeom prst="rect">
            <a:avLst/>
          </a:prstGeom>
        </p:spPr>
      </p:pic>
      <p:sp>
        <p:nvSpPr>
          <p:cNvPr id="2" name="テキスト ボックス 1">
            <a:extLst>
              <a:ext uri="{FF2B5EF4-FFF2-40B4-BE49-F238E27FC236}">
                <a16:creationId xmlns:a16="http://schemas.microsoft.com/office/drawing/2014/main" id="{062518E5-EEC4-3BBC-92CA-D58026689920}"/>
              </a:ext>
            </a:extLst>
          </p:cNvPr>
          <p:cNvSpPr txBox="1"/>
          <p:nvPr/>
        </p:nvSpPr>
        <p:spPr>
          <a:xfrm>
            <a:off x="874059" y="295836"/>
            <a:ext cx="6647974" cy="461665"/>
          </a:xfrm>
          <a:prstGeom prst="rect">
            <a:avLst/>
          </a:prstGeom>
          <a:solidFill>
            <a:srgbClr val="FFFFEB"/>
          </a:solidFill>
        </p:spPr>
        <p:txBody>
          <a:bodyPr wrap="none" rtlCol="0">
            <a:spAutoFit/>
          </a:bodyPr>
          <a:lstStyle/>
          <a:p>
            <a:r>
              <a:rPr kumimoji="1" lang="ja-JP" altLang="en-US" sz="2400" dirty="0"/>
              <a:t>各班に２つのコップに入れられた水が配られる</a:t>
            </a:r>
          </a:p>
        </p:txBody>
      </p:sp>
    </p:spTree>
    <p:extLst>
      <p:ext uri="{BB962C8B-B14F-4D97-AF65-F5344CB8AC3E}">
        <p14:creationId xmlns:p14="http://schemas.microsoft.com/office/powerpoint/2010/main" val="32787781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48A366C7-9D10-DA11-8144-118FA9015387}"/>
              </a:ext>
            </a:extLst>
          </p:cNvPr>
          <p:cNvSpPr txBox="1"/>
          <p:nvPr/>
        </p:nvSpPr>
        <p:spPr>
          <a:xfrm>
            <a:off x="452228" y="4612344"/>
            <a:ext cx="3416320" cy="954107"/>
          </a:xfrm>
          <a:prstGeom prst="rect">
            <a:avLst/>
          </a:prstGeom>
          <a:noFill/>
        </p:spPr>
        <p:txBody>
          <a:bodyPr wrap="none" rtlCol="0">
            <a:spAutoFit/>
          </a:bodyPr>
          <a:lstStyle/>
          <a:p>
            <a:pPr algn="ctr"/>
            <a:r>
              <a:rPr kumimoji="1" lang="ja-JP" altLang="en-US" sz="2800" b="1" dirty="0"/>
              <a:t>江戸川の流れと</a:t>
            </a:r>
            <a:endParaRPr kumimoji="1" lang="en-US" altLang="ja-JP" sz="2800" b="1" dirty="0"/>
          </a:p>
          <a:p>
            <a:r>
              <a:rPr kumimoji="1" lang="ja-JP" altLang="en-US" sz="2800" b="1" dirty="0"/>
              <a:t>金町浄水場の取水塔</a:t>
            </a:r>
          </a:p>
        </p:txBody>
      </p:sp>
      <p:sp>
        <p:nvSpPr>
          <p:cNvPr id="6" name="テキスト ボックス 5">
            <a:extLst>
              <a:ext uri="{FF2B5EF4-FFF2-40B4-BE49-F238E27FC236}">
                <a16:creationId xmlns:a16="http://schemas.microsoft.com/office/drawing/2014/main" id="{40F6DAAB-6497-C89E-0503-777F1375E8D5}"/>
              </a:ext>
            </a:extLst>
          </p:cNvPr>
          <p:cNvSpPr txBox="1"/>
          <p:nvPr/>
        </p:nvSpPr>
        <p:spPr>
          <a:xfrm>
            <a:off x="5634529" y="4612344"/>
            <a:ext cx="2698175" cy="954107"/>
          </a:xfrm>
          <a:prstGeom prst="rect">
            <a:avLst/>
          </a:prstGeom>
          <a:noFill/>
        </p:spPr>
        <p:txBody>
          <a:bodyPr wrap="none" rtlCol="0">
            <a:spAutoFit/>
          </a:bodyPr>
          <a:lstStyle/>
          <a:p>
            <a:pPr algn="ctr"/>
            <a:r>
              <a:rPr kumimoji="1" lang="ja-JP" altLang="en-US" sz="2800" b="1" dirty="0"/>
              <a:t>水道の蛇口から</a:t>
            </a:r>
            <a:endParaRPr kumimoji="1" lang="en-US" altLang="ja-JP" sz="2800" b="1" dirty="0"/>
          </a:p>
          <a:p>
            <a:pPr algn="ctr"/>
            <a:r>
              <a:rPr kumimoji="1" lang="ja-JP" altLang="en-US" sz="2800" b="1" dirty="0"/>
              <a:t>流れ出る水</a:t>
            </a:r>
            <a:endParaRPr kumimoji="1" lang="en-US" altLang="ja-JP" sz="2800" b="1" dirty="0"/>
          </a:p>
        </p:txBody>
      </p:sp>
      <p:pic>
        <p:nvPicPr>
          <p:cNvPr id="7" name="図 6">
            <a:extLst>
              <a:ext uri="{FF2B5EF4-FFF2-40B4-BE49-F238E27FC236}">
                <a16:creationId xmlns:a16="http://schemas.microsoft.com/office/drawing/2014/main" id="{0C84C849-18B1-8EF1-7D33-62F7C5D6BE06}"/>
              </a:ext>
            </a:extLst>
          </p:cNvPr>
          <p:cNvPicPr>
            <a:picLocks noChangeAspect="1"/>
          </p:cNvPicPr>
          <p:nvPr/>
        </p:nvPicPr>
        <p:blipFill>
          <a:blip r:embed="rId3">
            <a:extLst>
              <a:ext uri="{28A0092B-C50C-407E-A947-70E740481C1C}">
                <a14:useLocalDpi xmlns:a14="http://schemas.microsoft.com/office/drawing/2010/main" val="0"/>
              </a:ext>
            </a:extLst>
          </a:blip>
          <a:srcRect l="-1219" t="15389" r="6285" b="23433"/>
          <a:stretch/>
        </p:blipFill>
        <p:spPr>
          <a:xfrm>
            <a:off x="4773706" y="691879"/>
            <a:ext cx="3859544" cy="3312446"/>
          </a:xfrm>
          <a:prstGeom prst="rect">
            <a:avLst/>
          </a:prstGeom>
        </p:spPr>
      </p:pic>
      <p:pic>
        <p:nvPicPr>
          <p:cNvPr id="4" name="図 3">
            <a:extLst>
              <a:ext uri="{FF2B5EF4-FFF2-40B4-BE49-F238E27FC236}">
                <a16:creationId xmlns:a16="http://schemas.microsoft.com/office/drawing/2014/main" id="{4101E26F-E867-88DB-0032-7F04D99E9C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9207" y="736045"/>
            <a:ext cx="4352794" cy="3268279"/>
          </a:xfrm>
          <a:prstGeom prst="rect">
            <a:avLst/>
          </a:prstGeom>
        </p:spPr>
      </p:pic>
      <p:sp>
        <p:nvSpPr>
          <p:cNvPr id="5" name="矢印: 右 4">
            <a:extLst>
              <a:ext uri="{FF2B5EF4-FFF2-40B4-BE49-F238E27FC236}">
                <a16:creationId xmlns:a16="http://schemas.microsoft.com/office/drawing/2014/main" id="{7F5B48C7-D77C-8728-6FA3-ECC52D46E93D}"/>
              </a:ext>
            </a:extLst>
          </p:cNvPr>
          <p:cNvSpPr/>
          <p:nvPr/>
        </p:nvSpPr>
        <p:spPr>
          <a:xfrm>
            <a:off x="4101353" y="5056095"/>
            <a:ext cx="874059" cy="38996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99925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0-#ppt_w/2"/>
                                          </p:val>
                                        </p:tav>
                                        <p:tav tm="100000">
                                          <p:val>
                                            <p:strVal val="#ppt_x"/>
                                          </p:val>
                                        </p:tav>
                                      </p:tavLst>
                                    </p:anim>
                                    <p:anim calcmode="lin" valueType="num">
                                      <p:cBhvr additive="base">
                                        <p:cTn id="22"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9FCDF-07BF-50E1-CA79-4C7A0164CFAA}"/>
            </a:ext>
          </a:extLst>
        </p:cNvPr>
        <p:cNvGrpSpPr/>
        <p:nvPr/>
      </p:nvGrpSpPr>
      <p:grpSpPr>
        <a:xfrm>
          <a:off x="0" y="0"/>
          <a:ext cx="0" cy="0"/>
          <a:chOff x="0" y="0"/>
          <a:chExt cx="0" cy="0"/>
        </a:xfrm>
      </p:grpSpPr>
      <p:sp>
        <p:nvSpPr>
          <p:cNvPr id="2" name="矢印: 右 1">
            <a:extLst>
              <a:ext uri="{FF2B5EF4-FFF2-40B4-BE49-F238E27FC236}">
                <a16:creationId xmlns:a16="http://schemas.microsoft.com/office/drawing/2014/main" id="{7421F2CB-4302-8BC9-4164-F675AB58AC59}"/>
              </a:ext>
            </a:extLst>
          </p:cNvPr>
          <p:cNvSpPr/>
          <p:nvPr/>
        </p:nvSpPr>
        <p:spPr>
          <a:xfrm>
            <a:off x="6145306" y="2447361"/>
            <a:ext cx="2702859" cy="1277470"/>
          </a:xfrm>
          <a:prstGeom prst="rightArrow">
            <a:avLst/>
          </a:prstGeom>
          <a:solidFill>
            <a:srgbClr val="CDE6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矢印: 右 2">
            <a:extLst>
              <a:ext uri="{FF2B5EF4-FFF2-40B4-BE49-F238E27FC236}">
                <a16:creationId xmlns:a16="http://schemas.microsoft.com/office/drawing/2014/main" id="{8533CB29-DA66-2578-FB6A-1F7A984C10DC}"/>
              </a:ext>
            </a:extLst>
          </p:cNvPr>
          <p:cNvSpPr/>
          <p:nvPr/>
        </p:nvSpPr>
        <p:spPr>
          <a:xfrm>
            <a:off x="3231777" y="2447361"/>
            <a:ext cx="2702859" cy="1277470"/>
          </a:xfrm>
          <a:prstGeom prst="rightArrow">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矢印: 右 3">
            <a:extLst>
              <a:ext uri="{FF2B5EF4-FFF2-40B4-BE49-F238E27FC236}">
                <a16:creationId xmlns:a16="http://schemas.microsoft.com/office/drawing/2014/main" id="{DDCCFB5C-F08A-E63B-F6BE-FC33CE2E0172}"/>
              </a:ext>
            </a:extLst>
          </p:cNvPr>
          <p:cNvSpPr/>
          <p:nvPr/>
        </p:nvSpPr>
        <p:spPr>
          <a:xfrm>
            <a:off x="318248" y="2467532"/>
            <a:ext cx="2702859" cy="1277470"/>
          </a:xfrm>
          <a:prstGeom prst="rightArrow">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815A2E18-4702-639F-7B62-9F6ABADD5F59}"/>
              </a:ext>
            </a:extLst>
          </p:cNvPr>
          <p:cNvSpPr txBox="1"/>
          <p:nvPr/>
        </p:nvSpPr>
        <p:spPr>
          <a:xfrm>
            <a:off x="318249" y="1452278"/>
            <a:ext cx="2221036" cy="830997"/>
          </a:xfrm>
          <a:prstGeom prst="rect">
            <a:avLst/>
          </a:prstGeom>
          <a:solidFill>
            <a:schemeClr val="accent4">
              <a:lumMod val="20000"/>
              <a:lumOff val="80000"/>
            </a:schemeClr>
          </a:solidFill>
        </p:spPr>
        <p:txBody>
          <a:bodyPr wrap="square" rtlCol="0">
            <a:spAutoFit/>
          </a:bodyPr>
          <a:lstStyle/>
          <a:p>
            <a:r>
              <a:rPr kumimoji="1" lang="ja-JP" altLang="en-US" sz="2400" dirty="0">
                <a:latin typeface="AR Pゴシック体S" panose="020B0A00000000000000" pitchFamily="50" charset="-128"/>
                <a:ea typeface="AR Pゴシック体S" panose="020B0A00000000000000" pitchFamily="50" charset="-128"/>
              </a:rPr>
              <a:t>１９９０～</a:t>
            </a:r>
            <a:endParaRPr kumimoji="1" lang="en-US" altLang="ja-JP" sz="2400" dirty="0">
              <a:latin typeface="AR Pゴシック体S" panose="020B0A00000000000000" pitchFamily="50" charset="-128"/>
              <a:ea typeface="AR Pゴシック体S" panose="020B0A00000000000000" pitchFamily="50" charset="-128"/>
            </a:endParaRPr>
          </a:p>
          <a:p>
            <a:r>
              <a:rPr kumimoji="1" lang="ja-JP" altLang="en-US" sz="2400" dirty="0">
                <a:latin typeface="AR Pゴシック体S" panose="020B0A00000000000000" pitchFamily="50" charset="-128"/>
                <a:ea typeface="AR Pゴシック体S" panose="020B0A00000000000000" pitchFamily="50" charset="-128"/>
              </a:rPr>
              <a:t>　　　２００４</a:t>
            </a:r>
          </a:p>
        </p:txBody>
      </p:sp>
      <p:sp>
        <p:nvSpPr>
          <p:cNvPr id="6" name="テキスト ボックス 5">
            <a:extLst>
              <a:ext uri="{FF2B5EF4-FFF2-40B4-BE49-F238E27FC236}">
                <a16:creationId xmlns:a16="http://schemas.microsoft.com/office/drawing/2014/main" id="{BA20E45D-DD3D-913A-1A0D-8DB4A3850A8E}"/>
              </a:ext>
            </a:extLst>
          </p:cNvPr>
          <p:cNvSpPr txBox="1"/>
          <p:nvPr/>
        </p:nvSpPr>
        <p:spPr>
          <a:xfrm>
            <a:off x="3231777" y="1452277"/>
            <a:ext cx="2415988" cy="830997"/>
          </a:xfrm>
          <a:prstGeom prst="rect">
            <a:avLst/>
          </a:prstGeom>
          <a:solidFill>
            <a:schemeClr val="accent6">
              <a:lumMod val="40000"/>
              <a:lumOff val="60000"/>
            </a:schemeClr>
          </a:solidFill>
        </p:spPr>
        <p:txBody>
          <a:bodyPr wrap="square" rtlCol="0">
            <a:spAutoFit/>
          </a:bodyPr>
          <a:lstStyle/>
          <a:p>
            <a:r>
              <a:rPr kumimoji="1" lang="ja-JP" altLang="en-US" sz="2400" dirty="0">
                <a:latin typeface="AR Pゴシック体S" panose="020B0A00000000000000" pitchFamily="50" charset="-128"/>
                <a:ea typeface="AR Pゴシック体S" panose="020B0A00000000000000" pitchFamily="50" charset="-128"/>
              </a:rPr>
              <a:t>２００５～</a:t>
            </a:r>
            <a:endParaRPr kumimoji="1" lang="en-US" altLang="ja-JP" sz="2400" dirty="0">
              <a:latin typeface="AR Pゴシック体S" panose="020B0A00000000000000" pitchFamily="50" charset="-128"/>
              <a:ea typeface="AR Pゴシック体S" panose="020B0A00000000000000" pitchFamily="50" charset="-128"/>
            </a:endParaRPr>
          </a:p>
          <a:p>
            <a:r>
              <a:rPr kumimoji="1" lang="ja-JP" altLang="en-US" sz="2400" dirty="0">
                <a:latin typeface="AR Pゴシック体S" panose="020B0A00000000000000" pitchFamily="50" charset="-128"/>
                <a:ea typeface="AR Pゴシック体S" panose="020B0A00000000000000" pitchFamily="50" charset="-128"/>
              </a:rPr>
              <a:t>　　　　２０１４</a:t>
            </a:r>
          </a:p>
        </p:txBody>
      </p:sp>
      <p:sp>
        <p:nvSpPr>
          <p:cNvPr id="7" name="テキスト ボックス 6">
            <a:extLst>
              <a:ext uri="{FF2B5EF4-FFF2-40B4-BE49-F238E27FC236}">
                <a16:creationId xmlns:a16="http://schemas.microsoft.com/office/drawing/2014/main" id="{82FB63F3-318B-944A-DF7F-34BD41A02A6D}"/>
              </a:ext>
            </a:extLst>
          </p:cNvPr>
          <p:cNvSpPr txBox="1"/>
          <p:nvPr/>
        </p:nvSpPr>
        <p:spPr>
          <a:xfrm>
            <a:off x="6145305" y="1349184"/>
            <a:ext cx="2702858" cy="830997"/>
          </a:xfrm>
          <a:prstGeom prst="rect">
            <a:avLst/>
          </a:prstGeom>
          <a:solidFill>
            <a:srgbClr val="CDE6FF"/>
          </a:solidFill>
        </p:spPr>
        <p:txBody>
          <a:bodyPr wrap="square" rtlCol="0">
            <a:spAutoFit/>
          </a:bodyPr>
          <a:lstStyle/>
          <a:p>
            <a:r>
              <a:rPr kumimoji="1" lang="ja-JP" altLang="en-US" sz="2400" dirty="0">
                <a:latin typeface="AR Pゴシック体S" panose="020B0A00000000000000" pitchFamily="50" charset="-128"/>
                <a:ea typeface="AR Pゴシック体S" panose="020B0A00000000000000" pitchFamily="50" charset="-128"/>
              </a:rPr>
              <a:t>２０１５～</a:t>
            </a:r>
            <a:endParaRPr kumimoji="1" lang="en-US" altLang="ja-JP" sz="2400" dirty="0">
              <a:latin typeface="AR Pゴシック体S" panose="020B0A00000000000000" pitchFamily="50" charset="-128"/>
              <a:ea typeface="AR Pゴシック体S" panose="020B0A00000000000000" pitchFamily="50" charset="-128"/>
            </a:endParaRPr>
          </a:p>
          <a:p>
            <a:r>
              <a:rPr kumimoji="1" lang="ja-JP" altLang="en-US" sz="2400" dirty="0">
                <a:latin typeface="AR Pゴシック体S" panose="020B0A00000000000000" pitchFamily="50" charset="-128"/>
                <a:ea typeface="AR Pゴシック体S" panose="020B0A00000000000000" pitchFamily="50" charset="-128"/>
              </a:rPr>
              <a:t>　　　　２０３０</a:t>
            </a:r>
          </a:p>
        </p:txBody>
      </p:sp>
      <p:sp>
        <p:nvSpPr>
          <p:cNvPr id="8" name="テキスト ボックス 7">
            <a:extLst>
              <a:ext uri="{FF2B5EF4-FFF2-40B4-BE49-F238E27FC236}">
                <a16:creationId xmlns:a16="http://schemas.microsoft.com/office/drawing/2014/main" id="{C7C4EAD1-0CDB-8047-F72A-4273AAB6549D}"/>
              </a:ext>
            </a:extLst>
          </p:cNvPr>
          <p:cNvSpPr txBox="1"/>
          <p:nvPr/>
        </p:nvSpPr>
        <p:spPr>
          <a:xfrm>
            <a:off x="709349" y="2813879"/>
            <a:ext cx="1438836" cy="584775"/>
          </a:xfrm>
          <a:prstGeom prst="rect">
            <a:avLst/>
          </a:prstGeom>
          <a:solidFill>
            <a:schemeClr val="accent4">
              <a:lumMod val="20000"/>
              <a:lumOff val="80000"/>
            </a:schemeClr>
          </a:solidFill>
        </p:spPr>
        <p:txBody>
          <a:bodyPr wrap="square" rtlCol="0">
            <a:spAutoFit/>
          </a:bodyPr>
          <a:lstStyle/>
          <a:p>
            <a:r>
              <a:rPr kumimoji="1" lang="en-US" altLang="ja-JP" sz="3200" dirty="0">
                <a:latin typeface="AR Pゴシック体S" panose="020B0A00000000000000" pitchFamily="50" charset="-128"/>
                <a:ea typeface="AR Pゴシック体S" panose="020B0A00000000000000" pitchFamily="50" charset="-128"/>
              </a:rPr>
              <a:t>EFA</a:t>
            </a:r>
            <a:endParaRPr kumimoji="1" lang="ja-JP" altLang="en-US" sz="3200" dirty="0">
              <a:latin typeface="AR Pゴシック体S" panose="020B0A00000000000000" pitchFamily="50" charset="-128"/>
              <a:ea typeface="AR Pゴシック体S" panose="020B0A00000000000000" pitchFamily="50" charset="-128"/>
            </a:endParaRPr>
          </a:p>
        </p:txBody>
      </p:sp>
      <p:sp>
        <p:nvSpPr>
          <p:cNvPr id="9" name="テキスト ボックス 8">
            <a:extLst>
              <a:ext uri="{FF2B5EF4-FFF2-40B4-BE49-F238E27FC236}">
                <a16:creationId xmlns:a16="http://schemas.microsoft.com/office/drawing/2014/main" id="{F8639FBE-8A0A-8D94-637F-F8F83EB3DD11}"/>
              </a:ext>
            </a:extLst>
          </p:cNvPr>
          <p:cNvSpPr txBox="1"/>
          <p:nvPr/>
        </p:nvSpPr>
        <p:spPr>
          <a:xfrm>
            <a:off x="3604949" y="2813879"/>
            <a:ext cx="1438836" cy="584775"/>
          </a:xfrm>
          <a:prstGeom prst="rect">
            <a:avLst/>
          </a:prstGeom>
          <a:solidFill>
            <a:schemeClr val="accent6">
              <a:lumMod val="40000"/>
              <a:lumOff val="60000"/>
            </a:schemeClr>
          </a:solidFill>
        </p:spPr>
        <p:txBody>
          <a:bodyPr wrap="square" rtlCol="0">
            <a:spAutoFit/>
          </a:bodyPr>
          <a:lstStyle/>
          <a:p>
            <a:r>
              <a:rPr kumimoji="1" lang="en-US" altLang="ja-JP" sz="3200">
                <a:latin typeface="AR Pゴシック体S" panose="020B0A00000000000000" pitchFamily="50" charset="-128"/>
                <a:ea typeface="AR Pゴシック体S" panose="020B0A00000000000000" pitchFamily="50" charset="-128"/>
              </a:rPr>
              <a:t>ESD</a:t>
            </a:r>
            <a:endParaRPr kumimoji="1" lang="ja-JP" altLang="en-US" sz="3200" dirty="0">
              <a:latin typeface="AR Pゴシック体S" panose="020B0A00000000000000" pitchFamily="50" charset="-128"/>
              <a:ea typeface="AR Pゴシック体S" panose="020B0A00000000000000" pitchFamily="50" charset="-128"/>
            </a:endParaRPr>
          </a:p>
        </p:txBody>
      </p:sp>
      <p:sp>
        <p:nvSpPr>
          <p:cNvPr id="10" name="テキスト ボックス 9">
            <a:extLst>
              <a:ext uri="{FF2B5EF4-FFF2-40B4-BE49-F238E27FC236}">
                <a16:creationId xmlns:a16="http://schemas.microsoft.com/office/drawing/2014/main" id="{A0659DB4-23D0-06A3-583E-68539FD41163}"/>
              </a:ext>
            </a:extLst>
          </p:cNvPr>
          <p:cNvSpPr txBox="1"/>
          <p:nvPr/>
        </p:nvSpPr>
        <p:spPr>
          <a:xfrm>
            <a:off x="6406419" y="2813878"/>
            <a:ext cx="1903863" cy="584775"/>
          </a:xfrm>
          <a:prstGeom prst="rect">
            <a:avLst/>
          </a:prstGeom>
          <a:solidFill>
            <a:srgbClr val="CDE6FF"/>
          </a:solidFill>
        </p:spPr>
        <p:txBody>
          <a:bodyPr wrap="square" rtlCol="0">
            <a:spAutoFit/>
          </a:bodyPr>
          <a:lstStyle/>
          <a:p>
            <a:r>
              <a:rPr kumimoji="1" lang="en-US" altLang="ja-JP" sz="3200" dirty="0">
                <a:latin typeface="AR Pゴシック体S" panose="020B0A00000000000000" pitchFamily="50" charset="-128"/>
                <a:ea typeface="AR Pゴシック体S" panose="020B0A00000000000000" pitchFamily="50" charset="-128"/>
              </a:rPr>
              <a:t>SDGs</a:t>
            </a:r>
            <a:endParaRPr kumimoji="1" lang="ja-JP" altLang="en-US" sz="3200" dirty="0">
              <a:latin typeface="AR Pゴシック体S" panose="020B0A00000000000000" pitchFamily="50" charset="-128"/>
              <a:ea typeface="AR Pゴシック体S" panose="020B0A00000000000000" pitchFamily="50" charset="-128"/>
            </a:endParaRPr>
          </a:p>
        </p:txBody>
      </p:sp>
      <p:sp>
        <p:nvSpPr>
          <p:cNvPr id="11" name="テキスト ボックス 10">
            <a:extLst>
              <a:ext uri="{FF2B5EF4-FFF2-40B4-BE49-F238E27FC236}">
                <a16:creationId xmlns:a16="http://schemas.microsoft.com/office/drawing/2014/main" id="{98BE8FB3-30DC-B17A-A60E-07595E4DC6C3}"/>
              </a:ext>
            </a:extLst>
          </p:cNvPr>
          <p:cNvSpPr txBox="1"/>
          <p:nvPr/>
        </p:nvSpPr>
        <p:spPr>
          <a:xfrm>
            <a:off x="194984" y="4316502"/>
            <a:ext cx="2712928" cy="1569660"/>
          </a:xfrm>
          <a:prstGeom prst="rect">
            <a:avLst/>
          </a:prstGeom>
          <a:solidFill>
            <a:schemeClr val="accent4">
              <a:lumMod val="20000"/>
              <a:lumOff val="80000"/>
            </a:schemeClr>
          </a:solidFill>
        </p:spPr>
        <p:txBody>
          <a:bodyPr wrap="square" rtlCol="0">
            <a:spAutoFit/>
          </a:bodyPr>
          <a:lstStyle/>
          <a:p>
            <a:r>
              <a:rPr kumimoji="1" lang="ja-JP" altLang="en-US" sz="3200" b="1" dirty="0">
                <a:latin typeface="AR P丸ゴシック体E" panose="020F0900000000000000" pitchFamily="50" charset="-128"/>
                <a:ea typeface="AR P丸ゴシック体E" panose="020F0900000000000000" pitchFamily="50" charset="-128"/>
              </a:rPr>
              <a:t>万人のための教育</a:t>
            </a:r>
            <a:endParaRPr kumimoji="1" lang="en-US" altLang="ja-JP" sz="3200" b="1" dirty="0">
              <a:latin typeface="AR P丸ゴシック体E" panose="020F0900000000000000" pitchFamily="50" charset="-128"/>
              <a:ea typeface="AR P丸ゴシック体E" panose="020F0900000000000000" pitchFamily="50" charset="-128"/>
            </a:endParaRPr>
          </a:p>
          <a:p>
            <a:r>
              <a:rPr kumimoji="1" lang="ja-JP" altLang="en-US" sz="3200" b="1" dirty="0">
                <a:latin typeface="AR P丸ゴシック体E" panose="020F0900000000000000" pitchFamily="50" charset="-128"/>
                <a:ea typeface="AR P丸ゴシック体E" panose="020F0900000000000000" pitchFamily="50" charset="-128"/>
              </a:rPr>
              <a:t>（知識や技能）</a:t>
            </a:r>
          </a:p>
        </p:txBody>
      </p:sp>
      <p:sp>
        <p:nvSpPr>
          <p:cNvPr id="12" name="テキスト ボックス 11">
            <a:extLst>
              <a:ext uri="{FF2B5EF4-FFF2-40B4-BE49-F238E27FC236}">
                <a16:creationId xmlns:a16="http://schemas.microsoft.com/office/drawing/2014/main" id="{7C87D413-B34A-C21C-D038-792EE3C9B836}"/>
              </a:ext>
            </a:extLst>
          </p:cNvPr>
          <p:cNvSpPr txBox="1"/>
          <p:nvPr/>
        </p:nvSpPr>
        <p:spPr>
          <a:xfrm>
            <a:off x="3144939" y="4316502"/>
            <a:ext cx="2589664" cy="1569660"/>
          </a:xfrm>
          <a:prstGeom prst="rect">
            <a:avLst/>
          </a:prstGeom>
          <a:solidFill>
            <a:schemeClr val="accent6">
              <a:lumMod val="40000"/>
              <a:lumOff val="60000"/>
            </a:schemeClr>
          </a:solidFill>
        </p:spPr>
        <p:txBody>
          <a:bodyPr wrap="square" rtlCol="0">
            <a:spAutoFit/>
          </a:bodyPr>
          <a:lstStyle/>
          <a:p>
            <a:r>
              <a:rPr kumimoji="1" lang="ja-JP" altLang="en-US" sz="3200" b="1" dirty="0">
                <a:latin typeface="AR P丸ゴシック体E" panose="020F0900000000000000" pitchFamily="50" charset="-128"/>
                <a:ea typeface="AR P丸ゴシック体E" panose="020F0900000000000000" pitchFamily="50" charset="-128"/>
              </a:rPr>
              <a:t>持続可能な</a:t>
            </a:r>
            <a:endParaRPr kumimoji="1" lang="en-US" altLang="ja-JP" sz="3200" b="1" dirty="0">
              <a:latin typeface="AR P丸ゴシック体E" panose="020F0900000000000000" pitchFamily="50" charset="-128"/>
              <a:ea typeface="AR P丸ゴシック体E" panose="020F0900000000000000" pitchFamily="50" charset="-128"/>
            </a:endParaRPr>
          </a:p>
          <a:p>
            <a:r>
              <a:rPr kumimoji="1" lang="ja-JP" altLang="en-US" sz="3200" b="1" dirty="0">
                <a:latin typeface="AR P丸ゴシック体E" panose="020F0900000000000000" pitchFamily="50" charset="-128"/>
                <a:ea typeface="AR P丸ゴシック体E" panose="020F0900000000000000" pitchFamily="50" charset="-128"/>
              </a:rPr>
              <a:t>社会のための教育</a:t>
            </a:r>
          </a:p>
        </p:txBody>
      </p:sp>
      <p:sp>
        <p:nvSpPr>
          <p:cNvPr id="13" name="テキスト ボックス 12">
            <a:extLst>
              <a:ext uri="{FF2B5EF4-FFF2-40B4-BE49-F238E27FC236}">
                <a16:creationId xmlns:a16="http://schemas.microsoft.com/office/drawing/2014/main" id="{448DEF61-FD12-38E7-CFF6-D05C7922968E}"/>
              </a:ext>
            </a:extLst>
          </p:cNvPr>
          <p:cNvSpPr txBox="1"/>
          <p:nvPr/>
        </p:nvSpPr>
        <p:spPr>
          <a:xfrm>
            <a:off x="6063518" y="4316502"/>
            <a:ext cx="2589664" cy="1569660"/>
          </a:xfrm>
          <a:prstGeom prst="rect">
            <a:avLst/>
          </a:prstGeom>
          <a:solidFill>
            <a:srgbClr val="CDE6FF"/>
          </a:solidFill>
        </p:spPr>
        <p:txBody>
          <a:bodyPr wrap="square" rtlCol="0">
            <a:spAutoFit/>
          </a:bodyPr>
          <a:lstStyle/>
          <a:p>
            <a:r>
              <a:rPr kumimoji="1" lang="ja-JP" altLang="en-US" sz="3200" b="1" dirty="0">
                <a:latin typeface="AR P丸ゴシック体E" panose="020F0900000000000000" pitchFamily="50" charset="-128"/>
                <a:ea typeface="AR P丸ゴシック体E" panose="020F0900000000000000" pitchFamily="50" charset="-128"/>
              </a:rPr>
              <a:t>持続可能な社会を実現するための目標</a:t>
            </a:r>
          </a:p>
        </p:txBody>
      </p:sp>
      <p:sp>
        <p:nvSpPr>
          <p:cNvPr id="15" name="テキスト ボックス 14">
            <a:extLst>
              <a:ext uri="{FF2B5EF4-FFF2-40B4-BE49-F238E27FC236}">
                <a16:creationId xmlns:a16="http://schemas.microsoft.com/office/drawing/2014/main" id="{BD314C43-F869-DF46-61C5-80CB6E979140}"/>
              </a:ext>
            </a:extLst>
          </p:cNvPr>
          <p:cNvSpPr txBox="1"/>
          <p:nvPr/>
        </p:nvSpPr>
        <p:spPr>
          <a:xfrm>
            <a:off x="1654393" y="205312"/>
            <a:ext cx="5570756" cy="707886"/>
          </a:xfrm>
          <a:prstGeom prst="rect">
            <a:avLst/>
          </a:prstGeom>
          <a:noFill/>
        </p:spPr>
        <p:txBody>
          <a:bodyPr wrap="none" rtlCol="0">
            <a:spAutoFit/>
          </a:bodyPr>
          <a:lstStyle/>
          <a:p>
            <a:r>
              <a:rPr kumimoji="1" lang="ja-JP" altLang="en-US" sz="4000" b="1" dirty="0">
                <a:latin typeface="AR P丸ゴシック体E" panose="020F0900000000000000" pitchFamily="50" charset="-128"/>
                <a:ea typeface="AR P丸ゴシック体E" panose="020F0900000000000000" pitchFamily="50" charset="-128"/>
              </a:rPr>
              <a:t>世界の教育の推移・動向</a:t>
            </a:r>
          </a:p>
        </p:txBody>
      </p:sp>
      <p:sp>
        <p:nvSpPr>
          <p:cNvPr id="16" name="テキスト ボックス 15">
            <a:extLst>
              <a:ext uri="{FF2B5EF4-FFF2-40B4-BE49-F238E27FC236}">
                <a16:creationId xmlns:a16="http://schemas.microsoft.com/office/drawing/2014/main" id="{9C2CF271-AE4C-0031-8F62-A76642679171}"/>
              </a:ext>
            </a:extLst>
          </p:cNvPr>
          <p:cNvSpPr txBox="1"/>
          <p:nvPr/>
        </p:nvSpPr>
        <p:spPr>
          <a:xfrm>
            <a:off x="7047670" y="6509580"/>
            <a:ext cx="1261884" cy="276999"/>
          </a:xfrm>
          <a:prstGeom prst="rect">
            <a:avLst/>
          </a:prstGeom>
          <a:noFill/>
        </p:spPr>
        <p:txBody>
          <a:bodyPr wrap="none" rtlCol="0">
            <a:spAutoFit/>
          </a:bodyPr>
          <a:lstStyle/>
          <a:p>
            <a:r>
              <a:rPr kumimoji="1" lang="ja-JP" altLang="en-US" sz="1200" dirty="0"/>
              <a:t>資料は手島作成</a:t>
            </a:r>
          </a:p>
        </p:txBody>
      </p:sp>
      <p:pic>
        <p:nvPicPr>
          <p:cNvPr id="22" name="図 21">
            <a:extLst>
              <a:ext uri="{FF2B5EF4-FFF2-40B4-BE49-F238E27FC236}">
                <a16:creationId xmlns:a16="http://schemas.microsoft.com/office/drawing/2014/main" id="{C50F7C83-01B1-DAB0-7BC9-827677FAAFC5}"/>
              </a:ext>
            </a:extLst>
          </p:cNvPr>
          <p:cNvPicPr>
            <a:picLocks noChangeAspect="1"/>
          </p:cNvPicPr>
          <p:nvPr/>
        </p:nvPicPr>
        <p:blipFill>
          <a:blip r:embed="rId3"/>
          <a:srcRect r="13545"/>
          <a:stretch>
            <a:fillRect/>
          </a:stretch>
        </p:blipFill>
        <p:spPr>
          <a:xfrm>
            <a:off x="3068624" y="1306895"/>
            <a:ext cx="6002805" cy="4549217"/>
          </a:xfrm>
          <a:prstGeom prst="rect">
            <a:avLst/>
          </a:prstGeom>
        </p:spPr>
      </p:pic>
    </p:spTree>
    <p:extLst>
      <p:ext uri="{BB962C8B-B14F-4D97-AF65-F5344CB8AC3E}">
        <p14:creationId xmlns:p14="http://schemas.microsoft.com/office/powerpoint/2010/main" val="703678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0-#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1000"/>
                                        <p:tgtEl>
                                          <p:spTgt spid="2"/>
                                        </p:tgtEl>
                                      </p:cBhvr>
                                    </p:animEffect>
                                    <p:anim calcmode="lin" valueType="num">
                                      <p:cBhvr>
                                        <p:cTn id="24" dur="1000" fill="hold"/>
                                        <p:tgtEl>
                                          <p:spTgt spid="2"/>
                                        </p:tgtEl>
                                        <p:attrNameLst>
                                          <p:attrName>ppt_x</p:attrName>
                                        </p:attrNameLst>
                                      </p:cBhvr>
                                      <p:tavLst>
                                        <p:tav tm="0">
                                          <p:val>
                                            <p:strVal val="#ppt_x"/>
                                          </p:val>
                                        </p:tav>
                                        <p:tav tm="100000">
                                          <p:val>
                                            <p:strVal val="#ppt_x"/>
                                          </p:val>
                                        </p:tav>
                                      </p:tavLst>
                                    </p:anim>
                                    <p:anim calcmode="lin" valueType="num">
                                      <p:cBhvr>
                                        <p:cTn id="25" dur="1000" fill="hold"/>
                                        <p:tgtEl>
                                          <p:spTgt spid="2"/>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1000"/>
                                        <p:tgtEl>
                                          <p:spTgt spid="3"/>
                                        </p:tgtEl>
                                      </p:cBhvr>
                                    </p:animEffect>
                                    <p:anim calcmode="lin" valueType="num">
                                      <p:cBhvr>
                                        <p:cTn id="29" dur="1000" fill="hold"/>
                                        <p:tgtEl>
                                          <p:spTgt spid="3"/>
                                        </p:tgtEl>
                                        <p:attrNameLst>
                                          <p:attrName>ppt_x</p:attrName>
                                        </p:attrNameLst>
                                      </p:cBhvr>
                                      <p:tavLst>
                                        <p:tav tm="0">
                                          <p:val>
                                            <p:strVal val="#ppt_x"/>
                                          </p:val>
                                        </p:tav>
                                        <p:tav tm="100000">
                                          <p:val>
                                            <p:strVal val="#ppt_x"/>
                                          </p:val>
                                        </p:tav>
                                      </p:tavLst>
                                    </p:anim>
                                    <p:anim calcmode="lin" valueType="num">
                                      <p:cBhvr>
                                        <p:cTn id="30" dur="1000" fill="hold"/>
                                        <p:tgtEl>
                                          <p:spTgt spid="3"/>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1000"/>
                                        <p:tgtEl>
                                          <p:spTgt spid="4"/>
                                        </p:tgtEl>
                                      </p:cBhvr>
                                    </p:animEffect>
                                    <p:anim calcmode="lin" valueType="num">
                                      <p:cBhvr>
                                        <p:cTn id="34" dur="1000" fill="hold"/>
                                        <p:tgtEl>
                                          <p:spTgt spid="4"/>
                                        </p:tgtEl>
                                        <p:attrNameLst>
                                          <p:attrName>ppt_x</p:attrName>
                                        </p:attrNameLst>
                                      </p:cBhvr>
                                      <p:tavLst>
                                        <p:tav tm="0">
                                          <p:val>
                                            <p:strVal val="#ppt_x"/>
                                          </p:val>
                                        </p:tav>
                                        <p:tav tm="100000">
                                          <p:val>
                                            <p:strVal val="#ppt_x"/>
                                          </p:val>
                                        </p:tav>
                                      </p:tavLst>
                                    </p:anim>
                                    <p:anim calcmode="lin" valueType="num">
                                      <p:cBhvr>
                                        <p:cTn id="3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1000"/>
                                        <p:tgtEl>
                                          <p:spTgt spid="8"/>
                                        </p:tgtEl>
                                      </p:cBhvr>
                                    </p:animEffect>
                                    <p:anim calcmode="lin" valueType="num">
                                      <p:cBhvr>
                                        <p:cTn id="41" dur="1000" fill="hold"/>
                                        <p:tgtEl>
                                          <p:spTgt spid="8"/>
                                        </p:tgtEl>
                                        <p:attrNameLst>
                                          <p:attrName>ppt_x</p:attrName>
                                        </p:attrNameLst>
                                      </p:cBhvr>
                                      <p:tavLst>
                                        <p:tav tm="0">
                                          <p:val>
                                            <p:strVal val="#ppt_x"/>
                                          </p:val>
                                        </p:tav>
                                        <p:tav tm="100000">
                                          <p:val>
                                            <p:strVal val="#ppt_x"/>
                                          </p:val>
                                        </p:tav>
                                      </p:tavLst>
                                    </p:anim>
                                    <p:anim calcmode="lin" valueType="num">
                                      <p:cBhvr>
                                        <p:cTn id="4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1000"/>
                                        <p:tgtEl>
                                          <p:spTgt spid="11"/>
                                        </p:tgtEl>
                                      </p:cBhvr>
                                    </p:animEffect>
                                    <p:anim calcmode="lin" valueType="num">
                                      <p:cBhvr>
                                        <p:cTn id="48" dur="1000" fill="hold"/>
                                        <p:tgtEl>
                                          <p:spTgt spid="11"/>
                                        </p:tgtEl>
                                        <p:attrNameLst>
                                          <p:attrName>ppt_x</p:attrName>
                                        </p:attrNameLst>
                                      </p:cBhvr>
                                      <p:tavLst>
                                        <p:tav tm="0">
                                          <p:val>
                                            <p:strVal val="#ppt_x"/>
                                          </p:val>
                                        </p:tav>
                                        <p:tav tm="100000">
                                          <p:val>
                                            <p:strVal val="#ppt_x"/>
                                          </p:val>
                                        </p:tav>
                                      </p:tavLst>
                                    </p:anim>
                                    <p:anim calcmode="lin" valueType="num">
                                      <p:cBhvr>
                                        <p:cTn id="4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22"/>
                                        </p:tgtEl>
                                        <p:attrNameLst>
                                          <p:attrName>style.visibility</p:attrName>
                                        </p:attrNameLst>
                                      </p:cBhvr>
                                      <p:to>
                                        <p:strVal val="visible"/>
                                      </p:to>
                                    </p:set>
                                    <p:anim calcmode="lin" valueType="num">
                                      <p:cBhvr additive="base">
                                        <p:cTn id="54" dur="500" fill="hold"/>
                                        <p:tgtEl>
                                          <p:spTgt spid="22"/>
                                        </p:tgtEl>
                                        <p:attrNameLst>
                                          <p:attrName>ppt_x</p:attrName>
                                        </p:attrNameLst>
                                      </p:cBhvr>
                                      <p:tavLst>
                                        <p:tav tm="0">
                                          <p:val>
                                            <p:strVal val="#ppt_x"/>
                                          </p:val>
                                        </p:tav>
                                        <p:tav tm="100000">
                                          <p:val>
                                            <p:strVal val="#ppt_x"/>
                                          </p:val>
                                        </p:tav>
                                      </p:tavLst>
                                    </p:anim>
                                    <p:anim calcmode="lin" valueType="num">
                                      <p:cBhvr additive="base">
                                        <p:cTn id="55"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xit" presetSubtype="0" fill="hold" nodeType="clickEffect">
                                  <p:stCondLst>
                                    <p:cond delay="0"/>
                                  </p:stCondLst>
                                  <p:childTnLst>
                                    <p:animEffect transition="out" filter="fade">
                                      <p:cBhvr>
                                        <p:cTn id="59" dur="1000"/>
                                        <p:tgtEl>
                                          <p:spTgt spid="22"/>
                                        </p:tgtEl>
                                      </p:cBhvr>
                                    </p:animEffect>
                                    <p:anim calcmode="lin" valueType="num">
                                      <p:cBhvr>
                                        <p:cTn id="60" dur="1000"/>
                                        <p:tgtEl>
                                          <p:spTgt spid="22"/>
                                        </p:tgtEl>
                                        <p:attrNameLst>
                                          <p:attrName>ppt_x</p:attrName>
                                        </p:attrNameLst>
                                      </p:cBhvr>
                                      <p:tavLst>
                                        <p:tav tm="0">
                                          <p:val>
                                            <p:strVal val="ppt_x"/>
                                          </p:val>
                                        </p:tav>
                                        <p:tav tm="100000">
                                          <p:val>
                                            <p:strVal val="ppt_x"/>
                                          </p:val>
                                        </p:tav>
                                      </p:tavLst>
                                    </p:anim>
                                    <p:anim calcmode="lin" valueType="num">
                                      <p:cBhvr>
                                        <p:cTn id="61" dur="1000"/>
                                        <p:tgtEl>
                                          <p:spTgt spid="22"/>
                                        </p:tgtEl>
                                        <p:attrNameLst>
                                          <p:attrName>ppt_y</p:attrName>
                                        </p:attrNameLst>
                                      </p:cBhvr>
                                      <p:tavLst>
                                        <p:tav tm="0">
                                          <p:val>
                                            <p:strVal val="ppt_y"/>
                                          </p:val>
                                        </p:tav>
                                        <p:tav tm="100000">
                                          <p:val>
                                            <p:strVal val="ppt_y+.1"/>
                                          </p:val>
                                        </p:tav>
                                      </p:tavLst>
                                    </p:anim>
                                    <p:set>
                                      <p:cBhvr>
                                        <p:cTn id="62" dur="1" fill="hold">
                                          <p:stCondLst>
                                            <p:cond delay="999"/>
                                          </p:stCondLst>
                                        </p:cTn>
                                        <p:tgtEl>
                                          <p:spTgt spid="22"/>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9"/>
                                        </p:tgtEl>
                                        <p:attrNameLst>
                                          <p:attrName>style.visibility</p:attrName>
                                        </p:attrNameLst>
                                      </p:cBhvr>
                                      <p:to>
                                        <p:strVal val="visible"/>
                                      </p:to>
                                    </p:set>
                                    <p:animEffect transition="in" filter="fade">
                                      <p:cBhvr>
                                        <p:cTn id="67" dur="1000"/>
                                        <p:tgtEl>
                                          <p:spTgt spid="9"/>
                                        </p:tgtEl>
                                      </p:cBhvr>
                                    </p:animEffect>
                                    <p:anim calcmode="lin" valueType="num">
                                      <p:cBhvr>
                                        <p:cTn id="68" dur="1000" fill="hold"/>
                                        <p:tgtEl>
                                          <p:spTgt spid="9"/>
                                        </p:tgtEl>
                                        <p:attrNameLst>
                                          <p:attrName>ppt_x</p:attrName>
                                        </p:attrNameLst>
                                      </p:cBhvr>
                                      <p:tavLst>
                                        <p:tav tm="0">
                                          <p:val>
                                            <p:strVal val="#ppt_x"/>
                                          </p:val>
                                        </p:tav>
                                        <p:tav tm="100000">
                                          <p:val>
                                            <p:strVal val="#ppt_x"/>
                                          </p:val>
                                        </p:tav>
                                      </p:tavLst>
                                    </p:anim>
                                    <p:anim calcmode="lin" valueType="num">
                                      <p:cBhvr>
                                        <p:cTn id="6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fade">
                                      <p:cBhvr>
                                        <p:cTn id="74" dur="1000"/>
                                        <p:tgtEl>
                                          <p:spTgt spid="12"/>
                                        </p:tgtEl>
                                      </p:cBhvr>
                                    </p:animEffect>
                                    <p:anim calcmode="lin" valueType="num">
                                      <p:cBhvr>
                                        <p:cTn id="75" dur="1000" fill="hold"/>
                                        <p:tgtEl>
                                          <p:spTgt spid="12"/>
                                        </p:tgtEl>
                                        <p:attrNameLst>
                                          <p:attrName>ppt_x</p:attrName>
                                        </p:attrNameLst>
                                      </p:cBhvr>
                                      <p:tavLst>
                                        <p:tav tm="0">
                                          <p:val>
                                            <p:strVal val="#ppt_x"/>
                                          </p:val>
                                        </p:tav>
                                        <p:tav tm="100000">
                                          <p:val>
                                            <p:strVal val="#ppt_x"/>
                                          </p:val>
                                        </p:tav>
                                      </p:tavLst>
                                    </p:anim>
                                    <p:anim calcmode="lin" valueType="num">
                                      <p:cBhvr>
                                        <p:cTn id="7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10"/>
                                        </p:tgtEl>
                                        <p:attrNameLst>
                                          <p:attrName>style.visibility</p:attrName>
                                        </p:attrNameLst>
                                      </p:cBhvr>
                                      <p:to>
                                        <p:strVal val="visible"/>
                                      </p:to>
                                    </p:set>
                                    <p:animEffect transition="in" filter="fade">
                                      <p:cBhvr>
                                        <p:cTn id="81" dur="1000"/>
                                        <p:tgtEl>
                                          <p:spTgt spid="10"/>
                                        </p:tgtEl>
                                      </p:cBhvr>
                                    </p:animEffect>
                                    <p:anim calcmode="lin" valueType="num">
                                      <p:cBhvr>
                                        <p:cTn id="82" dur="1000" fill="hold"/>
                                        <p:tgtEl>
                                          <p:spTgt spid="10"/>
                                        </p:tgtEl>
                                        <p:attrNameLst>
                                          <p:attrName>ppt_x</p:attrName>
                                        </p:attrNameLst>
                                      </p:cBhvr>
                                      <p:tavLst>
                                        <p:tav tm="0">
                                          <p:val>
                                            <p:strVal val="#ppt_x"/>
                                          </p:val>
                                        </p:tav>
                                        <p:tav tm="100000">
                                          <p:val>
                                            <p:strVal val="#ppt_x"/>
                                          </p:val>
                                        </p:tav>
                                      </p:tavLst>
                                    </p:anim>
                                    <p:anim calcmode="lin" valueType="num">
                                      <p:cBhvr>
                                        <p:cTn id="8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42" presetClass="entr" presetSubtype="0" fill="hold" grpId="0" nodeType="clickEffect">
                                  <p:stCondLst>
                                    <p:cond delay="0"/>
                                  </p:stCondLst>
                                  <p:childTnLst>
                                    <p:set>
                                      <p:cBhvr>
                                        <p:cTn id="87" dur="1" fill="hold">
                                          <p:stCondLst>
                                            <p:cond delay="0"/>
                                          </p:stCondLst>
                                        </p:cTn>
                                        <p:tgtEl>
                                          <p:spTgt spid="13"/>
                                        </p:tgtEl>
                                        <p:attrNameLst>
                                          <p:attrName>style.visibility</p:attrName>
                                        </p:attrNameLst>
                                      </p:cBhvr>
                                      <p:to>
                                        <p:strVal val="visible"/>
                                      </p:to>
                                    </p:set>
                                    <p:animEffect transition="in" filter="fade">
                                      <p:cBhvr>
                                        <p:cTn id="88" dur="1000"/>
                                        <p:tgtEl>
                                          <p:spTgt spid="13"/>
                                        </p:tgtEl>
                                      </p:cBhvr>
                                    </p:animEffect>
                                    <p:anim calcmode="lin" valueType="num">
                                      <p:cBhvr>
                                        <p:cTn id="89" dur="1000" fill="hold"/>
                                        <p:tgtEl>
                                          <p:spTgt spid="13"/>
                                        </p:tgtEl>
                                        <p:attrNameLst>
                                          <p:attrName>ppt_x</p:attrName>
                                        </p:attrNameLst>
                                      </p:cBhvr>
                                      <p:tavLst>
                                        <p:tav tm="0">
                                          <p:val>
                                            <p:strVal val="#ppt_x"/>
                                          </p:val>
                                        </p:tav>
                                        <p:tav tm="100000">
                                          <p:val>
                                            <p:strVal val="#ppt_x"/>
                                          </p:val>
                                        </p:tav>
                                      </p:tavLst>
                                    </p:anim>
                                    <p:anim calcmode="lin" valueType="num">
                                      <p:cBhvr>
                                        <p:cTn id="9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0C086-606F-37F0-5972-7582D7EB0BEB}"/>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4F75D93F-471B-A3A1-3A63-4584DE35980B}"/>
              </a:ext>
            </a:extLst>
          </p:cNvPr>
          <p:cNvSpPr/>
          <p:nvPr/>
        </p:nvSpPr>
        <p:spPr>
          <a:xfrm>
            <a:off x="319899" y="196117"/>
            <a:ext cx="8375084" cy="887935"/>
          </a:xfrm>
          <a:prstGeom prst="rect">
            <a:avLst/>
          </a:prstGeom>
          <a:solidFill>
            <a:srgbClr val="F6FCA6"/>
          </a:solid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ja-JP" altLang="en-US" sz="2585" b="1" spc="46" dirty="0">
                <a:ln w="11430"/>
                <a:solidFill>
                  <a:srgbClr val="FF0000"/>
                </a:solidFill>
                <a:latin typeface="AR P丸ゴシック体E" panose="020F0900000000000000" pitchFamily="50" charset="-128"/>
                <a:ea typeface="AR P丸ゴシック体E" panose="020F0900000000000000" pitchFamily="50" charset="-128"/>
              </a:rPr>
              <a:t>主体的な学びにするために</a:t>
            </a:r>
            <a:endParaRPr lang="en-US" altLang="ja-JP" sz="2585" b="1" spc="46" dirty="0">
              <a:ln w="11430"/>
              <a:latin typeface="AR P丸ゴシック体E" panose="020F0900000000000000" pitchFamily="50" charset="-128"/>
              <a:ea typeface="AR P丸ゴシック体E" panose="020F0900000000000000" pitchFamily="50" charset="-128"/>
            </a:endParaRPr>
          </a:p>
          <a:p>
            <a:pPr algn="ctr">
              <a:defRPr/>
            </a:pPr>
            <a:r>
              <a:rPr lang="en-US" altLang="ja-JP" sz="2585" b="1" spc="46" dirty="0">
                <a:ln w="11430"/>
                <a:latin typeface="AR P丸ゴシック体E" panose="020F0900000000000000" pitchFamily="50" charset="-128"/>
                <a:ea typeface="AR P丸ゴシック体E" panose="020F0900000000000000" pitchFamily="50" charset="-128"/>
              </a:rPr>
              <a:t>『</a:t>
            </a:r>
            <a:r>
              <a:rPr lang="ja-JP" altLang="en-US" sz="2585" b="1" spc="46" dirty="0">
                <a:ln w="11430"/>
                <a:latin typeface="AR P丸ゴシック体E" panose="020F0900000000000000" pitchFamily="50" charset="-128"/>
                <a:ea typeface="AR P丸ゴシック体E" panose="020F0900000000000000" pitchFamily="50" charset="-128"/>
              </a:rPr>
              <a:t>こどもの学びに火をつける</a:t>
            </a:r>
            <a:r>
              <a:rPr lang="en-US" altLang="ja-JP" sz="2585" b="1" spc="46" dirty="0">
                <a:ln w="11430"/>
                <a:latin typeface="AR P丸ゴシック体E" panose="020F0900000000000000" pitchFamily="50" charset="-128"/>
                <a:ea typeface="AR P丸ゴシック体E" panose="020F0900000000000000" pitchFamily="50" charset="-128"/>
              </a:rPr>
              <a:t>』</a:t>
            </a:r>
            <a:r>
              <a:rPr lang="ja-JP" altLang="en-US" sz="2585" b="1" spc="46" dirty="0">
                <a:ln w="11430"/>
                <a:latin typeface="AR P丸ゴシック体E" panose="020F0900000000000000" pitchFamily="50" charset="-128"/>
                <a:ea typeface="AR P丸ゴシック体E" panose="020F0900000000000000" pitchFamily="50" charset="-128"/>
              </a:rPr>
              <a:t>３つのステップ</a:t>
            </a:r>
          </a:p>
        </p:txBody>
      </p:sp>
      <p:sp>
        <p:nvSpPr>
          <p:cNvPr id="73731" name="正方形/長方形 2">
            <a:extLst>
              <a:ext uri="{FF2B5EF4-FFF2-40B4-BE49-F238E27FC236}">
                <a16:creationId xmlns:a16="http://schemas.microsoft.com/office/drawing/2014/main" id="{C357E777-5273-813D-C6AE-E1E750236936}"/>
              </a:ext>
            </a:extLst>
          </p:cNvPr>
          <p:cNvSpPr>
            <a:spLocks noChangeArrowheads="1"/>
          </p:cNvSpPr>
          <p:nvPr/>
        </p:nvSpPr>
        <p:spPr bwMode="auto">
          <a:xfrm>
            <a:off x="65805" y="1627790"/>
            <a:ext cx="2640466" cy="376385"/>
          </a:xfrm>
          <a:prstGeom prst="rect">
            <a:avLst/>
          </a:prstGeom>
          <a:solidFill>
            <a:srgbClr val="99FF99"/>
          </a:solidFill>
          <a:ln w="9525">
            <a:solidFill>
              <a:srgbClr val="000000"/>
            </a:solidFill>
            <a:miter lim="800000"/>
            <a:headEnd/>
            <a:tailEnd/>
          </a:ln>
        </p:spPr>
        <p:txBody>
          <a:bodyPr wrap="square">
            <a:spAutoFit/>
          </a:bodyPr>
          <a:lstStyle/>
          <a:p>
            <a:pPr algn="ctr" eaLnBrk="1" hangingPunct="1"/>
            <a:r>
              <a:rPr lang="ja-JP" altLang="en-US" sz="1846" dirty="0">
                <a:latin typeface="HG明朝B" panose="02020809000000000000" pitchFamily="17" charset="-128"/>
                <a:ea typeface="HG明朝B" panose="02020809000000000000" pitchFamily="17" charset="-128"/>
              </a:rPr>
              <a:t>＜</a:t>
            </a:r>
            <a:r>
              <a:rPr lang="ja-JP" altLang="en-US" sz="1846" b="1" dirty="0">
                <a:latin typeface="ＤＦ平成ゴシック体W5" panose="02010609000101010101" pitchFamily="1" charset="-128"/>
                <a:ea typeface="ＤＦ平成ゴシック体W5" panose="02010609000101010101" pitchFamily="1" charset="-128"/>
              </a:rPr>
              <a:t>問題に気づかせる</a:t>
            </a:r>
            <a:r>
              <a:rPr lang="ja-JP" altLang="en-US" sz="1846" dirty="0">
                <a:latin typeface="HG明朝B" panose="02020809000000000000" pitchFamily="17" charset="-128"/>
                <a:ea typeface="HG明朝B" panose="02020809000000000000" pitchFamily="17" charset="-128"/>
              </a:rPr>
              <a:t>＞</a:t>
            </a:r>
            <a:endParaRPr lang="en-US" altLang="ja-JP" sz="1846" dirty="0">
              <a:latin typeface="HG明朝B" panose="02020809000000000000" pitchFamily="17" charset="-128"/>
              <a:ea typeface="HG明朝B" panose="02020809000000000000" pitchFamily="17" charset="-128"/>
            </a:endParaRPr>
          </a:p>
        </p:txBody>
      </p:sp>
      <p:sp>
        <p:nvSpPr>
          <p:cNvPr id="73732" name="テキスト ボックス 1">
            <a:extLst>
              <a:ext uri="{FF2B5EF4-FFF2-40B4-BE49-F238E27FC236}">
                <a16:creationId xmlns:a16="http://schemas.microsoft.com/office/drawing/2014/main" id="{0DB01CDC-CE06-1D92-8306-EE2986D86223}"/>
              </a:ext>
            </a:extLst>
          </p:cNvPr>
          <p:cNvSpPr txBox="1">
            <a:spLocks noChangeArrowheads="1"/>
          </p:cNvSpPr>
          <p:nvPr/>
        </p:nvSpPr>
        <p:spPr bwMode="auto">
          <a:xfrm>
            <a:off x="82796" y="2309277"/>
            <a:ext cx="2640466" cy="3434402"/>
          </a:xfrm>
          <a:prstGeom prst="rect">
            <a:avLst/>
          </a:prstGeom>
          <a:solidFill>
            <a:schemeClr val="bg1"/>
          </a:solidFill>
          <a:ln>
            <a:solidFill>
              <a:schemeClr val="tx1"/>
            </a:solidFill>
          </a:ln>
        </p:spPr>
        <p:txBody>
          <a:bodyPr wrap="square">
            <a:spAutoFit/>
          </a:bodyPr>
          <a:lstStyle>
            <a:lvl1pPr>
              <a:defRPr kumimoji="1" sz="1900">
                <a:solidFill>
                  <a:schemeClr val="tx1"/>
                </a:solidFill>
                <a:latin typeface="Arial" panose="020B0604020202020204" pitchFamily="34" charset="0"/>
                <a:ea typeface="ＭＳ Ｐゴシック" panose="020B0600070205080204" pitchFamily="50" charset="-128"/>
              </a:defRPr>
            </a:lvl1pPr>
            <a:lvl2pPr marL="742950" indent="-285750">
              <a:defRPr kumimoji="1" sz="1900">
                <a:solidFill>
                  <a:schemeClr val="tx1"/>
                </a:solidFill>
                <a:latin typeface="Arial" panose="020B0604020202020204" pitchFamily="34" charset="0"/>
                <a:ea typeface="ＭＳ Ｐゴシック" panose="020B0600070205080204" pitchFamily="50" charset="-128"/>
              </a:defRPr>
            </a:lvl2pPr>
            <a:lvl3pPr marL="1143000" indent="-228600">
              <a:defRPr kumimoji="1" sz="1900">
                <a:solidFill>
                  <a:schemeClr val="tx1"/>
                </a:solidFill>
                <a:latin typeface="Arial" panose="020B0604020202020204" pitchFamily="34" charset="0"/>
                <a:ea typeface="ＭＳ Ｐゴシック" panose="020B0600070205080204" pitchFamily="50" charset="-128"/>
              </a:defRPr>
            </a:lvl3pPr>
            <a:lvl4pPr marL="1600200" indent="-228600">
              <a:defRPr kumimoji="1" sz="1900">
                <a:solidFill>
                  <a:schemeClr val="tx1"/>
                </a:solidFill>
                <a:latin typeface="Arial" panose="020B0604020202020204" pitchFamily="34" charset="0"/>
                <a:ea typeface="ＭＳ Ｐゴシック" panose="020B0600070205080204" pitchFamily="50" charset="-128"/>
              </a:defRPr>
            </a:lvl4pPr>
            <a:lvl5pPr marL="2057400" indent="-228600">
              <a:defRPr kumimoji="1" sz="1900">
                <a:solidFill>
                  <a:schemeClr val="tx1"/>
                </a:solidFill>
                <a:latin typeface="Arial" panose="020B0604020202020204" pitchFamily="34" charset="0"/>
                <a:ea typeface="ＭＳ Ｐゴシック" panose="020B0600070205080204" pitchFamily="50" charset="-128"/>
              </a:defRPr>
            </a:lvl5pPr>
            <a:lvl6pPr marL="2514600" indent="-228600" defTabSz="9572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6pPr>
            <a:lvl7pPr marL="2971800" indent="-228600" defTabSz="9572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7pPr>
            <a:lvl8pPr marL="3429000" indent="-228600" defTabSz="9572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8pPr>
            <a:lvl9pPr marL="3886200" indent="-228600" defTabSz="9572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9pPr>
          </a:lstStyle>
          <a:p>
            <a:pPr eaLnBrk="1" hangingPunct="1">
              <a:lnSpc>
                <a:spcPct val="150000"/>
              </a:lnSpc>
            </a:pPr>
            <a:r>
              <a:rPr lang="en-US" altLang="ja-JP" sz="1846" dirty="0">
                <a:latin typeface="HG明朝B" panose="02020809000000000000" pitchFamily="17" charset="-128"/>
                <a:ea typeface="HG明朝B" panose="02020809000000000000" pitchFamily="17" charset="-128"/>
              </a:rPr>
              <a:t>1)</a:t>
            </a:r>
            <a:r>
              <a:rPr lang="ja-JP" altLang="en-US" sz="1846" dirty="0">
                <a:latin typeface="HG明朝B" panose="02020809000000000000" pitchFamily="17" charset="-128"/>
                <a:ea typeface="HG明朝B" panose="02020809000000000000" pitchFamily="17" charset="-128"/>
              </a:rPr>
              <a:t>体験活動や提示資料　</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をもとに</a:t>
            </a:r>
            <a:r>
              <a:rPr lang="ja-JP" altLang="en-US" sz="1846" dirty="0">
                <a:latin typeface="HGSｺﾞｼｯｸE" panose="020B0900000000000000" pitchFamily="50" charset="-128"/>
                <a:ea typeface="HGSｺﾞｼｯｸE" panose="020B0900000000000000" pitchFamily="50" charset="-128"/>
              </a:rPr>
              <a:t>基本的な</a:t>
            </a:r>
            <a:endParaRPr lang="en-US" altLang="ja-JP" sz="1846" dirty="0">
              <a:latin typeface="HGSｺﾞｼｯｸE" panose="020B0900000000000000" pitchFamily="50" charset="-128"/>
              <a:ea typeface="HGSｺﾞｼｯｸE" panose="020B0900000000000000" pitchFamily="50"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a:t>
            </a:r>
            <a:r>
              <a:rPr lang="ja-JP" altLang="en-US" sz="1846" dirty="0">
                <a:latin typeface="HGSｺﾞｼｯｸE" panose="020B0900000000000000" pitchFamily="50" charset="-128"/>
                <a:ea typeface="HGSｺﾞｼｯｸE" panose="020B0900000000000000" pitchFamily="50" charset="-128"/>
              </a:rPr>
              <a:t>事実と出会う</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en-US" altLang="ja-JP" sz="1846" dirty="0">
                <a:latin typeface="HG明朝B" panose="02020809000000000000" pitchFamily="17" charset="-128"/>
                <a:ea typeface="HG明朝B" panose="02020809000000000000" pitchFamily="17" charset="-128"/>
              </a:rPr>
              <a:t>2)</a:t>
            </a:r>
            <a:r>
              <a:rPr lang="ja-JP" altLang="en-US" sz="1846" dirty="0">
                <a:latin typeface="HG明朝B" panose="02020809000000000000" pitchFamily="17" charset="-128"/>
                <a:ea typeface="HG明朝B" panose="02020809000000000000" pitchFamily="17" charset="-128"/>
              </a:rPr>
              <a:t>体験したり資料を見　</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たりしたことから、</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多様な気づきや感想　</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などをもち、それを</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a:t>
            </a:r>
            <a:r>
              <a:rPr lang="ja-JP" altLang="en-US" sz="1846" dirty="0">
                <a:latin typeface="HGPｺﾞｼｯｸE" panose="020B0900000000000000" pitchFamily="50" charset="-128"/>
                <a:ea typeface="HGPｺﾞｼｯｸE" panose="020B0900000000000000" pitchFamily="50" charset="-128"/>
              </a:rPr>
              <a:t>共有する・</a:t>
            </a:r>
            <a:endParaRPr lang="en-US" altLang="ja-JP" sz="1846" dirty="0">
              <a:latin typeface="HGPｺﾞｼｯｸE" panose="020B0900000000000000" pitchFamily="50" charset="-128"/>
              <a:ea typeface="HGPｺﾞｼｯｸE" panose="020B0900000000000000" pitchFamily="50" charset="-128"/>
            </a:endParaRPr>
          </a:p>
        </p:txBody>
      </p:sp>
      <p:sp>
        <p:nvSpPr>
          <p:cNvPr id="5" name="正方形/長方形 4">
            <a:extLst>
              <a:ext uri="{FF2B5EF4-FFF2-40B4-BE49-F238E27FC236}">
                <a16:creationId xmlns:a16="http://schemas.microsoft.com/office/drawing/2014/main" id="{3A3CB163-7CF3-7871-47AF-F2B7E15C336B}"/>
              </a:ext>
            </a:extLst>
          </p:cNvPr>
          <p:cNvSpPr>
            <a:spLocks noChangeArrowheads="1"/>
          </p:cNvSpPr>
          <p:nvPr/>
        </p:nvSpPr>
        <p:spPr bwMode="auto">
          <a:xfrm>
            <a:off x="2858188" y="1493320"/>
            <a:ext cx="2910254" cy="660437"/>
          </a:xfrm>
          <a:prstGeom prst="rect">
            <a:avLst/>
          </a:prstGeom>
          <a:solidFill>
            <a:srgbClr val="99FF99"/>
          </a:solidFill>
          <a:ln w="9525">
            <a:solidFill>
              <a:srgbClr val="000000"/>
            </a:solidFill>
            <a:miter lim="800000"/>
            <a:headEnd/>
            <a:tailEnd/>
          </a:ln>
        </p:spPr>
        <p:txBody>
          <a:bodyPr wrap="square">
            <a:spAutoFit/>
          </a:bodyPr>
          <a:lstStyle/>
          <a:p>
            <a:pPr algn="ctr" eaLnBrk="1" hangingPunct="1"/>
            <a:r>
              <a:rPr lang="ja-JP" altLang="en-US" sz="1846" b="1" dirty="0">
                <a:latin typeface="ＤＦ平成ゴシック体W5" panose="02010609000101010101" pitchFamily="1" charset="-128"/>
                <a:ea typeface="ＤＦ平成ゴシック体W5" panose="02010609000101010101" pitchFamily="1" charset="-128"/>
              </a:rPr>
              <a:t>学ぶ心に火をつける</a:t>
            </a:r>
            <a:endParaRPr lang="en-US" altLang="ja-JP" sz="1846" b="1" dirty="0">
              <a:latin typeface="ＤＦ平成ゴシック体W5" panose="02010609000101010101" pitchFamily="1" charset="-128"/>
              <a:ea typeface="ＤＦ平成ゴシック体W5" panose="02010609000101010101" pitchFamily="1" charset="-128"/>
            </a:endParaRPr>
          </a:p>
          <a:p>
            <a:pPr algn="ctr" eaLnBrk="1" hangingPunct="1"/>
            <a:r>
              <a:rPr lang="en-US" altLang="ja-JP" sz="1846" b="1" dirty="0">
                <a:latin typeface="ＤＦ平成ゴシック体W5" panose="02010609000101010101" pitchFamily="1" charset="-128"/>
                <a:ea typeface="ＤＦ平成ゴシック体W5" panose="02010609000101010101" pitchFamily="1" charset="-128"/>
              </a:rPr>
              <a:t>&lt;</a:t>
            </a:r>
            <a:r>
              <a:rPr lang="ja-JP" altLang="en-US" sz="1846" b="1" dirty="0">
                <a:latin typeface="ＤＦ平成ゴシック体W5" panose="02010609000101010101" pitchFamily="1" charset="-128"/>
                <a:ea typeface="ＤＦ平成ゴシック体W5" panose="02010609000101010101" pitchFamily="1" charset="-128"/>
              </a:rPr>
              <a:t>学習問題を明確にする</a:t>
            </a:r>
            <a:r>
              <a:rPr lang="en-US" altLang="ja-JP" sz="1846" dirty="0">
                <a:latin typeface="HG明朝B" panose="02020809000000000000" pitchFamily="17" charset="-128"/>
                <a:ea typeface="HG明朝B" panose="02020809000000000000" pitchFamily="17" charset="-128"/>
              </a:rPr>
              <a:t>&gt;</a:t>
            </a:r>
          </a:p>
        </p:txBody>
      </p:sp>
      <p:sp>
        <p:nvSpPr>
          <p:cNvPr id="6" name="正方形/長方形 5">
            <a:extLst>
              <a:ext uri="{FF2B5EF4-FFF2-40B4-BE49-F238E27FC236}">
                <a16:creationId xmlns:a16="http://schemas.microsoft.com/office/drawing/2014/main" id="{5D0BB623-6EB9-81E4-7DD0-1F4ED37E9B9C}"/>
              </a:ext>
            </a:extLst>
          </p:cNvPr>
          <p:cNvSpPr>
            <a:spLocks noChangeArrowheads="1"/>
          </p:cNvSpPr>
          <p:nvPr/>
        </p:nvSpPr>
        <p:spPr bwMode="auto">
          <a:xfrm>
            <a:off x="2858188" y="2309277"/>
            <a:ext cx="2910254" cy="3434402"/>
          </a:xfrm>
          <a:prstGeom prst="rect">
            <a:avLst/>
          </a:prstGeom>
          <a:solidFill>
            <a:schemeClr val="bg1"/>
          </a:solidFill>
          <a:ln>
            <a:solidFill>
              <a:schemeClr val="tx1"/>
            </a:solidFill>
          </a:ln>
        </p:spPr>
        <p:txBody>
          <a:bodyPr>
            <a:spAutoFit/>
          </a:bodyPr>
          <a:lstStyle/>
          <a:p>
            <a:pPr eaLnBrk="1" hangingPunct="1">
              <a:lnSpc>
                <a:spcPct val="150000"/>
              </a:lnSpc>
            </a:pPr>
            <a:r>
              <a:rPr lang="en-US" altLang="ja-JP" sz="1846" dirty="0">
                <a:latin typeface="HG明朝B" panose="02020809000000000000" pitchFamily="17" charset="-128"/>
                <a:ea typeface="HG明朝B" panose="02020809000000000000" pitchFamily="17" charset="-128"/>
              </a:rPr>
              <a:t>3)</a:t>
            </a:r>
            <a:r>
              <a:rPr lang="ja-JP" altLang="en-US" sz="1846" dirty="0">
                <a:latin typeface="HG明朝B" panose="02020809000000000000" pitchFamily="17" charset="-128"/>
                <a:ea typeface="HG明朝B" panose="02020809000000000000" pitchFamily="17" charset="-128"/>
              </a:rPr>
              <a:t>教師が提示したり、子</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どもが調べたりして出</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合った</a:t>
            </a:r>
            <a:r>
              <a:rPr lang="ja-JP" altLang="en-US" sz="1846" dirty="0">
                <a:latin typeface="HGSｺﾞｼｯｸE" panose="020B0900000000000000" pitchFamily="50" charset="-128"/>
                <a:ea typeface="HGSｺﾞｼｯｸE" panose="020B0900000000000000" pitchFamily="50" charset="-128"/>
              </a:rPr>
              <a:t>矛盾する事実</a:t>
            </a:r>
            <a:r>
              <a:rPr lang="ja-JP" altLang="en-US" sz="1846" dirty="0">
                <a:latin typeface="HG明朝B" panose="02020809000000000000" pitchFamily="17" charset="-128"/>
                <a:ea typeface="HG明朝B" panose="02020809000000000000" pitchFamily="17" charset="-128"/>
              </a:rPr>
              <a:t>や</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a:t>
            </a:r>
            <a:r>
              <a:rPr lang="ja-JP" altLang="en-US" sz="1846" dirty="0">
                <a:latin typeface="HGSｺﾞｼｯｸE" panose="020B0900000000000000" pitchFamily="50" charset="-128"/>
                <a:ea typeface="HGSｺﾞｼｯｸE" panose="020B0900000000000000" pitchFamily="50" charset="-128"/>
              </a:rPr>
              <a:t>意表をつく話</a:t>
            </a:r>
            <a:r>
              <a:rPr lang="ja-JP" altLang="en-US" sz="1846" dirty="0">
                <a:latin typeface="HG明朝B" panose="02020809000000000000" pitchFamily="17" charset="-128"/>
                <a:ea typeface="HG明朝B" panose="02020809000000000000" pitchFamily="17" charset="-128"/>
              </a:rPr>
              <a:t>や資料等</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から</a:t>
            </a:r>
            <a:r>
              <a:rPr lang="ja-JP" altLang="en-US" sz="1846" dirty="0">
                <a:latin typeface="AR P丸ゴシック体E" panose="020F0900000000000000" pitchFamily="50" charset="-128"/>
                <a:ea typeface="AR P丸ゴシック体E" panose="020F0900000000000000" pitchFamily="50" charset="-128"/>
              </a:rPr>
              <a:t>疑問を感じ</a:t>
            </a:r>
            <a:r>
              <a:rPr lang="ja-JP" altLang="en-US" sz="1846" dirty="0">
                <a:latin typeface="HG明朝B" panose="02020809000000000000" pitchFamily="17" charset="-128"/>
                <a:ea typeface="HG明朝B" panose="02020809000000000000" pitchFamily="17" charset="-128"/>
              </a:rPr>
              <a:t>、書き　</a:t>
            </a:r>
            <a:endParaRPr lang="en-US" altLang="ja-JP" sz="1846" dirty="0">
              <a:latin typeface="HG明朝B" panose="02020809000000000000" pitchFamily="17" charset="-128"/>
              <a:ea typeface="HG明朝B" panose="02020809000000000000" pitchFamily="17" charset="-128"/>
            </a:endParaRPr>
          </a:p>
          <a:p>
            <a:pPr>
              <a:lnSpc>
                <a:spcPct val="150000"/>
              </a:lnSpc>
            </a:pPr>
            <a:r>
              <a:rPr lang="ja-JP" altLang="en-US" sz="1846" dirty="0">
                <a:latin typeface="HG明朝B" panose="02020809000000000000" pitchFamily="17" charset="-128"/>
                <a:ea typeface="HG明朝B" panose="02020809000000000000" pitchFamily="17" charset="-128"/>
              </a:rPr>
              <a:t>　出し</a:t>
            </a:r>
            <a:r>
              <a:rPr lang="ja-JP" altLang="en-US" sz="1846" b="1" dirty="0">
                <a:latin typeface="AR P丸ゴシック体E" panose="020F0900000000000000" pitchFamily="50" charset="-128"/>
                <a:ea typeface="AR P丸ゴシック体E" panose="020F0900000000000000" pitchFamily="50" charset="-128"/>
              </a:rPr>
              <a:t>学習問題に</a:t>
            </a:r>
            <a:endParaRPr lang="en-US" altLang="ja-JP" sz="1846" b="1" dirty="0">
              <a:latin typeface="AR P丸ゴシック体E" panose="020F0900000000000000" pitchFamily="50" charset="-128"/>
              <a:ea typeface="AR P丸ゴシック体E" panose="020F0900000000000000" pitchFamily="50" charset="-128"/>
            </a:endParaRPr>
          </a:p>
          <a:p>
            <a:pPr eaLnBrk="1" hangingPunct="1">
              <a:lnSpc>
                <a:spcPct val="150000"/>
              </a:lnSpc>
            </a:pPr>
            <a:r>
              <a:rPr lang="ja-JP" altLang="en-US" sz="1846" b="1" dirty="0">
                <a:latin typeface="AR P丸ゴシック体E" panose="020F0900000000000000" pitchFamily="50" charset="-128"/>
                <a:ea typeface="AR P丸ゴシック体E" panose="020F0900000000000000" pitchFamily="50" charset="-128"/>
              </a:rPr>
              <a:t>　まとめる</a:t>
            </a:r>
            <a:endParaRPr lang="en-US" altLang="ja-JP" sz="1846" b="1" dirty="0">
              <a:latin typeface="AR P丸ゴシック体E" panose="020F0900000000000000" pitchFamily="50" charset="-128"/>
              <a:ea typeface="AR P丸ゴシック体E" panose="020F0900000000000000" pitchFamily="50" charset="-128"/>
            </a:endParaRPr>
          </a:p>
          <a:p>
            <a:pPr>
              <a:lnSpc>
                <a:spcPct val="150000"/>
              </a:lnSpc>
            </a:pPr>
            <a:r>
              <a:rPr lang="ja-JP" altLang="en-US" sz="1846" dirty="0">
                <a:latin typeface="HGPｺﾞｼｯｸE" panose="020B0900000000000000" pitchFamily="50" charset="-128"/>
                <a:ea typeface="HGPｺﾞｼｯｸE" panose="020B0900000000000000" pitchFamily="50" charset="-128"/>
              </a:rPr>
              <a:t>　自分ごとに感じさせる</a:t>
            </a:r>
            <a:endParaRPr lang="en-US" altLang="ja-JP" sz="1846" dirty="0">
              <a:latin typeface="HG明朝B" panose="02020809000000000000" pitchFamily="17" charset="-128"/>
              <a:ea typeface="HG明朝B" panose="02020809000000000000" pitchFamily="17" charset="-128"/>
            </a:endParaRPr>
          </a:p>
        </p:txBody>
      </p:sp>
      <p:sp>
        <p:nvSpPr>
          <p:cNvPr id="7" name="正方形/長方形 6">
            <a:extLst>
              <a:ext uri="{FF2B5EF4-FFF2-40B4-BE49-F238E27FC236}">
                <a16:creationId xmlns:a16="http://schemas.microsoft.com/office/drawing/2014/main" id="{E9F2377F-95A8-1BF7-891B-E7234F568856}"/>
              </a:ext>
            </a:extLst>
          </p:cNvPr>
          <p:cNvSpPr>
            <a:spLocks noChangeArrowheads="1"/>
          </p:cNvSpPr>
          <p:nvPr/>
        </p:nvSpPr>
        <p:spPr bwMode="auto">
          <a:xfrm>
            <a:off x="6014066" y="1608741"/>
            <a:ext cx="3011238" cy="376385"/>
          </a:xfrm>
          <a:prstGeom prst="rect">
            <a:avLst/>
          </a:prstGeom>
          <a:solidFill>
            <a:srgbClr val="99FF99"/>
          </a:solidFill>
          <a:ln w="9525">
            <a:solidFill>
              <a:srgbClr val="000000"/>
            </a:solidFill>
            <a:miter lim="800000"/>
            <a:headEnd/>
            <a:tailEnd/>
          </a:ln>
        </p:spPr>
        <p:txBody>
          <a:bodyPr wrap="square">
            <a:spAutoFit/>
          </a:bodyPr>
          <a:lstStyle/>
          <a:p>
            <a:pPr algn="ctr" eaLnBrk="1" hangingPunct="1"/>
            <a:r>
              <a:rPr lang="ja-JP" altLang="en-US" sz="1846" dirty="0">
                <a:latin typeface="HG明朝B" panose="02020809000000000000" pitchFamily="17" charset="-128"/>
                <a:ea typeface="HG明朝B" panose="02020809000000000000" pitchFamily="17" charset="-128"/>
              </a:rPr>
              <a:t>＜</a:t>
            </a:r>
            <a:r>
              <a:rPr lang="ja-JP" altLang="en-US" sz="1846" b="1" dirty="0">
                <a:latin typeface="ＤＦ平成ゴシック体W5" panose="02010609000101010101" pitchFamily="1" charset="-128"/>
                <a:ea typeface="ＤＦ平成ゴシック体W5" panose="02010609000101010101" pitchFamily="1" charset="-128"/>
              </a:rPr>
              <a:t>学習計画を立てる</a:t>
            </a:r>
            <a:r>
              <a:rPr lang="ja-JP" altLang="en-US" sz="1846" dirty="0">
                <a:latin typeface="HG明朝B" panose="02020809000000000000" pitchFamily="17" charset="-128"/>
                <a:ea typeface="HG明朝B" panose="02020809000000000000" pitchFamily="17" charset="-128"/>
              </a:rPr>
              <a:t>＞</a:t>
            </a:r>
            <a:endParaRPr lang="en-US" altLang="ja-JP" sz="1846" dirty="0">
              <a:latin typeface="HG明朝B" panose="02020809000000000000" pitchFamily="17" charset="-128"/>
              <a:ea typeface="HG明朝B" panose="02020809000000000000" pitchFamily="17" charset="-128"/>
            </a:endParaRPr>
          </a:p>
        </p:txBody>
      </p:sp>
      <p:sp>
        <p:nvSpPr>
          <p:cNvPr id="8" name="正方形/長方形 7">
            <a:extLst>
              <a:ext uri="{FF2B5EF4-FFF2-40B4-BE49-F238E27FC236}">
                <a16:creationId xmlns:a16="http://schemas.microsoft.com/office/drawing/2014/main" id="{EBBE63CC-5FCC-4F97-AE0A-5912A96F6228}"/>
              </a:ext>
            </a:extLst>
          </p:cNvPr>
          <p:cNvSpPr>
            <a:spLocks noChangeArrowheads="1"/>
          </p:cNvSpPr>
          <p:nvPr/>
        </p:nvSpPr>
        <p:spPr bwMode="auto">
          <a:xfrm>
            <a:off x="6014066" y="2310249"/>
            <a:ext cx="3011238" cy="3434402"/>
          </a:xfrm>
          <a:prstGeom prst="rect">
            <a:avLst/>
          </a:prstGeom>
          <a:solidFill>
            <a:schemeClr val="bg1"/>
          </a:solidFill>
          <a:ln>
            <a:solidFill>
              <a:schemeClr val="tx1"/>
            </a:solidFill>
          </a:ln>
        </p:spPr>
        <p:txBody>
          <a:bodyPr wrap="square">
            <a:spAutoFit/>
          </a:bodyPr>
          <a:lstStyle/>
          <a:p>
            <a:pPr eaLnBrk="1" hangingPunct="1">
              <a:lnSpc>
                <a:spcPct val="150000"/>
              </a:lnSpc>
            </a:pPr>
            <a:r>
              <a:rPr lang="en-US" altLang="ja-JP" sz="1846" dirty="0">
                <a:latin typeface="HG明朝B" panose="02020809000000000000" pitchFamily="17" charset="-128"/>
                <a:ea typeface="HG明朝B" panose="02020809000000000000" pitchFamily="17" charset="-128"/>
              </a:rPr>
              <a:t>4)</a:t>
            </a:r>
            <a:r>
              <a:rPr lang="ja-JP" altLang="en-US" sz="1846" dirty="0">
                <a:latin typeface="HG明朝B" panose="02020809000000000000" pitchFamily="17" charset="-128"/>
                <a:ea typeface="HG明朝B" panose="02020809000000000000" pitchFamily="17" charset="-128"/>
              </a:rPr>
              <a:t>予想を立てたり、学び方　</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や調べ方の順序や方法などを明らかにする</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・こうなっているのではな　</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いだろうか</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・どこに行けば、だれに聞　</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けば、何を調べればわか</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るかな</a:t>
            </a:r>
            <a:endParaRPr lang="en-US" altLang="ja-JP" sz="1846" dirty="0">
              <a:latin typeface="HG明朝B" panose="02020809000000000000" pitchFamily="17" charset="-128"/>
              <a:ea typeface="HG明朝B" panose="02020809000000000000" pitchFamily="17" charset="-128"/>
            </a:endParaRPr>
          </a:p>
        </p:txBody>
      </p:sp>
      <p:sp>
        <p:nvSpPr>
          <p:cNvPr id="3" name="テキスト ボックス 2">
            <a:extLst>
              <a:ext uri="{FF2B5EF4-FFF2-40B4-BE49-F238E27FC236}">
                <a16:creationId xmlns:a16="http://schemas.microsoft.com/office/drawing/2014/main" id="{6C49EAB0-8574-1881-562D-F81C81B9DE13}"/>
              </a:ext>
            </a:extLst>
          </p:cNvPr>
          <p:cNvSpPr txBox="1"/>
          <p:nvPr/>
        </p:nvSpPr>
        <p:spPr>
          <a:xfrm>
            <a:off x="144167" y="5887585"/>
            <a:ext cx="2480685" cy="707886"/>
          </a:xfrm>
          <a:prstGeom prst="rect">
            <a:avLst/>
          </a:prstGeom>
          <a:solidFill>
            <a:srgbClr val="FFD5D1"/>
          </a:solidFill>
          <a:ln w="28575">
            <a:solidFill>
              <a:schemeClr val="accent1">
                <a:lumMod val="50000"/>
              </a:schemeClr>
            </a:solidFill>
          </a:ln>
        </p:spPr>
        <p:txBody>
          <a:bodyPr wrap="square" rtlCol="0">
            <a:spAutoFit/>
          </a:bodyPr>
          <a:lstStyle/>
          <a:p>
            <a:r>
              <a:rPr lang="ja-JP" altLang="en-US" sz="2000" b="1" dirty="0"/>
              <a:t>親しみ・憧れ・共感</a:t>
            </a:r>
            <a:endParaRPr lang="en-US" altLang="ja-JP" sz="2000" b="1" dirty="0"/>
          </a:p>
          <a:p>
            <a:r>
              <a:rPr lang="ja-JP" altLang="en-US" sz="2000" b="1" dirty="0"/>
              <a:t>不安・危機感</a:t>
            </a:r>
          </a:p>
        </p:txBody>
      </p:sp>
      <p:cxnSp>
        <p:nvCxnSpPr>
          <p:cNvPr id="10" name="直線コネクタ 9">
            <a:extLst>
              <a:ext uri="{FF2B5EF4-FFF2-40B4-BE49-F238E27FC236}">
                <a16:creationId xmlns:a16="http://schemas.microsoft.com/office/drawing/2014/main" id="{BBEA3F14-3AB0-1EA9-24FA-481F8317811A}"/>
              </a:ext>
            </a:extLst>
          </p:cNvPr>
          <p:cNvCxnSpPr/>
          <p:nvPr/>
        </p:nvCxnSpPr>
        <p:spPr>
          <a:xfrm>
            <a:off x="3918108" y="3588838"/>
            <a:ext cx="1318582"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0425A218-90F3-40D3-FB6B-67E8996853AA}"/>
              </a:ext>
            </a:extLst>
          </p:cNvPr>
          <p:cNvCxnSpPr>
            <a:cxnSpLocks/>
          </p:cNvCxnSpPr>
          <p:nvPr/>
        </p:nvCxnSpPr>
        <p:spPr>
          <a:xfrm>
            <a:off x="3148789" y="3987650"/>
            <a:ext cx="1489681"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9CAF2094-A945-DAA6-7ECA-50C03C981061}"/>
              </a:ext>
            </a:extLst>
          </p:cNvPr>
          <p:cNvCxnSpPr/>
          <p:nvPr/>
        </p:nvCxnSpPr>
        <p:spPr>
          <a:xfrm>
            <a:off x="3574967" y="4452934"/>
            <a:ext cx="1318582"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B4B87B43-5587-D57F-2FC3-EDBE3C87374A}"/>
              </a:ext>
            </a:extLst>
          </p:cNvPr>
          <p:cNvCxnSpPr>
            <a:cxnSpLocks/>
          </p:cNvCxnSpPr>
          <p:nvPr/>
        </p:nvCxnSpPr>
        <p:spPr>
          <a:xfrm>
            <a:off x="6333562" y="2747823"/>
            <a:ext cx="1056401" cy="9846"/>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1F09CAFD-002A-1C59-3598-47CCD619511E}"/>
              </a:ext>
            </a:extLst>
          </p:cNvPr>
          <p:cNvCxnSpPr>
            <a:cxnSpLocks/>
          </p:cNvCxnSpPr>
          <p:nvPr/>
        </p:nvCxnSpPr>
        <p:spPr>
          <a:xfrm>
            <a:off x="7519685" y="3167867"/>
            <a:ext cx="1056401" cy="9846"/>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B419F4AF-CD0B-0B35-A613-50DFFCE016A4}"/>
              </a:ext>
            </a:extLst>
          </p:cNvPr>
          <p:cNvSpPr txBox="1"/>
          <p:nvPr/>
        </p:nvSpPr>
        <p:spPr>
          <a:xfrm>
            <a:off x="3125418" y="5887585"/>
            <a:ext cx="2764047" cy="707886"/>
          </a:xfrm>
          <a:prstGeom prst="rect">
            <a:avLst/>
          </a:prstGeom>
          <a:solidFill>
            <a:srgbClr val="FFD5D1"/>
          </a:solidFill>
          <a:ln w="28575">
            <a:solidFill>
              <a:schemeClr val="accent1">
                <a:lumMod val="50000"/>
              </a:schemeClr>
            </a:solidFill>
          </a:ln>
        </p:spPr>
        <p:txBody>
          <a:bodyPr wrap="square" rtlCol="0">
            <a:spAutoFit/>
          </a:bodyPr>
          <a:lstStyle/>
          <a:p>
            <a:r>
              <a:rPr lang="ja-JP" altLang="en-US" sz="2000" b="1" dirty="0"/>
              <a:t>それらをひっくり返し</a:t>
            </a:r>
            <a:endParaRPr lang="en-US" altLang="ja-JP" sz="2000" b="1" dirty="0"/>
          </a:p>
          <a:p>
            <a:r>
              <a:rPr lang="ja-JP" altLang="en-US" sz="2000" b="1" dirty="0"/>
              <a:t>疑問から学習問題へ</a:t>
            </a:r>
          </a:p>
        </p:txBody>
      </p:sp>
      <p:sp>
        <p:nvSpPr>
          <p:cNvPr id="23" name="テキスト ボックス 22">
            <a:extLst>
              <a:ext uri="{FF2B5EF4-FFF2-40B4-BE49-F238E27FC236}">
                <a16:creationId xmlns:a16="http://schemas.microsoft.com/office/drawing/2014/main" id="{C3BF00C2-68D5-12F6-1F8D-0C59D780181C}"/>
              </a:ext>
            </a:extLst>
          </p:cNvPr>
          <p:cNvSpPr txBox="1"/>
          <p:nvPr/>
        </p:nvSpPr>
        <p:spPr>
          <a:xfrm>
            <a:off x="6402034" y="5887585"/>
            <a:ext cx="2587768" cy="707886"/>
          </a:xfrm>
          <a:prstGeom prst="rect">
            <a:avLst/>
          </a:prstGeom>
          <a:solidFill>
            <a:srgbClr val="FFD5D1"/>
          </a:solidFill>
          <a:ln w="28575">
            <a:solidFill>
              <a:schemeClr val="accent1">
                <a:lumMod val="50000"/>
              </a:schemeClr>
            </a:solidFill>
          </a:ln>
        </p:spPr>
        <p:txBody>
          <a:bodyPr wrap="square" rtlCol="0">
            <a:spAutoFit/>
          </a:bodyPr>
          <a:lstStyle/>
          <a:p>
            <a:pPr algn="ctr"/>
            <a:r>
              <a:rPr lang="ja-JP" altLang="en-US" sz="2000" b="1" dirty="0"/>
              <a:t>解決に向け何からどうやって取り組もう</a:t>
            </a:r>
          </a:p>
        </p:txBody>
      </p:sp>
      <p:cxnSp>
        <p:nvCxnSpPr>
          <p:cNvPr id="4" name="直線コネクタ 3">
            <a:extLst>
              <a:ext uri="{FF2B5EF4-FFF2-40B4-BE49-F238E27FC236}">
                <a16:creationId xmlns:a16="http://schemas.microsoft.com/office/drawing/2014/main" id="{F99391EB-C82E-307A-3C7B-D154CE4C3E28}"/>
              </a:ext>
            </a:extLst>
          </p:cNvPr>
          <p:cNvCxnSpPr>
            <a:cxnSpLocks/>
          </p:cNvCxnSpPr>
          <p:nvPr/>
        </p:nvCxnSpPr>
        <p:spPr>
          <a:xfrm>
            <a:off x="1315843" y="3167867"/>
            <a:ext cx="951902"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9BE91BED-9D95-D5D4-57DA-F20B01E83DC9}"/>
              </a:ext>
            </a:extLst>
          </p:cNvPr>
          <p:cNvCxnSpPr>
            <a:cxnSpLocks/>
          </p:cNvCxnSpPr>
          <p:nvPr/>
        </p:nvCxnSpPr>
        <p:spPr>
          <a:xfrm>
            <a:off x="363941" y="3598684"/>
            <a:ext cx="1471756"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63206F8A-81C0-D618-CBC7-62C3BE9CDBCE}"/>
              </a:ext>
            </a:extLst>
          </p:cNvPr>
          <p:cNvCxnSpPr>
            <a:cxnSpLocks/>
          </p:cNvCxnSpPr>
          <p:nvPr/>
        </p:nvCxnSpPr>
        <p:spPr>
          <a:xfrm>
            <a:off x="363940" y="4896059"/>
            <a:ext cx="1983696"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ECF2BE4F-2C78-2A20-BFFF-38DBB089A807}"/>
              </a:ext>
            </a:extLst>
          </p:cNvPr>
          <p:cNvCxnSpPr>
            <a:cxnSpLocks/>
          </p:cNvCxnSpPr>
          <p:nvPr/>
        </p:nvCxnSpPr>
        <p:spPr>
          <a:xfrm>
            <a:off x="379738" y="5695963"/>
            <a:ext cx="951902"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 name="直線コネクタ 8">
            <a:extLst>
              <a:ext uri="{FF2B5EF4-FFF2-40B4-BE49-F238E27FC236}">
                <a16:creationId xmlns:a16="http://schemas.microsoft.com/office/drawing/2014/main" id="{488CB6AB-43D7-ED1A-B3EE-0CD2CBEA05FF}"/>
              </a:ext>
            </a:extLst>
          </p:cNvPr>
          <p:cNvCxnSpPr>
            <a:cxnSpLocks/>
          </p:cNvCxnSpPr>
          <p:nvPr/>
        </p:nvCxnSpPr>
        <p:spPr>
          <a:xfrm>
            <a:off x="3148789" y="5695963"/>
            <a:ext cx="951902"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12" name="矢印: 右 11">
            <a:extLst>
              <a:ext uri="{FF2B5EF4-FFF2-40B4-BE49-F238E27FC236}">
                <a16:creationId xmlns:a16="http://schemas.microsoft.com/office/drawing/2014/main" id="{03A2CAF2-3D7D-9B7F-0641-8410793FA6A7}"/>
              </a:ext>
            </a:extLst>
          </p:cNvPr>
          <p:cNvSpPr/>
          <p:nvPr/>
        </p:nvSpPr>
        <p:spPr>
          <a:xfrm>
            <a:off x="2703357" y="5974089"/>
            <a:ext cx="375625" cy="216024"/>
          </a:xfrm>
          <a:prstGeom prst="rightArrow">
            <a:avLst/>
          </a:prstGeom>
          <a:solidFill>
            <a:srgbClr val="F4AC9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矢印: 右 13">
            <a:extLst>
              <a:ext uri="{FF2B5EF4-FFF2-40B4-BE49-F238E27FC236}">
                <a16:creationId xmlns:a16="http://schemas.microsoft.com/office/drawing/2014/main" id="{FE89C12C-C8F7-1AB0-8F44-A71189F2FAD0}"/>
              </a:ext>
            </a:extLst>
          </p:cNvPr>
          <p:cNvSpPr/>
          <p:nvPr/>
        </p:nvSpPr>
        <p:spPr>
          <a:xfrm>
            <a:off x="5957937" y="5974089"/>
            <a:ext cx="375625" cy="216024"/>
          </a:xfrm>
          <a:prstGeom prst="rightArrow">
            <a:avLst/>
          </a:prstGeom>
          <a:solidFill>
            <a:srgbClr val="F4AC9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BD069D0F-4CFD-C9AC-D278-50FA7F16FC36}"/>
              </a:ext>
            </a:extLst>
          </p:cNvPr>
          <p:cNvSpPr txBox="1"/>
          <p:nvPr/>
        </p:nvSpPr>
        <p:spPr>
          <a:xfrm rot="21143940">
            <a:off x="4532309" y="4796802"/>
            <a:ext cx="1289231" cy="461665"/>
          </a:xfrm>
          <a:prstGeom prst="rect">
            <a:avLst/>
          </a:prstGeom>
          <a:solidFill>
            <a:srgbClr val="FFFF00"/>
          </a:solidFill>
        </p:spPr>
        <p:txBody>
          <a:bodyPr wrap="square" rtlCol="0">
            <a:spAutoFit/>
          </a:bodyPr>
          <a:lstStyle/>
          <a:p>
            <a:r>
              <a:rPr kumimoji="1" lang="ja-JP" altLang="en-US" sz="2400" dirty="0">
                <a:solidFill>
                  <a:srgbClr val="C00000"/>
                </a:solidFill>
                <a:latin typeface="HGP創英角ﾎﾟｯﾌﾟ体" panose="040B0A00000000000000" pitchFamily="50" charset="-128"/>
                <a:ea typeface="HGP創英角ﾎﾟｯﾌﾟ体" panose="040B0A00000000000000" pitchFamily="50" charset="-128"/>
              </a:rPr>
              <a:t>エ～ッ！</a:t>
            </a:r>
          </a:p>
        </p:txBody>
      </p:sp>
      <p:sp>
        <p:nvSpPr>
          <p:cNvPr id="15" name="テキスト ボックス 14">
            <a:extLst>
              <a:ext uri="{FF2B5EF4-FFF2-40B4-BE49-F238E27FC236}">
                <a16:creationId xmlns:a16="http://schemas.microsoft.com/office/drawing/2014/main" id="{B6202325-9F92-974C-3636-7408D214F812}"/>
              </a:ext>
            </a:extLst>
          </p:cNvPr>
          <p:cNvSpPr txBox="1"/>
          <p:nvPr/>
        </p:nvSpPr>
        <p:spPr>
          <a:xfrm>
            <a:off x="1099819" y="1114321"/>
            <a:ext cx="492443" cy="461665"/>
          </a:xfrm>
          <a:prstGeom prst="rect">
            <a:avLst/>
          </a:prstGeom>
          <a:noFill/>
        </p:spPr>
        <p:txBody>
          <a:bodyPr wrap="non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①</a:t>
            </a:r>
          </a:p>
        </p:txBody>
      </p:sp>
      <p:sp>
        <p:nvSpPr>
          <p:cNvPr id="16" name="テキスト ボックス 15">
            <a:extLst>
              <a:ext uri="{FF2B5EF4-FFF2-40B4-BE49-F238E27FC236}">
                <a16:creationId xmlns:a16="http://schemas.microsoft.com/office/drawing/2014/main" id="{EF9D37CD-7ED1-52A2-9513-9F8F2BBC1936}"/>
              </a:ext>
            </a:extLst>
          </p:cNvPr>
          <p:cNvSpPr txBox="1"/>
          <p:nvPr/>
        </p:nvSpPr>
        <p:spPr>
          <a:xfrm>
            <a:off x="3988036" y="1053179"/>
            <a:ext cx="492443" cy="461665"/>
          </a:xfrm>
          <a:prstGeom prst="rect">
            <a:avLst/>
          </a:prstGeom>
          <a:noFill/>
        </p:spPr>
        <p:txBody>
          <a:bodyPr wrap="non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②</a:t>
            </a:r>
          </a:p>
        </p:txBody>
      </p:sp>
      <p:sp>
        <p:nvSpPr>
          <p:cNvPr id="17" name="テキスト ボックス 16">
            <a:extLst>
              <a:ext uri="{FF2B5EF4-FFF2-40B4-BE49-F238E27FC236}">
                <a16:creationId xmlns:a16="http://schemas.microsoft.com/office/drawing/2014/main" id="{B6C9F835-EFA9-4011-8A73-22D5695CCCF5}"/>
              </a:ext>
            </a:extLst>
          </p:cNvPr>
          <p:cNvSpPr txBox="1"/>
          <p:nvPr/>
        </p:nvSpPr>
        <p:spPr>
          <a:xfrm>
            <a:off x="7273463" y="1114321"/>
            <a:ext cx="492443" cy="461665"/>
          </a:xfrm>
          <a:prstGeom prst="rect">
            <a:avLst/>
          </a:prstGeom>
          <a:noFill/>
        </p:spPr>
        <p:txBody>
          <a:bodyPr wrap="non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③</a:t>
            </a:r>
          </a:p>
        </p:txBody>
      </p:sp>
      <p:grpSp>
        <p:nvGrpSpPr>
          <p:cNvPr id="28" name="グループ化 27">
            <a:extLst>
              <a:ext uri="{FF2B5EF4-FFF2-40B4-BE49-F238E27FC236}">
                <a16:creationId xmlns:a16="http://schemas.microsoft.com/office/drawing/2014/main" id="{0E0E43F9-33BB-D6A8-3DB6-66458C9F1EDB}"/>
              </a:ext>
            </a:extLst>
          </p:cNvPr>
          <p:cNvGrpSpPr/>
          <p:nvPr/>
        </p:nvGrpSpPr>
        <p:grpSpPr>
          <a:xfrm rot="21160292">
            <a:off x="6177201" y="3971290"/>
            <a:ext cx="2833652" cy="1101740"/>
            <a:chOff x="9432155" y="3028109"/>
            <a:chExt cx="2833652" cy="1101740"/>
          </a:xfrm>
        </p:grpSpPr>
        <p:sp>
          <p:nvSpPr>
            <p:cNvPr id="27" name="吹き出し: 角を丸めた四角形 26">
              <a:extLst>
                <a:ext uri="{FF2B5EF4-FFF2-40B4-BE49-F238E27FC236}">
                  <a16:creationId xmlns:a16="http://schemas.microsoft.com/office/drawing/2014/main" id="{F5A4A218-8D91-9811-33C6-8D40850466B6}"/>
                </a:ext>
              </a:extLst>
            </p:cNvPr>
            <p:cNvSpPr/>
            <p:nvPr/>
          </p:nvSpPr>
          <p:spPr>
            <a:xfrm>
              <a:off x="9432155" y="3028109"/>
              <a:ext cx="2747661" cy="1101740"/>
            </a:xfrm>
            <a:prstGeom prst="wedgeRoundRectCallout">
              <a:avLst>
                <a:gd name="adj1" fmla="val -60891"/>
                <a:gd name="adj2" fmla="val 23312"/>
                <a:gd name="adj3" fmla="val 16667"/>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a:extLst>
                <a:ext uri="{FF2B5EF4-FFF2-40B4-BE49-F238E27FC236}">
                  <a16:creationId xmlns:a16="http://schemas.microsoft.com/office/drawing/2014/main" id="{AF54D8E3-4139-2B6E-E205-DB334802B050}"/>
                </a:ext>
              </a:extLst>
            </p:cNvPr>
            <p:cNvSpPr txBox="1"/>
            <p:nvPr/>
          </p:nvSpPr>
          <p:spPr>
            <a:xfrm>
              <a:off x="9449010" y="3060634"/>
              <a:ext cx="2816797" cy="954107"/>
            </a:xfrm>
            <a:prstGeom prst="rect">
              <a:avLst/>
            </a:prstGeom>
            <a:noFill/>
          </p:spPr>
          <p:txBody>
            <a:bodyPr wrap="none" rtlCol="0">
              <a:spAutoFit/>
            </a:bodyPr>
            <a:lstStyle/>
            <a:p>
              <a:r>
                <a:rPr kumimoji="1" lang="ja-JP" altLang="en-US" sz="2000" dirty="0">
                  <a:latin typeface="AR P丸ゴシック体E" panose="020F0900000000000000" pitchFamily="50" charset="-128"/>
                  <a:ea typeface="AR P丸ゴシック体E" panose="020F0900000000000000" pitchFamily="50" charset="-128"/>
                </a:rPr>
                <a:t>　「それはね～・・」</a:t>
              </a:r>
              <a:endParaRPr kumimoji="1" lang="en-US" altLang="ja-JP" sz="2000" dirty="0">
                <a:latin typeface="AR P丸ゴシック体E" panose="020F0900000000000000" pitchFamily="50" charset="-128"/>
                <a:ea typeface="AR P丸ゴシック体E" panose="020F0900000000000000" pitchFamily="50" charset="-128"/>
              </a:endParaRPr>
            </a:p>
            <a:p>
              <a:r>
                <a:rPr kumimoji="1" lang="ja-JP" altLang="en-US" dirty="0">
                  <a:latin typeface="AR P丸ゴシック体E" panose="020F0900000000000000" pitchFamily="50" charset="-128"/>
                  <a:ea typeface="AR P丸ゴシック体E" panose="020F0900000000000000" pitchFamily="50" charset="-128"/>
                </a:rPr>
                <a:t>と説明を始める</a:t>
              </a:r>
              <a:r>
                <a:rPr kumimoji="1" lang="en-US" altLang="ja-JP" dirty="0">
                  <a:latin typeface="AR P丸ゴシック体E" panose="020F0900000000000000" pitchFamily="50" charset="-128"/>
                  <a:ea typeface="AR P丸ゴシック体E" panose="020F0900000000000000" pitchFamily="50" charset="-128"/>
                </a:rPr>
                <a:t>,</a:t>
              </a:r>
              <a:r>
                <a:rPr kumimoji="1" lang="ja-JP" altLang="en-US" dirty="0">
                  <a:latin typeface="AR P丸ゴシック体E" panose="020F0900000000000000" pitchFamily="50" charset="-128"/>
                  <a:ea typeface="AR P丸ゴシック体E" panose="020F0900000000000000" pitchFamily="50" charset="-128"/>
                </a:rPr>
                <a:t> 子どもの</a:t>
              </a:r>
              <a:endParaRPr kumimoji="1" lang="en-US" altLang="ja-JP" dirty="0">
                <a:latin typeface="AR P丸ゴシック体E" panose="020F0900000000000000" pitchFamily="50" charset="-128"/>
                <a:ea typeface="AR P丸ゴシック体E" panose="020F0900000000000000" pitchFamily="50" charset="-128"/>
              </a:endParaRPr>
            </a:p>
            <a:p>
              <a:r>
                <a:rPr kumimoji="1" lang="ja-JP" altLang="en-US" dirty="0">
                  <a:latin typeface="AR P丸ゴシック体E" panose="020F0900000000000000" pitchFamily="50" charset="-128"/>
                  <a:ea typeface="AR P丸ゴシック体E" panose="020F0900000000000000" pitchFamily="50" charset="-128"/>
                </a:rPr>
                <a:t>学ぶ心を踏みつぶす行為</a:t>
              </a:r>
            </a:p>
          </p:txBody>
        </p:sp>
      </p:grpSp>
    </p:spTree>
    <p:extLst>
      <p:ext uri="{BB962C8B-B14F-4D97-AF65-F5344CB8AC3E}">
        <p14:creationId xmlns:p14="http://schemas.microsoft.com/office/powerpoint/2010/main" val="2226675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2" presetClass="entr" presetSubtype="4"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ppt_x"/>
                                          </p:val>
                                        </p:tav>
                                        <p:tav tm="100000">
                                          <p:val>
                                            <p:strVal val="#ppt_x"/>
                                          </p:val>
                                        </p:tav>
                                      </p:tavLst>
                                    </p:anim>
                                    <p:anim calcmode="lin" valueType="num">
                                      <p:cBhvr additive="base">
                                        <p:cTn id="1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42" presetClass="entr" presetSubtype="0" fill="hold" nodeType="after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1000"/>
                                        <p:tgtEl>
                                          <p:spTgt spid="18"/>
                                        </p:tgtEl>
                                      </p:cBhvr>
                                    </p:animEffect>
                                    <p:anim calcmode="lin" valueType="num">
                                      <p:cBhvr>
                                        <p:cTn id="29" dur="1000" fill="hold"/>
                                        <p:tgtEl>
                                          <p:spTgt spid="18"/>
                                        </p:tgtEl>
                                        <p:attrNameLst>
                                          <p:attrName>ppt_x</p:attrName>
                                        </p:attrNameLst>
                                      </p:cBhvr>
                                      <p:tavLst>
                                        <p:tav tm="0">
                                          <p:val>
                                            <p:strVal val="#ppt_x"/>
                                          </p:val>
                                        </p:tav>
                                        <p:tav tm="100000">
                                          <p:val>
                                            <p:strVal val="#ppt_x"/>
                                          </p:val>
                                        </p:tav>
                                      </p:tavLst>
                                    </p:anim>
                                    <p:anim calcmode="lin" valueType="num">
                                      <p:cBhvr>
                                        <p:cTn id="3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fade">
                                      <p:cBhvr>
                                        <p:cTn id="35" dur="1000"/>
                                        <p:tgtEl>
                                          <p:spTgt spid="25"/>
                                        </p:tgtEl>
                                      </p:cBhvr>
                                    </p:animEffect>
                                    <p:anim calcmode="lin" valueType="num">
                                      <p:cBhvr>
                                        <p:cTn id="36" dur="1000" fill="hold"/>
                                        <p:tgtEl>
                                          <p:spTgt spid="25"/>
                                        </p:tgtEl>
                                        <p:attrNameLst>
                                          <p:attrName>ppt_x</p:attrName>
                                        </p:attrNameLst>
                                      </p:cBhvr>
                                      <p:tavLst>
                                        <p:tav tm="0">
                                          <p:val>
                                            <p:strVal val="#ppt_x"/>
                                          </p:val>
                                        </p:tav>
                                        <p:tav tm="100000">
                                          <p:val>
                                            <p:strVal val="#ppt_x"/>
                                          </p:val>
                                        </p:tav>
                                      </p:tavLst>
                                    </p:anim>
                                    <p:anim calcmode="lin" valueType="num">
                                      <p:cBhvr>
                                        <p:cTn id="3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1000"/>
                                        <p:tgtEl>
                                          <p:spTgt spid="28"/>
                                        </p:tgtEl>
                                      </p:cBhvr>
                                    </p:animEffect>
                                    <p:anim calcmode="lin" valueType="num">
                                      <p:cBhvr>
                                        <p:cTn id="43" dur="1000" fill="hold"/>
                                        <p:tgtEl>
                                          <p:spTgt spid="28"/>
                                        </p:tgtEl>
                                        <p:attrNameLst>
                                          <p:attrName>ppt_x</p:attrName>
                                        </p:attrNameLst>
                                      </p:cBhvr>
                                      <p:tavLst>
                                        <p:tav tm="0">
                                          <p:val>
                                            <p:strVal val="#ppt_x"/>
                                          </p:val>
                                        </p:tav>
                                        <p:tav tm="100000">
                                          <p:val>
                                            <p:strVal val="#ppt_x"/>
                                          </p:val>
                                        </p:tav>
                                      </p:tavLst>
                                    </p:anim>
                                    <p:anim calcmode="lin" valueType="num">
                                      <p:cBhvr>
                                        <p:cTn id="4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xit" presetSubtype="0" fill="hold" nodeType="clickEffect">
                                  <p:stCondLst>
                                    <p:cond delay="0"/>
                                  </p:stCondLst>
                                  <p:childTnLst>
                                    <p:animEffect transition="out" filter="fade">
                                      <p:cBhvr>
                                        <p:cTn id="48" dur="1000"/>
                                        <p:tgtEl>
                                          <p:spTgt spid="28"/>
                                        </p:tgtEl>
                                      </p:cBhvr>
                                    </p:animEffect>
                                    <p:anim calcmode="lin" valueType="num">
                                      <p:cBhvr>
                                        <p:cTn id="49" dur="1000"/>
                                        <p:tgtEl>
                                          <p:spTgt spid="28"/>
                                        </p:tgtEl>
                                        <p:attrNameLst>
                                          <p:attrName>ppt_x</p:attrName>
                                        </p:attrNameLst>
                                      </p:cBhvr>
                                      <p:tavLst>
                                        <p:tav tm="0">
                                          <p:val>
                                            <p:strVal val="ppt_x"/>
                                          </p:val>
                                        </p:tav>
                                        <p:tav tm="100000">
                                          <p:val>
                                            <p:strVal val="ppt_x"/>
                                          </p:val>
                                        </p:tav>
                                      </p:tavLst>
                                    </p:anim>
                                    <p:anim calcmode="lin" valueType="num">
                                      <p:cBhvr>
                                        <p:cTn id="50" dur="1000"/>
                                        <p:tgtEl>
                                          <p:spTgt spid="28"/>
                                        </p:tgtEl>
                                        <p:attrNameLst>
                                          <p:attrName>ppt_y</p:attrName>
                                        </p:attrNameLst>
                                      </p:cBhvr>
                                      <p:tavLst>
                                        <p:tav tm="0">
                                          <p:val>
                                            <p:strVal val="ppt_y"/>
                                          </p:val>
                                        </p:tav>
                                        <p:tav tm="100000">
                                          <p:val>
                                            <p:strVal val="ppt_y+.1"/>
                                          </p:val>
                                        </p:tav>
                                      </p:tavLst>
                                    </p:anim>
                                    <p:set>
                                      <p:cBhvr>
                                        <p:cTn id="51" dur="1" fill="hold">
                                          <p:stCondLst>
                                            <p:cond delay="999"/>
                                          </p:stCondLst>
                                        </p:cTn>
                                        <p:tgtEl>
                                          <p:spTgt spid="28"/>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1000"/>
                                        <p:tgtEl>
                                          <p:spTgt spid="19"/>
                                        </p:tgtEl>
                                      </p:cBhvr>
                                    </p:animEffect>
                                    <p:anim calcmode="lin" valueType="num">
                                      <p:cBhvr>
                                        <p:cTn id="57" dur="1000" fill="hold"/>
                                        <p:tgtEl>
                                          <p:spTgt spid="19"/>
                                        </p:tgtEl>
                                        <p:attrNameLst>
                                          <p:attrName>ppt_x</p:attrName>
                                        </p:attrNameLst>
                                      </p:cBhvr>
                                      <p:tavLst>
                                        <p:tav tm="0">
                                          <p:val>
                                            <p:strVal val="#ppt_x"/>
                                          </p:val>
                                        </p:tav>
                                        <p:tav tm="100000">
                                          <p:val>
                                            <p:strVal val="#ppt_x"/>
                                          </p:val>
                                        </p:tav>
                                      </p:tavLst>
                                    </p:anim>
                                    <p:anim calcmode="lin" valueType="num">
                                      <p:cBhvr>
                                        <p:cTn id="58" dur="1000" fill="hold"/>
                                        <p:tgtEl>
                                          <p:spTgt spid="19"/>
                                        </p:tgtEl>
                                        <p:attrNameLst>
                                          <p:attrName>ppt_y</p:attrName>
                                        </p:attrNameLst>
                                      </p:cBhvr>
                                      <p:tavLst>
                                        <p:tav tm="0">
                                          <p:val>
                                            <p:strVal val="#ppt_y+.1"/>
                                          </p:val>
                                        </p:tav>
                                        <p:tav tm="100000">
                                          <p:val>
                                            <p:strVal val="#ppt_y"/>
                                          </p:val>
                                        </p:tav>
                                      </p:tavLst>
                                    </p:anim>
                                  </p:childTnLst>
                                </p:cTn>
                              </p:par>
                            </p:childTnLst>
                          </p:cTn>
                        </p:par>
                        <p:par>
                          <p:cTn id="59" fill="hold">
                            <p:stCondLst>
                              <p:cond delay="1000"/>
                            </p:stCondLst>
                            <p:childTnLst>
                              <p:par>
                                <p:cTn id="60" presetID="42" presetClass="entr" presetSubtype="0" fill="hold" nodeType="after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fade">
                                      <p:cBhvr>
                                        <p:cTn id="62" dur="1000"/>
                                        <p:tgtEl>
                                          <p:spTgt spid="9"/>
                                        </p:tgtEl>
                                      </p:cBhvr>
                                    </p:animEffect>
                                    <p:anim calcmode="lin" valueType="num">
                                      <p:cBhvr>
                                        <p:cTn id="63" dur="1000" fill="hold"/>
                                        <p:tgtEl>
                                          <p:spTgt spid="9"/>
                                        </p:tgtEl>
                                        <p:attrNameLst>
                                          <p:attrName>ppt_x</p:attrName>
                                        </p:attrNameLst>
                                      </p:cBhvr>
                                      <p:tavLst>
                                        <p:tav tm="0">
                                          <p:val>
                                            <p:strVal val="#ppt_x"/>
                                          </p:val>
                                        </p:tav>
                                        <p:tav tm="100000">
                                          <p:val>
                                            <p:strVal val="#ppt_x"/>
                                          </p:val>
                                        </p:tav>
                                      </p:tavLst>
                                    </p:anim>
                                    <p:anim calcmode="lin" valueType="num">
                                      <p:cBhvr>
                                        <p:cTn id="6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8" fill="hold" grpId="0" nodeType="clickEffect">
                                  <p:stCondLst>
                                    <p:cond delay="0"/>
                                  </p:stCondLst>
                                  <p:childTnLst>
                                    <p:set>
                                      <p:cBhvr>
                                        <p:cTn id="68" dur="1" fill="hold">
                                          <p:stCondLst>
                                            <p:cond delay="0"/>
                                          </p:stCondLst>
                                        </p:cTn>
                                        <p:tgtEl>
                                          <p:spTgt spid="12"/>
                                        </p:tgtEl>
                                        <p:attrNameLst>
                                          <p:attrName>style.visibility</p:attrName>
                                        </p:attrNameLst>
                                      </p:cBhvr>
                                      <p:to>
                                        <p:strVal val="visible"/>
                                      </p:to>
                                    </p:set>
                                    <p:anim calcmode="lin" valueType="num">
                                      <p:cBhvr additive="base">
                                        <p:cTn id="69" dur="500" fill="hold"/>
                                        <p:tgtEl>
                                          <p:spTgt spid="12"/>
                                        </p:tgtEl>
                                        <p:attrNameLst>
                                          <p:attrName>ppt_x</p:attrName>
                                        </p:attrNameLst>
                                      </p:cBhvr>
                                      <p:tavLst>
                                        <p:tav tm="0">
                                          <p:val>
                                            <p:strVal val="0-#ppt_w/2"/>
                                          </p:val>
                                        </p:tav>
                                        <p:tav tm="100000">
                                          <p:val>
                                            <p:strVal val="#ppt_x"/>
                                          </p:val>
                                        </p:tav>
                                      </p:tavLst>
                                    </p:anim>
                                    <p:anim calcmode="lin" valueType="num">
                                      <p:cBhvr additive="base">
                                        <p:cTn id="70" dur="500" fill="hold"/>
                                        <p:tgtEl>
                                          <p:spTgt spid="12"/>
                                        </p:tgtEl>
                                        <p:attrNameLst>
                                          <p:attrName>ppt_y</p:attrName>
                                        </p:attrNameLst>
                                      </p:cBhvr>
                                      <p:tavLst>
                                        <p:tav tm="0">
                                          <p:val>
                                            <p:strVal val="#ppt_y"/>
                                          </p:val>
                                        </p:tav>
                                        <p:tav tm="100000">
                                          <p:val>
                                            <p:strVal val="#ppt_y"/>
                                          </p:val>
                                        </p:tav>
                                      </p:tavLst>
                                    </p:anim>
                                  </p:childTnLst>
                                </p:cTn>
                              </p:par>
                            </p:childTnLst>
                          </p:cTn>
                        </p:par>
                        <p:par>
                          <p:cTn id="71" fill="hold">
                            <p:stCondLst>
                              <p:cond delay="500"/>
                            </p:stCondLst>
                            <p:childTnLst>
                              <p:par>
                                <p:cTn id="72" presetID="42" presetClass="entr" presetSubtype="0" fill="hold" grpId="0" nodeType="afterEffect">
                                  <p:stCondLst>
                                    <p:cond delay="0"/>
                                  </p:stCondLst>
                                  <p:childTnLst>
                                    <p:set>
                                      <p:cBhvr>
                                        <p:cTn id="73" dur="1" fill="hold">
                                          <p:stCondLst>
                                            <p:cond delay="0"/>
                                          </p:stCondLst>
                                        </p:cTn>
                                        <p:tgtEl>
                                          <p:spTgt spid="22"/>
                                        </p:tgtEl>
                                        <p:attrNameLst>
                                          <p:attrName>style.visibility</p:attrName>
                                        </p:attrNameLst>
                                      </p:cBhvr>
                                      <p:to>
                                        <p:strVal val="visible"/>
                                      </p:to>
                                    </p:set>
                                    <p:animEffect transition="in" filter="fade">
                                      <p:cBhvr>
                                        <p:cTn id="74" dur="1000"/>
                                        <p:tgtEl>
                                          <p:spTgt spid="22"/>
                                        </p:tgtEl>
                                      </p:cBhvr>
                                    </p:animEffect>
                                    <p:anim calcmode="lin" valueType="num">
                                      <p:cBhvr>
                                        <p:cTn id="75" dur="1000" fill="hold"/>
                                        <p:tgtEl>
                                          <p:spTgt spid="22"/>
                                        </p:tgtEl>
                                        <p:attrNameLst>
                                          <p:attrName>ppt_x</p:attrName>
                                        </p:attrNameLst>
                                      </p:cBhvr>
                                      <p:tavLst>
                                        <p:tav tm="0">
                                          <p:val>
                                            <p:strVal val="#ppt_x"/>
                                          </p:val>
                                        </p:tav>
                                        <p:tav tm="100000">
                                          <p:val>
                                            <p:strVal val="#ppt_x"/>
                                          </p:val>
                                        </p:tav>
                                      </p:tavLst>
                                    </p:anim>
                                    <p:anim calcmode="lin" valueType="num">
                                      <p:cBhvr>
                                        <p:cTn id="7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17"/>
                                        </p:tgtEl>
                                        <p:attrNameLst>
                                          <p:attrName>style.visibility</p:attrName>
                                        </p:attrNameLst>
                                      </p:cBhvr>
                                      <p:to>
                                        <p:strVal val="visible"/>
                                      </p:to>
                                    </p:set>
                                    <p:animEffect transition="in" filter="fade">
                                      <p:cBhvr>
                                        <p:cTn id="81" dur="1000"/>
                                        <p:tgtEl>
                                          <p:spTgt spid="17"/>
                                        </p:tgtEl>
                                      </p:cBhvr>
                                    </p:animEffect>
                                    <p:anim calcmode="lin" valueType="num">
                                      <p:cBhvr>
                                        <p:cTn id="82" dur="1000" fill="hold"/>
                                        <p:tgtEl>
                                          <p:spTgt spid="17"/>
                                        </p:tgtEl>
                                        <p:attrNameLst>
                                          <p:attrName>ppt_x</p:attrName>
                                        </p:attrNameLst>
                                      </p:cBhvr>
                                      <p:tavLst>
                                        <p:tav tm="0">
                                          <p:val>
                                            <p:strVal val="#ppt_x"/>
                                          </p:val>
                                        </p:tav>
                                        <p:tav tm="100000">
                                          <p:val>
                                            <p:strVal val="#ppt_x"/>
                                          </p:val>
                                        </p:tav>
                                      </p:tavLst>
                                    </p:anim>
                                    <p:anim calcmode="lin" valueType="num">
                                      <p:cBhvr>
                                        <p:cTn id="83" dur="1000" fill="hold"/>
                                        <p:tgtEl>
                                          <p:spTgt spid="17"/>
                                        </p:tgtEl>
                                        <p:attrNameLst>
                                          <p:attrName>ppt_y</p:attrName>
                                        </p:attrNameLst>
                                      </p:cBhvr>
                                      <p:tavLst>
                                        <p:tav tm="0">
                                          <p:val>
                                            <p:strVal val="#ppt_y+.1"/>
                                          </p:val>
                                        </p:tav>
                                        <p:tav tm="100000">
                                          <p:val>
                                            <p:strVal val="#ppt_y"/>
                                          </p:val>
                                        </p:tav>
                                      </p:tavLst>
                                    </p:anim>
                                  </p:childTnLst>
                                </p:cTn>
                              </p:par>
                              <p:par>
                                <p:cTn id="84" presetID="2" presetClass="entr" presetSubtype="4" fill="hold" grpId="0" nodeType="withEffect">
                                  <p:stCondLst>
                                    <p:cond delay="0"/>
                                  </p:stCondLst>
                                  <p:childTnLst>
                                    <p:set>
                                      <p:cBhvr>
                                        <p:cTn id="85" dur="1" fill="hold">
                                          <p:stCondLst>
                                            <p:cond delay="0"/>
                                          </p:stCondLst>
                                        </p:cTn>
                                        <p:tgtEl>
                                          <p:spTgt spid="7"/>
                                        </p:tgtEl>
                                        <p:attrNameLst>
                                          <p:attrName>style.visibility</p:attrName>
                                        </p:attrNameLst>
                                      </p:cBhvr>
                                      <p:to>
                                        <p:strVal val="visible"/>
                                      </p:to>
                                    </p:set>
                                    <p:anim calcmode="lin" valueType="num">
                                      <p:cBhvr additive="base">
                                        <p:cTn id="86" dur="500" fill="hold"/>
                                        <p:tgtEl>
                                          <p:spTgt spid="7"/>
                                        </p:tgtEl>
                                        <p:attrNameLst>
                                          <p:attrName>ppt_x</p:attrName>
                                        </p:attrNameLst>
                                      </p:cBhvr>
                                      <p:tavLst>
                                        <p:tav tm="0">
                                          <p:val>
                                            <p:strVal val="#ppt_x"/>
                                          </p:val>
                                        </p:tav>
                                        <p:tav tm="100000">
                                          <p:val>
                                            <p:strVal val="#ppt_x"/>
                                          </p:val>
                                        </p:tav>
                                      </p:tavLst>
                                    </p:anim>
                                    <p:anim calcmode="lin" valueType="num">
                                      <p:cBhvr additive="base">
                                        <p:cTn id="87" dur="500" fill="hold"/>
                                        <p:tgtEl>
                                          <p:spTgt spid="7"/>
                                        </p:tgtEl>
                                        <p:attrNameLst>
                                          <p:attrName>ppt_y</p:attrName>
                                        </p:attrNameLst>
                                      </p:cBhvr>
                                      <p:tavLst>
                                        <p:tav tm="0">
                                          <p:val>
                                            <p:strVal val="1+#ppt_h/2"/>
                                          </p:val>
                                        </p:tav>
                                        <p:tav tm="100000">
                                          <p:val>
                                            <p:strVal val="#ppt_y"/>
                                          </p:val>
                                        </p:tav>
                                      </p:tavLst>
                                    </p:anim>
                                  </p:childTnLst>
                                </p:cTn>
                              </p:par>
                              <p:par>
                                <p:cTn id="88" presetID="2" presetClass="entr" presetSubtype="4" fill="hold" grpId="0" nodeType="withEffect">
                                  <p:stCondLst>
                                    <p:cond delay="0"/>
                                  </p:stCondLst>
                                  <p:childTnLst>
                                    <p:set>
                                      <p:cBhvr>
                                        <p:cTn id="89" dur="1" fill="hold">
                                          <p:stCondLst>
                                            <p:cond delay="0"/>
                                          </p:stCondLst>
                                        </p:cTn>
                                        <p:tgtEl>
                                          <p:spTgt spid="8"/>
                                        </p:tgtEl>
                                        <p:attrNameLst>
                                          <p:attrName>style.visibility</p:attrName>
                                        </p:attrNameLst>
                                      </p:cBhvr>
                                      <p:to>
                                        <p:strVal val="visible"/>
                                      </p:to>
                                    </p:set>
                                    <p:anim calcmode="lin" valueType="num">
                                      <p:cBhvr additive="base">
                                        <p:cTn id="90" dur="500" fill="hold"/>
                                        <p:tgtEl>
                                          <p:spTgt spid="8"/>
                                        </p:tgtEl>
                                        <p:attrNameLst>
                                          <p:attrName>ppt_x</p:attrName>
                                        </p:attrNameLst>
                                      </p:cBhvr>
                                      <p:tavLst>
                                        <p:tav tm="0">
                                          <p:val>
                                            <p:strVal val="#ppt_x"/>
                                          </p:val>
                                        </p:tav>
                                        <p:tav tm="100000">
                                          <p:val>
                                            <p:strVal val="#ppt_x"/>
                                          </p:val>
                                        </p:tav>
                                      </p:tavLst>
                                    </p:anim>
                                    <p:anim calcmode="lin" valueType="num">
                                      <p:cBhvr additive="base">
                                        <p:cTn id="9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nodeType="clickEffect">
                                  <p:stCondLst>
                                    <p:cond delay="0"/>
                                  </p:stCondLst>
                                  <p:childTnLst>
                                    <p:set>
                                      <p:cBhvr>
                                        <p:cTn id="95" dur="1" fill="hold">
                                          <p:stCondLst>
                                            <p:cond delay="0"/>
                                          </p:stCondLst>
                                        </p:cTn>
                                        <p:tgtEl>
                                          <p:spTgt spid="20"/>
                                        </p:tgtEl>
                                        <p:attrNameLst>
                                          <p:attrName>style.visibility</p:attrName>
                                        </p:attrNameLst>
                                      </p:cBhvr>
                                      <p:to>
                                        <p:strVal val="visible"/>
                                      </p:to>
                                    </p:set>
                                    <p:animEffect transition="in" filter="fade">
                                      <p:cBhvr>
                                        <p:cTn id="96" dur="1000"/>
                                        <p:tgtEl>
                                          <p:spTgt spid="20"/>
                                        </p:tgtEl>
                                      </p:cBhvr>
                                    </p:animEffect>
                                    <p:anim calcmode="lin" valueType="num">
                                      <p:cBhvr>
                                        <p:cTn id="97" dur="1000" fill="hold"/>
                                        <p:tgtEl>
                                          <p:spTgt spid="20"/>
                                        </p:tgtEl>
                                        <p:attrNameLst>
                                          <p:attrName>ppt_x</p:attrName>
                                        </p:attrNameLst>
                                      </p:cBhvr>
                                      <p:tavLst>
                                        <p:tav tm="0">
                                          <p:val>
                                            <p:strVal val="#ppt_x"/>
                                          </p:val>
                                        </p:tav>
                                        <p:tav tm="100000">
                                          <p:val>
                                            <p:strVal val="#ppt_x"/>
                                          </p:val>
                                        </p:tav>
                                      </p:tavLst>
                                    </p:anim>
                                    <p:anim calcmode="lin" valueType="num">
                                      <p:cBhvr>
                                        <p:cTn id="98" dur="1000" fill="hold"/>
                                        <p:tgtEl>
                                          <p:spTgt spid="20"/>
                                        </p:tgtEl>
                                        <p:attrNameLst>
                                          <p:attrName>ppt_y</p:attrName>
                                        </p:attrNameLst>
                                      </p:cBhvr>
                                      <p:tavLst>
                                        <p:tav tm="0">
                                          <p:val>
                                            <p:strVal val="#ppt_y+.1"/>
                                          </p:val>
                                        </p:tav>
                                        <p:tav tm="100000">
                                          <p:val>
                                            <p:strVal val="#ppt_y"/>
                                          </p:val>
                                        </p:tav>
                                      </p:tavLst>
                                    </p:anim>
                                  </p:childTnLst>
                                </p:cTn>
                              </p:par>
                              <p:par>
                                <p:cTn id="99" presetID="42" presetClass="entr" presetSubtype="0" fill="hold" nodeType="withEffect">
                                  <p:stCondLst>
                                    <p:cond delay="0"/>
                                  </p:stCondLst>
                                  <p:childTnLst>
                                    <p:set>
                                      <p:cBhvr>
                                        <p:cTn id="100" dur="1" fill="hold">
                                          <p:stCondLst>
                                            <p:cond delay="0"/>
                                          </p:stCondLst>
                                        </p:cTn>
                                        <p:tgtEl>
                                          <p:spTgt spid="21"/>
                                        </p:tgtEl>
                                        <p:attrNameLst>
                                          <p:attrName>style.visibility</p:attrName>
                                        </p:attrNameLst>
                                      </p:cBhvr>
                                      <p:to>
                                        <p:strVal val="visible"/>
                                      </p:to>
                                    </p:set>
                                    <p:animEffect transition="in" filter="fade">
                                      <p:cBhvr>
                                        <p:cTn id="101" dur="1000"/>
                                        <p:tgtEl>
                                          <p:spTgt spid="21"/>
                                        </p:tgtEl>
                                      </p:cBhvr>
                                    </p:animEffect>
                                    <p:anim calcmode="lin" valueType="num">
                                      <p:cBhvr>
                                        <p:cTn id="102" dur="1000" fill="hold"/>
                                        <p:tgtEl>
                                          <p:spTgt spid="21"/>
                                        </p:tgtEl>
                                        <p:attrNameLst>
                                          <p:attrName>ppt_x</p:attrName>
                                        </p:attrNameLst>
                                      </p:cBhvr>
                                      <p:tavLst>
                                        <p:tav tm="0">
                                          <p:val>
                                            <p:strVal val="#ppt_x"/>
                                          </p:val>
                                        </p:tav>
                                        <p:tav tm="100000">
                                          <p:val>
                                            <p:strVal val="#ppt_x"/>
                                          </p:val>
                                        </p:tav>
                                      </p:tavLst>
                                    </p:anim>
                                    <p:anim calcmode="lin" valueType="num">
                                      <p:cBhvr>
                                        <p:cTn id="10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2" presetClass="entr" presetSubtype="8" fill="hold" grpId="0" nodeType="clickEffect">
                                  <p:stCondLst>
                                    <p:cond delay="0"/>
                                  </p:stCondLst>
                                  <p:childTnLst>
                                    <p:set>
                                      <p:cBhvr>
                                        <p:cTn id="107" dur="1" fill="hold">
                                          <p:stCondLst>
                                            <p:cond delay="0"/>
                                          </p:stCondLst>
                                        </p:cTn>
                                        <p:tgtEl>
                                          <p:spTgt spid="14"/>
                                        </p:tgtEl>
                                        <p:attrNameLst>
                                          <p:attrName>style.visibility</p:attrName>
                                        </p:attrNameLst>
                                      </p:cBhvr>
                                      <p:to>
                                        <p:strVal val="visible"/>
                                      </p:to>
                                    </p:set>
                                    <p:anim calcmode="lin" valueType="num">
                                      <p:cBhvr additive="base">
                                        <p:cTn id="108" dur="500" fill="hold"/>
                                        <p:tgtEl>
                                          <p:spTgt spid="14"/>
                                        </p:tgtEl>
                                        <p:attrNameLst>
                                          <p:attrName>ppt_x</p:attrName>
                                        </p:attrNameLst>
                                      </p:cBhvr>
                                      <p:tavLst>
                                        <p:tav tm="0">
                                          <p:val>
                                            <p:strVal val="0-#ppt_w/2"/>
                                          </p:val>
                                        </p:tav>
                                        <p:tav tm="100000">
                                          <p:val>
                                            <p:strVal val="#ppt_x"/>
                                          </p:val>
                                        </p:tav>
                                      </p:tavLst>
                                    </p:anim>
                                    <p:anim calcmode="lin" valueType="num">
                                      <p:cBhvr additive="base">
                                        <p:cTn id="109" dur="500" fill="hold"/>
                                        <p:tgtEl>
                                          <p:spTgt spid="14"/>
                                        </p:tgtEl>
                                        <p:attrNameLst>
                                          <p:attrName>ppt_y</p:attrName>
                                        </p:attrNameLst>
                                      </p:cBhvr>
                                      <p:tavLst>
                                        <p:tav tm="0">
                                          <p:val>
                                            <p:strVal val="#ppt_y"/>
                                          </p:val>
                                        </p:tav>
                                        <p:tav tm="100000">
                                          <p:val>
                                            <p:strVal val="#ppt_y"/>
                                          </p:val>
                                        </p:tav>
                                      </p:tavLst>
                                    </p:anim>
                                  </p:childTnLst>
                                </p:cTn>
                              </p:par>
                            </p:childTnLst>
                          </p:cTn>
                        </p:par>
                        <p:par>
                          <p:cTn id="110" fill="hold">
                            <p:stCondLst>
                              <p:cond delay="500"/>
                            </p:stCondLst>
                            <p:childTnLst>
                              <p:par>
                                <p:cTn id="111" presetID="42" presetClass="entr" presetSubtype="0" fill="hold" grpId="0" nodeType="afterEffect">
                                  <p:stCondLst>
                                    <p:cond delay="0"/>
                                  </p:stCondLst>
                                  <p:childTnLst>
                                    <p:set>
                                      <p:cBhvr>
                                        <p:cTn id="112" dur="1" fill="hold">
                                          <p:stCondLst>
                                            <p:cond delay="0"/>
                                          </p:stCondLst>
                                        </p:cTn>
                                        <p:tgtEl>
                                          <p:spTgt spid="23"/>
                                        </p:tgtEl>
                                        <p:attrNameLst>
                                          <p:attrName>style.visibility</p:attrName>
                                        </p:attrNameLst>
                                      </p:cBhvr>
                                      <p:to>
                                        <p:strVal val="visible"/>
                                      </p:to>
                                    </p:set>
                                    <p:animEffect transition="in" filter="fade">
                                      <p:cBhvr>
                                        <p:cTn id="113" dur="1000"/>
                                        <p:tgtEl>
                                          <p:spTgt spid="23"/>
                                        </p:tgtEl>
                                      </p:cBhvr>
                                    </p:animEffect>
                                    <p:anim calcmode="lin" valueType="num">
                                      <p:cBhvr>
                                        <p:cTn id="114" dur="1000" fill="hold"/>
                                        <p:tgtEl>
                                          <p:spTgt spid="23"/>
                                        </p:tgtEl>
                                        <p:attrNameLst>
                                          <p:attrName>ppt_x</p:attrName>
                                        </p:attrNameLst>
                                      </p:cBhvr>
                                      <p:tavLst>
                                        <p:tav tm="0">
                                          <p:val>
                                            <p:strVal val="#ppt_x"/>
                                          </p:val>
                                        </p:tav>
                                        <p:tav tm="100000">
                                          <p:val>
                                            <p:strVal val="#ppt_x"/>
                                          </p:val>
                                        </p:tav>
                                      </p:tavLst>
                                    </p:anim>
                                    <p:anim calcmode="lin" valueType="num">
                                      <p:cBhvr>
                                        <p:cTn id="115"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22" grpId="0" animBg="1"/>
      <p:bldP spid="23" grpId="0" animBg="1"/>
      <p:bldP spid="12" grpId="0" animBg="1"/>
      <p:bldP spid="14" grpId="0" animBg="1"/>
      <p:bldP spid="25" grpId="0" animBg="1"/>
      <p:bldP spid="16" grpId="0"/>
      <p:bldP spid="1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CFFC332E-E502-74E9-D61A-87BA8323D14A}"/>
              </a:ext>
            </a:extLst>
          </p:cNvPr>
          <p:cNvSpPr/>
          <p:nvPr/>
        </p:nvSpPr>
        <p:spPr>
          <a:xfrm>
            <a:off x="1089212" y="403413"/>
            <a:ext cx="3926541" cy="1075764"/>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a:extLst>
              <a:ext uri="{FF2B5EF4-FFF2-40B4-BE49-F238E27FC236}">
                <a16:creationId xmlns:a16="http://schemas.microsoft.com/office/drawing/2014/main" id="{E3463853-3529-6CD9-2014-9E8D51186904}"/>
              </a:ext>
            </a:extLst>
          </p:cNvPr>
          <p:cNvPicPr>
            <a:picLocks noChangeAspect="1"/>
          </p:cNvPicPr>
          <p:nvPr/>
        </p:nvPicPr>
        <p:blipFill>
          <a:blip r:embed="rId3"/>
          <a:stretch>
            <a:fillRect/>
          </a:stretch>
        </p:blipFill>
        <p:spPr>
          <a:xfrm>
            <a:off x="94129" y="26894"/>
            <a:ext cx="8902752" cy="6858000"/>
          </a:xfrm>
          <a:prstGeom prst="rect">
            <a:avLst/>
          </a:prstGeom>
        </p:spPr>
      </p:pic>
      <p:sp>
        <p:nvSpPr>
          <p:cNvPr id="4" name="正方形/長方形 3">
            <a:extLst>
              <a:ext uri="{FF2B5EF4-FFF2-40B4-BE49-F238E27FC236}">
                <a16:creationId xmlns:a16="http://schemas.microsoft.com/office/drawing/2014/main" id="{B1B36B3F-91BD-4673-0F1B-B7054753877B}"/>
              </a:ext>
            </a:extLst>
          </p:cNvPr>
          <p:cNvSpPr/>
          <p:nvPr/>
        </p:nvSpPr>
        <p:spPr>
          <a:xfrm>
            <a:off x="5015753" y="403413"/>
            <a:ext cx="3926541" cy="1075764"/>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図 10">
            <a:extLst>
              <a:ext uri="{FF2B5EF4-FFF2-40B4-BE49-F238E27FC236}">
                <a16:creationId xmlns:a16="http://schemas.microsoft.com/office/drawing/2014/main" id="{D345CB8A-8BC2-E425-24EC-52E9BFE503CA}"/>
              </a:ext>
            </a:extLst>
          </p:cNvPr>
          <p:cNvPicPr>
            <a:picLocks noChangeAspect="1"/>
          </p:cNvPicPr>
          <p:nvPr/>
        </p:nvPicPr>
        <p:blipFill>
          <a:blip r:embed="rId4"/>
          <a:stretch>
            <a:fillRect/>
          </a:stretch>
        </p:blipFill>
        <p:spPr>
          <a:xfrm>
            <a:off x="94129" y="1855696"/>
            <a:ext cx="8096261" cy="1800476"/>
          </a:xfrm>
          <a:prstGeom prst="rect">
            <a:avLst/>
          </a:prstGeom>
        </p:spPr>
      </p:pic>
      <p:pic>
        <p:nvPicPr>
          <p:cNvPr id="15" name="図 14">
            <a:extLst>
              <a:ext uri="{FF2B5EF4-FFF2-40B4-BE49-F238E27FC236}">
                <a16:creationId xmlns:a16="http://schemas.microsoft.com/office/drawing/2014/main" id="{641ACB2B-5836-02C2-25DE-A565C616980E}"/>
              </a:ext>
            </a:extLst>
          </p:cNvPr>
          <p:cNvPicPr>
            <a:picLocks noChangeAspect="1"/>
          </p:cNvPicPr>
          <p:nvPr/>
        </p:nvPicPr>
        <p:blipFill>
          <a:blip r:embed="rId5"/>
          <a:stretch>
            <a:fillRect/>
          </a:stretch>
        </p:blipFill>
        <p:spPr>
          <a:xfrm>
            <a:off x="1250576" y="3927843"/>
            <a:ext cx="7746305" cy="2186921"/>
          </a:xfrm>
          <a:prstGeom prst="rect">
            <a:avLst/>
          </a:prstGeom>
        </p:spPr>
      </p:pic>
    </p:spTree>
    <p:extLst>
      <p:ext uri="{BB962C8B-B14F-4D97-AF65-F5344CB8AC3E}">
        <p14:creationId xmlns:p14="http://schemas.microsoft.com/office/powerpoint/2010/main" val="1976805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44FCF-CB4D-EE40-0D9D-67E9BA06BC41}"/>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BA4B2748-7569-67AF-E85B-3CDB9CDBB4E5}"/>
              </a:ext>
            </a:extLst>
          </p:cNvPr>
          <p:cNvPicPr>
            <a:picLocks noChangeAspect="1"/>
          </p:cNvPicPr>
          <p:nvPr/>
        </p:nvPicPr>
        <p:blipFill>
          <a:blip r:embed="rId3"/>
          <a:stretch>
            <a:fillRect/>
          </a:stretch>
        </p:blipFill>
        <p:spPr>
          <a:xfrm>
            <a:off x="67237" y="0"/>
            <a:ext cx="8902752" cy="6858000"/>
          </a:xfrm>
          <a:prstGeom prst="rect">
            <a:avLst/>
          </a:prstGeom>
        </p:spPr>
      </p:pic>
      <p:sp>
        <p:nvSpPr>
          <p:cNvPr id="3" name="正方形/長方形 2">
            <a:extLst>
              <a:ext uri="{FF2B5EF4-FFF2-40B4-BE49-F238E27FC236}">
                <a16:creationId xmlns:a16="http://schemas.microsoft.com/office/drawing/2014/main" id="{6116BB38-CE15-21A0-027F-7D0DE8F48DBD}"/>
              </a:ext>
            </a:extLst>
          </p:cNvPr>
          <p:cNvSpPr/>
          <p:nvPr/>
        </p:nvSpPr>
        <p:spPr>
          <a:xfrm>
            <a:off x="67237" y="1398494"/>
            <a:ext cx="1116104" cy="3388659"/>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695C178F-409B-BE2E-96C3-1600558129BA}"/>
              </a:ext>
            </a:extLst>
          </p:cNvPr>
          <p:cNvSpPr/>
          <p:nvPr/>
        </p:nvSpPr>
        <p:spPr>
          <a:xfrm>
            <a:off x="53788" y="4787153"/>
            <a:ext cx="1116104" cy="1896035"/>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14DD1526-6CD2-FA50-4CEB-E5D20C61DA95}"/>
              </a:ext>
            </a:extLst>
          </p:cNvPr>
          <p:cNvSpPr/>
          <p:nvPr/>
        </p:nvSpPr>
        <p:spPr>
          <a:xfrm>
            <a:off x="1694329" y="1398494"/>
            <a:ext cx="2544296" cy="3523130"/>
          </a:xfrm>
          <a:prstGeom prst="rect">
            <a:avLst/>
          </a:prstGeom>
          <a:solidFill>
            <a:srgbClr val="FFFFFF"/>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2400" dirty="0">
                <a:solidFill>
                  <a:schemeClr val="tx1"/>
                </a:solidFill>
                <a:latin typeface="AR P丸ゴシック体E" panose="020F0900000000000000" pitchFamily="50" charset="-128"/>
                <a:ea typeface="AR P丸ゴシック体E" panose="020F0900000000000000" pitchFamily="50" charset="-128"/>
              </a:rPr>
              <a:t>指導内容</a:t>
            </a:r>
            <a:endParaRPr kumimoji="1" lang="en-US" altLang="ja-JP" sz="2400" dirty="0">
              <a:solidFill>
                <a:schemeClr val="tx1"/>
              </a:solidFill>
              <a:latin typeface="AR P丸ゴシック体E" panose="020F0900000000000000" pitchFamily="50" charset="-128"/>
              <a:ea typeface="AR P丸ゴシック体E" panose="020F0900000000000000" pitchFamily="50" charset="-128"/>
            </a:endParaRPr>
          </a:p>
          <a:p>
            <a:r>
              <a:rPr kumimoji="1" lang="ja-JP" altLang="en-US" sz="2000" dirty="0">
                <a:solidFill>
                  <a:schemeClr val="tx1"/>
                </a:solidFill>
                <a:latin typeface="AR P丸ゴシック体E" panose="020F0900000000000000" pitchFamily="50" charset="-128"/>
                <a:ea typeface="AR P丸ゴシック体E" panose="020F0900000000000000" pitchFamily="50" charset="-128"/>
              </a:rPr>
              <a:t>・理解させたいこと</a:t>
            </a:r>
            <a:endParaRPr kumimoji="1" lang="en-US" altLang="ja-JP" sz="2000" dirty="0">
              <a:solidFill>
                <a:schemeClr val="tx1"/>
              </a:solidFill>
              <a:latin typeface="AR P丸ゴシック体E" panose="020F0900000000000000" pitchFamily="50" charset="-128"/>
              <a:ea typeface="AR P丸ゴシック体E" panose="020F0900000000000000" pitchFamily="50" charset="-128"/>
            </a:endParaRPr>
          </a:p>
          <a:p>
            <a:r>
              <a:rPr kumimoji="1" lang="ja-JP" altLang="en-US" sz="2000" dirty="0">
                <a:solidFill>
                  <a:schemeClr val="tx1"/>
                </a:solidFill>
                <a:latin typeface="AR P丸ゴシック体E" panose="020F0900000000000000" pitchFamily="50" charset="-128"/>
                <a:ea typeface="AR P丸ゴシック体E" panose="020F0900000000000000" pitchFamily="50" charset="-128"/>
              </a:rPr>
              <a:t>・高めたい能力</a:t>
            </a:r>
            <a:endParaRPr kumimoji="1" lang="en-US" altLang="ja-JP" sz="2000" dirty="0">
              <a:solidFill>
                <a:schemeClr val="tx1"/>
              </a:solidFill>
              <a:latin typeface="AR P丸ゴシック体E" panose="020F0900000000000000" pitchFamily="50" charset="-128"/>
              <a:ea typeface="AR P丸ゴシック体E" panose="020F0900000000000000" pitchFamily="50" charset="-128"/>
            </a:endParaRPr>
          </a:p>
          <a:p>
            <a:endParaRPr kumimoji="1" lang="en-US" altLang="ja-JP" sz="2000" dirty="0">
              <a:solidFill>
                <a:schemeClr val="tx1"/>
              </a:solidFill>
              <a:latin typeface="AR P丸ゴシック体E" panose="020F0900000000000000" pitchFamily="50" charset="-128"/>
              <a:ea typeface="AR P丸ゴシック体E" panose="020F0900000000000000" pitchFamily="50" charset="-128"/>
            </a:endParaRPr>
          </a:p>
          <a:p>
            <a:endParaRPr kumimoji="1" lang="en-US" altLang="ja-JP" sz="2000" dirty="0">
              <a:solidFill>
                <a:schemeClr val="tx1"/>
              </a:solidFill>
              <a:latin typeface="AR P丸ゴシック体E" panose="020F0900000000000000" pitchFamily="50" charset="-128"/>
              <a:ea typeface="AR P丸ゴシック体E" panose="020F0900000000000000" pitchFamily="50" charset="-128"/>
            </a:endParaRPr>
          </a:p>
          <a:p>
            <a:r>
              <a:rPr kumimoji="1" lang="ja-JP" altLang="en-US" sz="2400" dirty="0">
                <a:solidFill>
                  <a:schemeClr val="tx1"/>
                </a:solidFill>
                <a:latin typeface="AR P丸ゴシック体E" panose="020F0900000000000000" pitchFamily="50" charset="-128"/>
                <a:ea typeface="AR P丸ゴシック体E" panose="020F0900000000000000" pitchFamily="50" charset="-128"/>
              </a:rPr>
              <a:t>学習活動</a:t>
            </a:r>
            <a:endParaRPr kumimoji="1" lang="en-US" altLang="ja-JP" sz="2400" dirty="0">
              <a:solidFill>
                <a:schemeClr val="tx1"/>
              </a:solidFill>
              <a:latin typeface="AR P丸ゴシック体E" panose="020F0900000000000000" pitchFamily="50" charset="-128"/>
              <a:ea typeface="AR P丸ゴシック体E" panose="020F0900000000000000" pitchFamily="50" charset="-128"/>
            </a:endParaRPr>
          </a:p>
          <a:p>
            <a:r>
              <a:rPr kumimoji="1" lang="ja-JP" altLang="en-US" sz="2000" dirty="0">
                <a:solidFill>
                  <a:schemeClr val="tx1"/>
                </a:solidFill>
                <a:latin typeface="AR P丸ゴシック体E" panose="020F0900000000000000" pitchFamily="50" charset="-128"/>
                <a:ea typeface="AR P丸ゴシック体E" panose="020F0900000000000000" pitchFamily="50" charset="-128"/>
              </a:rPr>
              <a:t>・活動内容</a:t>
            </a:r>
            <a:endParaRPr kumimoji="1" lang="en-US" altLang="ja-JP" sz="2000" dirty="0">
              <a:solidFill>
                <a:schemeClr val="tx1"/>
              </a:solidFill>
              <a:latin typeface="AR P丸ゴシック体E" panose="020F0900000000000000" pitchFamily="50" charset="-128"/>
              <a:ea typeface="AR P丸ゴシック体E" panose="020F0900000000000000" pitchFamily="50" charset="-128"/>
            </a:endParaRPr>
          </a:p>
          <a:p>
            <a:r>
              <a:rPr kumimoji="1" lang="ja-JP" altLang="en-US" sz="2000" dirty="0">
                <a:solidFill>
                  <a:schemeClr val="tx1"/>
                </a:solidFill>
                <a:latin typeface="AR P丸ゴシック体E" panose="020F0900000000000000" pitchFamily="50" charset="-128"/>
                <a:ea typeface="AR P丸ゴシック体E" panose="020F0900000000000000" pitchFamily="50" charset="-128"/>
              </a:rPr>
              <a:t>・活動形態</a:t>
            </a:r>
            <a:endParaRPr kumimoji="1" lang="en-US" altLang="ja-JP" sz="2000" dirty="0">
              <a:solidFill>
                <a:schemeClr val="tx1"/>
              </a:solidFill>
              <a:latin typeface="AR P丸ゴシック体E" panose="020F0900000000000000" pitchFamily="50" charset="-128"/>
              <a:ea typeface="AR P丸ゴシック体E" panose="020F0900000000000000" pitchFamily="50" charset="-128"/>
            </a:endParaRPr>
          </a:p>
          <a:p>
            <a:r>
              <a:rPr kumimoji="1" lang="ja-JP" altLang="en-US" sz="2400" dirty="0">
                <a:solidFill>
                  <a:schemeClr val="tx1"/>
                </a:solidFill>
                <a:latin typeface="AR P丸ゴシック体E" panose="020F0900000000000000" pitchFamily="50" charset="-128"/>
                <a:ea typeface="AR P丸ゴシック体E" panose="020F0900000000000000" pitchFamily="50" charset="-128"/>
              </a:rPr>
              <a:t>時間数（　）</a:t>
            </a:r>
            <a:endParaRPr kumimoji="1" lang="en-US" altLang="ja-JP" sz="2400" dirty="0">
              <a:solidFill>
                <a:schemeClr val="tx1"/>
              </a:solidFill>
              <a:latin typeface="AR P丸ゴシック体E" panose="020F0900000000000000" pitchFamily="50" charset="-128"/>
              <a:ea typeface="AR P丸ゴシック体E" panose="020F0900000000000000" pitchFamily="50" charset="-128"/>
            </a:endParaRPr>
          </a:p>
          <a:p>
            <a:endParaRPr kumimoji="1" lang="ja-JP" altLang="en-US" sz="2400" dirty="0">
              <a:solidFill>
                <a:schemeClr val="tx1"/>
              </a:solidFill>
              <a:latin typeface="AR P丸ゴシック体E" panose="020F0900000000000000" pitchFamily="50" charset="-128"/>
              <a:ea typeface="AR P丸ゴシック体E" panose="020F0900000000000000" pitchFamily="50" charset="-128"/>
            </a:endParaRPr>
          </a:p>
        </p:txBody>
      </p:sp>
      <p:sp>
        <p:nvSpPr>
          <p:cNvPr id="6" name="正方形/長方形 5">
            <a:extLst>
              <a:ext uri="{FF2B5EF4-FFF2-40B4-BE49-F238E27FC236}">
                <a16:creationId xmlns:a16="http://schemas.microsoft.com/office/drawing/2014/main" id="{AE959349-0411-EDA4-9F43-1D0CB50437C9}"/>
              </a:ext>
            </a:extLst>
          </p:cNvPr>
          <p:cNvSpPr/>
          <p:nvPr/>
        </p:nvSpPr>
        <p:spPr>
          <a:xfrm>
            <a:off x="4666129" y="2138088"/>
            <a:ext cx="2715746" cy="4468340"/>
          </a:xfrm>
          <a:prstGeom prst="rect">
            <a:avLst/>
          </a:prstGeom>
          <a:solidFill>
            <a:srgbClr val="FFFFFF"/>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2400" dirty="0">
                <a:solidFill>
                  <a:schemeClr val="tx1"/>
                </a:solidFill>
                <a:latin typeface="AR P丸ゴシック体E" panose="020F0900000000000000" pitchFamily="50" charset="-128"/>
                <a:ea typeface="AR P丸ゴシック体E" panose="020F0900000000000000" pitchFamily="50" charset="-128"/>
              </a:rPr>
              <a:t>教科等横断的な</a:t>
            </a:r>
            <a:endParaRPr kumimoji="1" lang="en-US" altLang="ja-JP" sz="2400" dirty="0">
              <a:solidFill>
                <a:schemeClr val="tx1"/>
              </a:solidFill>
              <a:latin typeface="AR P丸ゴシック体E" panose="020F0900000000000000" pitchFamily="50" charset="-128"/>
              <a:ea typeface="AR P丸ゴシック体E" panose="020F0900000000000000" pitchFamily="50" charset="-128"/>
            </a:endParaRPr>
          </a:p>
          <a:p>
            <a:r>
              <a:rPr kumimoji="1" lang="ja-JP" altLang="en-US" sz="2400" dirty="0">
                <a:solidFill>
                  <a:schemeClr val="tx1"/>
                </a:solidFill>
                <a:latin typeface="AR P丸ゴシック体E" panose="020F0900000000000000" pitchFamily="50" charset="-128"/>
                <a:ea typeface="AR P丸ゴシック体E" panose="020F0900000000000000" pitchFamily="50" charset="-128"/>
              </a:rPr>
              <a:t>つながり</a:t>
            </a:r>
            <a:endParaRPr kumimoji="1" lang="en-US" altLang="ja-JP" sz="2400" dirty="0">
              <a:solidFill>
                <a:schemeClr val="tx1"/>
              </a:solidFill>
              <a:latin typeface="AR P丸ゴシック体E" panose="020F0900000000000000" pitchFamily="50" charset="-128"/>
              <a:ea typeface="AR P丸ゴシック体E" panose="020F0900000000000000" pitchFamily="50" charset="-128"/>
            </a:endParaRPr>
          </a:p>
          <a:p>
            <a:r>
              <a:rPr kumimoji="1" lang="ja-JP" altLang="en-US" sz="2000" dirty="0">
                <a:solidFill>
                  <a:schemeClr val="tx1"/>
                </a:solidFill>
                <a:latin typeface="AR P丸ゴシック体E" panose="020F0900000000000000" pitchFamily="50" charset="-128"/>
                <a:ea typeface="AR P丸ゴシック体E" panose="020F0900000000000000" pitchFamily="50" charset="-128"/>
              </a:rPr>
              <a:t>　　　</a:t>
            </a:r>
            <a:endParaRPr kumimoji="1" lang="en-US" altLang="ja-JP" sz="2000" dirty="0">
              <a:solidFill>
                <a:schemeClr val="tx1"/>
              </a:solidFill>
              <a:latin typeface="AR P丸ゴシック体E" panose="020F0900000000000000" pitchFamily="50" charset="-128"/>
              <a:ea typeface="AR P丸ゴシック体E" panose="020F0900000000000000" pitchFamily="50" charset="-128"/>
            </a:endParaRPr>
          </a:p>
          <a:p>
            <a:r>
              <a:rPr kumimoji="1" lang="ja-JP" altLang="en-US" sz="2000" dirty="0">
                <a:solidFill>
                  <a:schemeClr val="tx1"/>
                </a:solidFill>
                <a:latin typeface="AR P丸ゴシック体E" panose="020F0900000000000000" pitchFamily="50" charset="-128"/>
                <a:ea typeface="AR P丸ゴシック体E" panose="020F0900000000000000" pitchFamily="50" charset="-128"/>
              </a:rPr>
              <a:t>　</a:t>
            </a:r>
            <a:endParaRPr kumimoji="1" lang="en-US" altLang="ja-JP" sz="2000" dirty="0">
              <a:solidFill>
                <a:schemeClr val="tx1"/>
              </a:solidFill>
              <a:latin typeface="AR P丸ゴシック体E" panose="020F0900000000000000" pitchFamily="50" charset="-128"/>
              <a:ea typeface="AR P丸ゴシック体E" panose="020F0900000000000000" pitchFamily="50" charset="-128"/>
            </a:endParaRPr>
          </a:p>
          <a:p>
            <a:r>
              <a:rPr kumimoji="1" lang="ja-JP" altLang="en-US" sz="2400" dirty="0">
                <a:solidFill>
                  <a:schemeClr val="tx1"/>
                </a:solidFill>
                <a:latin typeface="AR P丸ゴシック体E" panose="020F0900000000000000" pitchFamily="50" charset="-128"/>
                <a:ea typeface="AR P丸ゴシック体E" panose="020F0900000000000000" pitchFamily="50" charset="-128"/>
              </a:rPr>
              <a:t>開かれた学び</a:t>
            </a:r>
            <a:endParaRPr kumimoji="1" lang="en-US" altLang="ja-JP" sz="2400" dirty="0">
              <a:solidFill>
                <a:schemeClr val="tx1"/>
              </a:solidFill>
              <a:latin typeface="AR P丸ゴシック体E" panose="020F0900000000000000" pitchFamily="50" charset="-128"/>
              <a:ea typeface="AR P丸ゴシック体E" panose="020F0900000000000000" pitchFamily="50" charset="-128"/>
            </a:endParaRPr>
          </a:p>
          <a:p>
            <a:r>
              <a:rPr kumimoji="1" lang="ja-JP" altLang="en-US" sz="2000" dirty="0">
                <a:solidFill>
                  <a:schemeClr val="tx1"/>
                </a:solidFill>
                <a:latin typeface="AR P丸ゴシック体E" panose="020F0900000000000000" pitchFamily="50" charset="-128"/>
                <a:ea typeface="AR P丸ゴシック体E" panose="020F0900000000000000" pitchFamily="50" charset="-128"/>
              </a:rPr>
              <a:t>・保護者・地域・企業</a:t>
            </a:r>
            <a:endParaRPr kumimoji="1" lang="en-US" altLang="ja-JP" sz="2000" dirty="0">
              <a:solidFill>
                <a:schemeClr val="tx1"/>
              </a:solidFill>
              <a:latin typeface="AR P丸ゴシック体E" panose="020F0900000000000000" pitchFamily="50" charset="-128"/>
              <a:ea typeface="AR P丸ゴシック体E" panose="020F0900000000000000" pitchFamily="50" charset="-128"/>
            </a:endParaRPr>
          </a:p>
          <a:p>
            <a:r>
              <a:rPr kumimoji="1" lang="ja-JP" altLang="en-US" sz="2000" dirty="0">
                <a:solidFill>
                  <a:schemeClr val="tx1"/>
                </a:solidFill>
                <a:latin typeface="AR P丸ゴシック体E" panose="020F0900000000000000" pitchFamily="50" charset="-128"/>
                <a:ea typeface="AR P丸ゴシック体E" panose="020F0900000000000000" pitchFamily="50" charset="-128"/>
              </a:rPr>
              <a:t>・関係機関との連携</a:t>
            </a:r>
            <a:endParaRPr kumimoji="1" lang="en-US" altLang="ja-JP" sz="2000" dirty="0">
              <a:solidFill>
                <a:schemeClr val="tx1"/>
              </a:solidFill>
              <a:latin typeface="AR P丸ゴシック体E" panose="020F0900000000000000" pitchFamily="50" charset="-128"/>
              <a:ea typeface="AR P丸ゴシック体E" panose="020F0900000000000000" pitchFamily="50" charset="-128"/>
            </a:endParaRPr>
          </a:p>
          <a:p>
            <a:endParaRPr kumimoji="1" lang="en-US" altLang="ja-JP" sz="2000" dirty="0">
              <a:solidFill>
                <a:schemeClr val="tx1"/>
              </a:solidFill>
              <a:latin typeface="AR P丸ゴシック体E" panose="020F0900000000000000" pitchFamily="50" charset="-128"/>
              <a:ea typeface="AR P丸ゴシック体E" panose="020F0900000000000000" pitchFamily="50" charset="-128"/>
            </a:endParaRPr>
          </a:p>
          <a:p>
            <a:endParaRPr kumimoji="1" lang="en-US" altLang="ja-JP" sz="2000" dirty="0">
              <a:solidFill>
                <a:schemeClr val="tx1"/>
              </a:solidFill>
              <a:latin typeface="AR P丸ゴシック体E" panose="020F0900000000000000" pitchFamily="50" charset="-128"/>
              <a:ea typeface="AR P丸ゴシック体E" panose="020F0900000000000000" pitchFamily="50" charset="-128"/>
            </a:endParaRPr>
          </a:p>
          <a:p>
            <a:r>
              <a:rPr kumimoji="1" lang="ja-JP" altLang="en-US" sz="2400" dirty="0">
                <a:solidFill>
                  <a:schemeClr val="tx1"/>
                </a:solidFill>
                <a:latin typeface="AR P丸ゴシック体E" panose="020F0900000000000000" pitchFamily="50" charset="-128"/>
                <a:ea typeface="AR P丸ゴシック体E" panose="020F0900000000000000" pitchFamily="50" charset="-128"/>
              </a:rPr>
              <a:t>教師の働きかけ</a:t>
            </a:r>
            <a:endParaRPr kumimoji="1" lang="en-US" altLang="ja-JP" sz="2400" dirty="0">
              <a:solidFill>
                <a:schemeClr val="tx1"/>
              </a:solidFill>
              <a:latin typeface="AR P丸ゴシック体E" panose="020F0900000000000000" pitchFamily="50" charset="-128"/>
              <a:ea typeface="AR P丸ゴシック体E" panose="020F0900000000000000" pitchFamily="50" charset="-128"/>
            </a:endParaRPr>
          </a:p>
          <a:p>
            <a:r>
              <a:rPr kumimoji="1" lang="ja-JP" altLang="en-US" sz="2000" dirty="0">
                <a:solidFill>
                  <a:schemeClr val="tx1"/>
                </a:solidFill>
                <a:latin typeface="AR P丸ゴシック体E" panose="020F0900000000000000" pitchFamily="50" charset="-128"/>
                <a:ea typeface="AR P丸ゴシック体E" panose="020F0900000000000000" pitchFamily="50" charset="-128"/>
              </a:rPr>
              <a:t>・発問、助言、資料　</a:t>
            </a:r>
            <a:endParaRPr kumimoji="1" lang="en-US" altLang="ja-JP" sz="2000" dirty="0">
              <a:solidFill>
                <a:schemeClr val="tx1"/>
              </a:solidFill>
              <a:latin typeface="AR P丸ゴシック体E" panose="020F0900000000000000" pitchFamily="50" charset="-128"/>
              <a:ea typeface="AR P丸ゴシック体E" panose="020F0900000000000000" pitchFamily="50" charset="-128"/>
            </a:endParaRPr>
          </a:p>
          <a:p>
            <a:r>
              <a:rPr kumimoji="1" lang="ja-JP" altLang="en-US" sz="2000" dirty="0">
                <a:solidFill>
                  <a:schemeClr val="tx1"/>
                </a:solidFill>
                <a:latin typeface="AR P丸ゴシック体E" panose="020F0900000000000000" pitchFamily="50" charset="-128"/>
                <a:ea typeface="AR P丸ゴシック体E" panose="020F0900000000000000" pitchFamily="50" charset="-128"/>
              </a:rPr>
              <a:t>・評価</a:t>
            </a:r>
            <a:endParaRPr kumimoji="1" lang="en-US" altLang="ja-JP" sz="2000" dirty="0">
              <a:solidFill>
                <a:schemeClr val="tx1"/>
              </a:solidFill>
              <a:latin typeface="AR P丸ゴシック体E" panose="020F0900000000000000" pitchFamily="50" charset="-128"/>
              <a:ea typeface="AR P丸ゴシック体E" panose="020F0900000000000000" pitchFamily="50" charset="-128"/>
            </a:endParaRPr>
          </a:p>
          <a:p>
            <a:r>
              <a:rPr kumimoji="1" lang="ja-JP" altLang="en-US" sz="2400" dirty="0">
                <a:solidFill>
                  <a:schemeClr val="tx1"/>
                </a:solidFill>
                <a:latin typeface="AR P丸ゴシック体E" panose="020F0900000000000000" pitchFamily="50" charset="-128"/>
                <a:ea typeface="AR P丸ゴシック体E" panose="020F0900000000000000" pitchFamily="50" charset="-128"/>
              </a:rPr>
              <a:t>　</a:t>
            </a:r>
          </a:p>
        </p:txBody>
      </p:sp>
      <p:cxnSp>
        <p:nvCxnSpPr>
          <p:cNvPr id="8" name="直線コネクタ 7">
            <a:extLst>
              <a:ext uri="{FF2B5EF4-FFF2-40B4-BE49-F238E27FC236}">
                <a16:creationId xmlns:a16="http://schemas.microsoft.com/office/drawing/2014/main" id="{1F9C1352-4B44-FF4C-C4F9-0036691BF48F}"/>
              </a:ext>
            </a:extLst>
          </p:cNvPr>
          <p:cNvCxnSpPr>
            <a:cxnSpLocks/>
          </p:cNvCxnSpPr>
          <p:nvPr/>
        </p:nvCxnSpPr>
        <p:spPr>
          <a:xfrm>
            <a:off x="1694329" y="3036234"/>
            <a:ext cx="254429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A1A666D3-C654-AF00-8C1B-A96C79E99001}"/>
              </a:ext>
            </a:extLst>
          </p:cNvPr>
          <p:cNvCxnSpPr>
            <a:cxnSpLocks/>
          </p:cNvCxnSpPr>
          <p:nvPr/>
        </p:nvCxnSpPr>
        <p:spPr>
          <a:xfrm>
            <a:off x="4666129" y="3539938"/>
            <a:ext cx="2715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3D3B3D75-1C82-AF38-55DB-8FC884A289CE}"/>
              </a:ext>
            </a:extLst>
          </p:cNvPr>
          <p:cNvCxnSpPr>
            <a:cxnSpLocks/>
          </p:cNvCxnSpPr>
          <p:nvPr/>
        </p:nvCxnSpPr>
        <p:spPr>
          <a:xfrm>
            <a:off x="4666129" y="5065059"/>
            <a:ext cx="2715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4512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1000"/>
                                        <p:tgtEl>
                                          <p:spTgt spid="6"/>
                                        </p:tgtEl>
                                      </p:cBhvr>
                                    </p:animEffect>
                                    <p:anim calcmode="lin" valueType="num">
                                      <p:cBhvr>
                                        <p:cTn id="34" dur="1000" fill="hold"/>
                                        <p:tgtEl>
                                          <p:spTgt spid="6"/>
                                        </p:tgtEl>
                                        <p:attrNameLst>
                                          <p:attrName>ppt_x</p:attrName>
                                        </p:attrNameLst>
                                      </p:cBhvr>
                                      <p:tavLst>
                                        <p:tav tm="0">
                                          <p:val>
                                            <p:strVal val="#ppt_x"/>
                                          </p:val>
                                        </p:tav>
                                        <p:tav tm="100000">
                                          <p:val>
                                            <p:strVal val="#ppt_x"/>
                                          </p:val>
                                        </p:tav>
                                      </p:tavLst>
                                    </p:anim>
                                    <p:anim calcmode="lin" valueType="num">
                                      <p:cBhvr>
                                        <p:cTn id="35" dur="1000" fill="hold"/>
                                        <p:tgtEl>
                                          <p:spTgt spid="6"/>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1000"/>
                                        <p:tgtEl>
                                          <p:spTgt spid="11"/>
                                        </p:tgtEl>
                                      </p:cBhvr>
                                    </p:animEffect>
                                    <p:anim calcmode="lin" valueType="num">
                                      <p:cBhvr>
                                        <p:cTn id="39" dur="1000" fill="hold"/>
                                        <p:tgtEl>
                                          <p:spTgt spid="11"/>
                                        </p:tgtEl>
                                        <p:attrNameLst>
                                          <p:attrName>ppt_x</p:attrName>
                                        </p:attrNameLst>
                                      </p:cBhvr>
                                      <p:tavLst>
                                        <p:tav tm="0">
                                          <p:val>
                                            <p:strVal val="#ppt_x"/>
                                          </p:val>
                                        </p:tav>
                                        <p:tav tm="100000">
                                          <p:val>
                                            <p:strVal val="#ppt_x"/>
                                          </p:val>
                                        </p:tav>
                                      </p:tavLst>
                                    </p:anim>
                                    <p:anim calcmode="lin" valueType="num">
                                      <p:cBhvr>
                                        <p:cTn id="40" dur="1000" fill="hold"/>
                                        <p:tgtEl>
                                          <p:spTgt spid="11"/>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1000"/>
                                        <p:tgtEl>
                                          <p:spTgt spid="12"/>
                                        </p:tgtEl>
                                      </p:cBhvr>
                                    </p:animEffect>
                                    <p:anim calcmode="lin" valueType="num">
                                      <p:cBhvr>
                                        <p:cTn id="44" dur="1000" fill="hold"/>
                                        <p:tgtEl>
                                          <p:spTgt spid="12"/>
                                        </p:tgtEl>
                                        <p:attrNameLst>
                                          <p:attrName>ppt_x</p:attrName>
                                        </p:attrNameLst>
                                      </p:cBhvr>
                                      <p:tavLst>
                                        <p:tav tm="0">
                                          <p:val>
                                            <p:strVal val="#ppt_x"/>
                                          </p:val>
                                        </p:tav>
                                        <p:tav tm="100000">
                                          <p:val>
                                            <p:strVal val="#ppt_x"/>
                                          </p:val>
                                        </p:tav>
                                      </p:tavLst>
                                    </p:anim>
                                    <p:anim calcmode="lin" valueType="num">
                                      <p:cBhvr>
                                        <p:cTn id="4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585DF0-548C-8EDC-9829-7D238B92153E}"/>
            </a:ext>
          </a:extLst>
        </p:cNvPr>
        <p:cNvGrpSpPr/>
        <p:nvPr/>
      </p:nvGrpSpPr>
      <p:grpSpPr>
        <a:xfrm>
          <a:off x="0" y="0"/>
          <a:ext cx="0" cy="0"/>
          <a:chOff x="0" y="0"/>
          <a:chExt cx="0" cy="0"/>
        </a:xfrm>
      </p:grpSpPr>
      <p:sp>
        <p:nvSpPr>
          <p:cNvPr id="6" name="フレーム 5">
            <a:extLst>
              <a:ext uri="{FF2B5EF4-FFF2-40B4-BE49-F238E27FC236}">
                <a16:creationId xmlns:a16="http://schemas.microsoft.com/office/drawing/2014/main" id="{B30AE768-02C0-9A7B-4819-563C51A6D3A4}"/>
              </a:ext>
            </a:extLst>
          </p:cNvPr>
          <p:cNvSpPr/>
          <p:nvPr/>
        </p:nvSpPr>
        <p:spPr>
          <a:xfrm>
            <a:off x="0" y="0"/>
            <a:ext cx="9144000" cy="6858000"/>
          </a:xfrm>
          <a:prstGeom prst="frame">
            <a:avLst>
              <a:gd name="adj1" fmla="val 3056"/>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7" name="正方形/長方形 6">
            <a:extLst>
              <a:ext uri="{FF2B5EF4-FFF2-40B4-BE49-F238E27FC236}">
                <a16:creationId xmlns:a16="http://schemas.microsoft.com/office/drawing/2014/main" id="{4AD1A65F-E70C-C328-082A-0AE32E3A29A6}"/>
              </a:ext>
            </a:extLst>
          </p:cNvPr>
          <p:cNvSpPr/>
          <p:nvPr/>
        </p:nvSpPr>
        <p:spPr>
          <a:xfrm>
            <a:off x="176213" y="235759"/>
            <a:ext cx="8734425" cy="64198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テキスト ボックス 7">
            <a:extLst>
              <a:ext uri="{FF2B5EF4-FFF2-40B4-BE49-F238E27FC236}">
                <a16:creationId xmlns:a16="http://schemas.microsoft.com/office/drawing/2014/main" id="{637B337C-4330-D552-F808-ED3514AD3A2D}"/>
              </a:ext>
            </a:extLst>
          </p:cNvPr>
          <p:cNvSpPr txBox="1"/>
          <p:nvPr/>
        </p:nvSpPr>
        <p:spPr>
          <a:xfrm>
            <a:off x="278607" y="131376"/>
            <a:ext cx="8762999" cy="4070345"/>
          </a:xfrm>
          <a:prstGeom prst="rect">
            <a:avLst/>
          </a:prstGeom>
          <a:noFill/>
        </p:spPr>
        <p:txBody>
          <a:bodyPr wrap="square" rtlCol="0">
            <a:spAutoFit/>
          </a:bodyPr>
          <a:lstStyle/>
          <a:p>
            <a:endParaRPr kumimoji="1" lang="en-US" altLang="ja-JP" dirty="0">
              <a:solidFill>
                <a:schemeClr val="bg1"/>
              </a:solidFill>
              <a:latin typeface="AR P丸ゴシック体E" panose="020F0900000000000000" pitchFamily="50" charset="-128"/>
              <a:ea typeface="AR P丸ゴシック体E" panose="020F0900000000000000" pitchFamily="50" charset="-128"/>
            </a:endParaRPr>
          </a:p>
          <a:p>
            <a:r>
              <a:rPr lang="ja-JP" altLang="en-US" sz="2800" b="1" dirty="0">
                <a:solidFill>
                  <a:schemeClr val="bg1"/>
                </a:solidFill>
                <a:latin typeface="AR P丸ゴシック体E" panose="020F0900000000000000" pitchFamily="50" charset="-128"/>
                <a:ea typeface="AR P丸ゴシック体E" panose="020F0900000000000000" pitchFamily="50" charset="-128"/>
              </a:rPr>
              <a:t>愛知県総合教育センター</a:t>
            </a:r>
            <a:endParaRPr lang="en-US" altLang="ja-JP" sz="2800" b="1" dirty="0">
              <a:solidFill>
                <a:schemeClr val="bg1"/>
              </a:solidFill>
              <a:latin typeface="AR P丸ゴシック体E" panose="020F0900000000000000" pitchFamily="50" charset="-128"/>
              <a:ea typeface="AR P丸ゴシック体E" panose="020F0900000000000000" pitchFamily="50" charset="-128"/>
            </a:endParaRPr>
          </a:p>
          <a:p>
            <a:endParaRPr lang="en-US" altLang="ja-JP" sz="1050" b="1" dirty="0">
              <a:solidFill>
                <a:schemeClr val="bg1"/>
              </a:solidFill>
              <a:latin typeface="AR P丸ゴシック体E" panose="020F0900000000000000" pitchFamily="50" charset="-128"/>
              <a:ea typeface="AR P丸ゴシック体E" panose="020F0900000000000000" pitchFamily="50" charset="-128"/>
            </a:endParaRPr>
          </a:p>
          <a:p>
            <a:r>
              <a:rPr lang="ja-JP" altLang="en-US" sz="2800" b="1" dirty="0">
                <a:solidFill>
                  <a:schemeClr val="bg1"/>
                </a:solidFill>
                <a:latin typeface="AR P丸ゴシック体E" panose="020F0900000000000000" pitchFamily="50" charset="-128"/>
                <a:ea typeface="AR P丸ゴシック体E" panose="020F0900000000000000" pitchFamily="50" charset="-128"/>
              </a:rPr>
              <a:t> </a:t>
            </a:r>
            <a:r>
              <a:rPr lang="en-US" altLang="ja-JP" sz="4000" b="1" dirty="0">
                <a:solidFill>
                  <a:schemeClr val="bg1"/>
                </a:solidFill>
                <a:latin typeface="AR P丸ゴシック体E" panose="020F0900000000000000" pitchFamily="50" charset="-128"/>
                <a:ea typeface="AR P丸ゴシック体E" panose="020F0900000000000000" pitchFamily="50" charset="-128"/>
              </a:rPr>
              <a:t>e-</a:t>
            </a:r>
            <a:r>
              <a:rPr lang="ja-JP" altLang="en-US" sz="2800" b="1" dirty="0">
                <a:solidFill>
                  <a:schemeClr val="bg1"/>
                </a:solidFill>
                <a:latin typeface="AR P丸ゴシック体E" panose="020F0900000000000000" pitchFamily="50" charset="-128"/>
                <a:ea typeface="AR P丸ゴシック体E" panose="020F0900000000000000" pitchFamily="50" charset="-128"/>
              </a:rPr>
              <a:t>ラーニング教材</a:t>
            </a:r>
            <a:endParaRPr lang="en-US" altLang="ja-JP" sz="2800" b="1" dirty="0">
              <a:solidFill>
                <a:schemeClr val="bg1"/>
              </a:solidFill>
              <a:latin typeface="AR P丸ゴシック体E" panose="020F0900000000000000" pitchFamily="50" charset="-128"/>
              <a:ea typeface="AR P丸ゴシック体E" panose="020F0900000000000000" pitchFamily="50" charset="-128"/>
            </a:endParaRPr>
          </a:p>
          <a:p>
            <a:r>
              <a:rPr lang="ja-JP" altLang="en-US" sz="2800" b="1" dirty="0">
                <a:solidFill>
                  <a:schemeClr val="bg1"/>
                </a:solidFill>
                <a:latin typeface="AR P丸ゴシック体E" panose="020F0900000000000000" pitchFamily="50" charset="-128"/>
                <a:ea typeface="AR P丸ゴシック体E" panose="020F0900000000000000" pitchFamily="50" charset="-128"/>
              </a:rPr>
              <a:t> </a:t>
            </a:r>
            <a:r>
              <a:rPr lang="ja-JP" altLang="ja-JP" sz="2200" dirty="0">
                <a:solidFill>
                  <a:schemeClr val="bg1"/>
                </a:solidFill>
                <a:latin typeface="+mn-ea"/>
              </a:rPr>
              <a:t>　</a:t>
            </a:r>
            <a:r>
              <a:rPr lang="ja-JP" altLang="en-US" b="1" kern="100" dirty="0">
                <a:solidFill>
                  <a:schemeClr val="bg1"/>
                </a:solidFill>
                <a:effectLst/>
                <a:latin typeface="AR丸ゴシック体E" panose="020F0909000000000000" pitchFamily="49" charset="-128"/>
                <a:ea typeface="AR丸ゴシック体E" panose="020F0909000000000000" pitchFamily="49" charset="-128"/>
                <a:cs typeface="Times New Roman" panose="02020603050405020304" pitchFamily="18" charset="0"/>
              </a:rPr>
              <a:t>　　　　　　　　　　　　　　　</a:t>
            </a:r>
            <a:r>
              <a:rPr lang="ja-JP" altLang="en-US" b="1" kern="100" dirty="0">
                <a:solidFill>
                  <a:schemeClr val="bg1"/>
                </a:solidFill>
                <a:latin typeface="AR丸ゴシック体E" panose="020F0909000000000000" pitchFamily="49" charset="-128"/>
                <a:ea typeface="AR丸ゴシック体E" panose="020F0909000000000000" pitchFamily="49" charset="-128"/>
                <a:cs typeface="Times New Roman" panose="02020603050405020304" pitchFamily="18" charset="0"/>
              </a:rPr>
              <a:t>　</a:t>
            </a:r>
            <a:r>
              <a:rPr lang="ja-JP" altLang="en-US" b="1" kern="100" dirty="0">
                <a:solidFill>
                  <a:schemeClr val="bg1"/>
                </a:solidFill>
                <a:effectLst/>
                <a:latin typeface="AR丸ゴシック体E" panose="020F0909000000000000" pitchFamily="49" charset="-128"/>
                <a:ea typeface="AR丸ゴシック体E" panose="020F0909000000000000" pitchFamily="49" charset="-128"/>
                <a:cs typeface="Times New Roman" panose="02020603050405020304" pitchFamily="18" charset="0"/>
              </a:rPr>
              <a:t>　</a:t>
            </a:r>
            <a:r>
              <a:rPr kumimoji="1" lang="ja-JP" altLang="en-US" sz="2200" dirty="0">
                <a:solidFill>
                  <a:schemeClr val="bg1"/>
                </a:solidFill>
                <a:latin typeface="HGP創英角ｺﾞｼｯｸUB" panose="020B0900000000000000" pitchFamily="50" charset="-128"/>
                <a:ea typeface="HGP創英角ｺﾞｼｯｸUB" panose="020B0900000000000000" pitchFamily="50" charset="-128"/>
              </a:rPr>
              <a:t>　</a:t>
            </a:r>
            <a:r>
              <a:rPr kumimoji="1" lang="ja-JP" altLang="en-US" dirty="0">
                <a:solidFill>
                  <a:schemeClr val="bg1"/>
                </a:solidFill>
                <a:latin typeface="HGP創英角ｺﾞｼｯｸUB" panose="020B0900000000000000" pitchFamily="50" charset="-128"/>
                <a:ea typeface="HGP創英角ｺﾞｼｯｸUB" panose="020B0900000000000000" pitchFamily="50" charset="-128"/>
              </a:rPr>
              <a:t>　　　　　　　　　　　　　　　　　　　　</a:t>
            </a:r>
            <a:endParaRPr kumimoji="1" lang="en-US" altLang="ja-JP" dirty="0">
              <a:solidFill>
                <a:schemeClr val="bg1"/>
              </a:solidFill>
              <a:latin typeface="HGP創英角ｺﾞｼｯｸUB" panose="020B0900000000000000" pitchFamily="50" charset="-128"/>
              <a:ea typeface="HGP創英角ｺﾞｼｯｸUB" panose="020B0900000000000000" pitchFamily="50" charset="-128"/>
            </a:endParaRPr>
          </a:p>
          <a:p>
            <a:r>
              <a:rPr lang="ja-JP" altLang="en-US" sz="3600" b="1" dirty="0">
                <a:solidFill>
                  <a:srgbClr val="FFFF00"/>
                </a:solidFill>
                <a:latin typeface="AR P丸ゴシック体E" panose="020F0900000000000000" pitchFamily="50" charset="-128"/>
                <a:ea typeface="AR P丸ゴシック体E" panose="020F0900000000000000" pitchFamily="50" charset="-128"/>
              </a:rPr>
              <a:t>　</a:t>
            </a:r>
            <a:r>
              <a:rPr lang="en-US" altLang="ja-JP" sz="3600" b="1" dirty="0">
                <a:solidFill>
                  <a:srgbClr val="FFFF00"/>
                </a:solidFill>
                <a:latin typeface="AR P丸ゴシック体E" panose="020F0900000000000000" pitchFamily="50" charset="-128"/>
                <a:ea typeface="AR P丸ゴシック体E" panose="020F0900000000000000" pitchFamily="50" charset="-128"/>
              </a:rPr>
              <a:t>【ESD</a:t>
            </a:r>
            <a:r>
              <a:rPr lang="ja-JP" altLang="en-US" sz="3600" b="1" dirty="0">
                <a:solidFill>
                  <a:srgbClr val="FFFF00"/>
                </a:solidFill>
                <a:latin typeface="AR P丸ゴシック体E" panose="020F0900000000000000" pitchFamily="50" charset="-128"/>
                <a:ea typeface="AR P丸ゴシック体E" panose="020F0900000000000000" pitchFamily="50" charset="-128"/>
              </a:rPr>
              <a:t>の視点に立った</a:t>
            </a:r>
            <a:endParaRPr lang="en-US" altLang="ja-JP" sz="3600" b="1" dirty="0">
              <a:solidFill>
                <a:srgbClr val="FFFF00"/>
              </a:solidFill>
              <a:latin typeface="AR P丸ゴシック体E" panose="020F0900000000000000" pitchFamily="50" charset="-128"/>
              <a:ea typeface="AR P丸ゴシック体E" panose="020F0900000000000000" pitchFamily="50" charset="-128"/>
            </a:endParaRPr>
          </a:p>
          <a:p>
            <a:pPr algn="ctr"/>
            <a:r>
              <a:rPr lang="ja-JP" altLang="en-US" sz="3600" b="1" dirty="0">
                <a:solidFill>
                  <a:srgbClr val="FFFF00"/>
                </a:solidFill>
                <a:latin typeface="AR P丸ゴシック体E" panose="020F0900000000000000" pitchFamily="50" charset="-128"/>
                <a:ea typeface="AR P丸ゴシック体E" panose="020F0900000000000000" pitchFamily="50" charset="-128"/>
              </a:rPr>
              <a:t>　特色ある教育課程の編成について</a:t>
            </a:r>
            <a:r>
              <a:rPr lang="en-US" altLang="ja-JP" sz="3600" b="1" dirty="0">
                <a:solidFill>
                  <a:srgbClr val="FFFF00"/>
                </a:solidFill>
                <a:latin typeface="AR P丸ゴシック体E" panose="020F0900000000000000" pitchFamily="50" charset="-128"/>
                <a:ea typeface="AR P丸ゴシック体E" panose="020F0900000000000000" pitchFamily="50" charset="-128"/>
              </a:rPr>
              <a:t>】</a:t>
            </a:r>
            <a:r>
              <a:rPr kumimoji="1" lang="ja-JP" altLang="en-US" sz="3600" b="1" dirty="0">
                <a:solidFill>
                  <a:srgbClr val="FFFF00"/>
                </a:solidFill>
                <a:latin typeface="HGP創英角ｺﾞｼｯｸUB" panose="020B0900000000000000" pitchFamily="50" charset="-128"/>
                <a:ea typeface="HGP創英角ｺﾞｼｯｸUB" panose="020B0900000000000000" pitchFamily="50" charset="-128"/>
              </a:rPr>
              <a:t>　　　　　　　</a:t>
            </a:r>
            <a:endParaRPr kumimoji="1" lang="en-US" altLang="ja-JP" sz="3600" b="1" dirty="0">
              <a:solidFill>
                <a:srgbClr val="FFFF00"/>
              </a:solidFill>
              <a:latin typeface="HGP創英角ｺﾞｼｯｸUB" panose="020B0900000000000000" pitchFamily="50" charset="-128"/>
              <a:ea typeface="HGP創英角ｺﾞｼｯｸUB" panose="020B0900000000000000" pitchFamily="50" charset="-128"/>
            </a:endParaRPr>
          </a:p>
          <a:p>
            <a:r>
              <a:rPr kumimoji="1" lang="ja-JP" altLang="en-US" sz="1200" b="1" dirty="0">
                <a:solidFill>
                  <a:srgbClr val="FFFF00"/>
                </a:solidFill>
                <a:latin typeface="HGP創英角ｺﾞｼｯｸUB" panose="020B0900000000000000" pitchFamily="50" charset="-128"/>
                <a:ea typeface="HGP創英角ｺﾞｼｯｸUB" panose="020B0900000000000000" pitchFamily="50" charset="-128"/>
              </a:rPr>
              <a:t>　　　</a:t>
            </a:r>
            <a:endParaRPr kumimoji="1" lang="en-US" altLang="ja-JP" sz="1200" b="1" dirty="0">
              <a:solidFill>
                <a:srgbClr val="FFFF00"/>
              </a:solidFill>
              <a:latin typeface="HGP創英角ｺﾞｼｯｸUB" panose="020B0900000000000000" pitchFamily="50" charset="-128"/>
              <a:ea typeface="HGP創英角ｺﾞｼｯｸUB" panose="020B0900000000000000" pitchFamily="50" charset="-128"/>
            </a:endParaRPr>
          </a:p>
          <a:p>
            <a:pPr algn="ctr"/>
            <a:r>
              <a:rPr kumimoji="1" lang="en-US" altLang="ja-JP" sz="3200" dirty="0">
                <a:solidFill>
                  <a:srgbClr val="FFFF00"/>
                </a:solidFill>
                <a:latin typeface="AR P丸ゴシック体E" panose="020F0900000000000000" pitchFamily="50" charset="-128"/>
                <a:ea typeface="AR P丸ゴシック体E" panose="020F0900000000000000" pitchFamily="50" charset="-128"/>
              </a:rPr>
              <a:t>-</a:t>
            </a:r>
            <a:r>
              <a:rPr kumimoji="1" lang="ja-JP" altLang="en-US" sz="3200" dirty="0">
                <a:solidFill>
                  <a:srgbClr val="FFFF00"/>
                </a:solidFill>
                <a:latin typeface="AR P丸ゴシック体E" panose="020F0900000000000000" pitchFamily="50" charset="-128"/>
                <a:ea typeface="AR P丸ゴシック体E" panose="020F0900000000000000" pitchFamily="50" charset="-128"/>
              </a:rPr>
              <a:t>学習指導要領の理念を踏まえて</a:t>
            </a:r>
            <a:r>
              <a:rPr lang="en-US" altLang="ja-JP" sz="3200" dirty="0">
                <a:solidFill>
                  <a:srgbClr val="FFFF00"/>
                </a:solidFill>
                <a:latin typeface="AR P丸ゴシック体E" panose="020F0900000000000000" pitchFamily="50" charset="-128"/>
                <a:ea typeface="AR P丸ゴシック体E" panose="020F0900000000000000" pitchFamily="50" charset="-128"/>
              </a:rPr>
              <a:t>-</a:t>
            </a:r>
            <a:endParaRPr kumimoji="1" lang="en-US" altLang="ja-JP" dirty="0">
              <a:solidFill>
                <a:schemeClr val="bg1"/>
              </a:solidFill>
              <a:latin typeface="AR P丸ゴシック体E" panose="020F0900000000000000" pitchFamily="50" charset="-128"/>
              <a:ea typeface="AR P丸ゴシック体E" panose="020F0900000000000000" pitchFamily="50" charset="-128"/>
            </a:endParaRPr>
          </a:p>
          <a:p>
            <a:r>
              <a:rPr kumimoji="1" lang="ja-JP" altLang="en-US" dirty="0">
                <a:solidFill>
                  <a:schemeClr val="bg1"/>
                </a:solidFill>
                <a:latin typeface="AR P丸ゴシック体E" panose="020F0900000000000000" pitchFamily="50" charset="-128"/>
                <a:ea typeface="AR P丸ゴシック体E" panose="020F0900000000000000" pitchFamily="50" charset="-128"/>
              </a:rPr>
              <a:t>　</a:t>
            </a:r>
          </a:p>
        </p:txBody>
      </p:sp>
      <p:sp>
        <p:nvSpPr>
          <p:cNvPr id="9" name="テキスト ボックス 8">
            <a:extLst>
              <a:ext uri="{FF2B5EF4-FFF2-40B4-BE49-F238E27FC236}">
                <a16:creationId xmlns:a16="http://schemas.microsoft.com/office/drawing/2014/main" id="{F9B7B55B-BB26-2B1A-F59F-1275D7416F78}"/>
              </a:ext>
            </a:extLst>
          </p:cNvPr>
          <p:cNvSpPr txBox="1"/>
          <p:nvPr/>
        </p:nvSpPr>
        <p:spPr>
          <a:xfrm flipH="1">
            <a:off x="4858377" y="4971558"/>
            <a:ext cx="4461836" cy="1323439"/>
          </a:xfrm>
          <a:prstGeom prst="rect">
            <a:avLst/>
          </a:prstGeom>
          <a:noFill/>
        </p:spPr>
        <p:txBody>
          <a:bodyPr wrap="square" rtlCol="0">
            <a:spAutoFit/>
          </a:bodyPr>
          <a:lstStyle/>
          <a:p>
            <a:r>
              <a:rPr lang="ja-JP" altLang="en-US" sz="2000" dirty="0">
                <a:solidFill>
                  <a:srgbClr val="FFFFFF"/>
                </a:solidFill>
                <a:latin typeface="HGP創英角ｺﾞｼｯｸUB" panose="020B0900000000000000" pitchFamily="50" charset="-128"/>
                <a:ea typeface="HGP創英角ｺﾞｼｯｸUB" panose="020B0900000000000000" pitchFamily="50" charset="-128"/>
              </a:rPr>
              <a:t>令和９年４月１日</a:t>
            </a:r>
            <a:endParaRPr lang="en-US" altLang="ja-JP" sz="2000" b="1" dirty="0">
              <a:solidFill>
                <a:srgbClr val="FFFFFF"/>
              </a:solidFill>
              <a:latin typeface="HGP創英角ｺﾞｼｯｸUB" panose="020B0900000000000000" pitchFamily="50" charset="-128"/>
              <a:ea typeface="HGP創英角ｺﾞｼｯｸUB" panose="020B0900000000000000" pitchFamily="50" charset="-128"/>
            </a:endParaRPr>
          </a:p>
          <a:p>
            <a:r>
              <a:rPr lang="ja-JP" altLang="en-US" sz="2000" dirty="0">
                <a:solidFill>
                  <a:srgbClr val="FFFFFF"/>
                </a:solidFill>
                <a:latin typeface="HGP創英角ｺﾞｼｯｸUB" panose="020B0900000000000000" pitchFamily="50" charset="-128"/>
                <a:ea typeface="HGP創英角ｺﾞｼｯｸUB" panose="020B0900000000000000" pitchFamily="50" charset="-128"/>
              </a:rPr>
              <a:t>ＥＳＤ、ＳＤＧｓ</a:t>
            </a:r>
            <a:r>
              <a:rPr lang="zh-TW" altLang="en-US" sz="2000" dirty="0">
                <a:solidFill>
                  <a:srgbClr val="FFFFFF"/>
                </a:solidFill>
                <a:latin typeface="HGP創英角ｺﾞｼｯｸUB" panose="020B0900000000000000" pitchFamily="50" charset="-128"/>
                <a:ea typeface="HGP創英角ｺﾞｼｯｸUB" panose="020B0900000000000000" pitchFamily="50" charset="-128"/>
              </a:rPr>
              <a:t>推進研究室　室長</a:t>
            </a:r>
            <a:endParaRPr lang="en-US" altLang="zh-TW" sz="2000" dirty="0">
              <a:solidFill>
                <a:srgbClr val="FFFFFF"/>
              </a:solidFill>
              <a:latin typeface="HGP創英角ｺﾞｼｯｸUB" panose="020B0900000000000000" pitchFamily="50" charset="-128"/>
              <a:ea typeface="HGP創英角ｺﾞｼｯｸUB" panose="020B0900000000000000" pitchFamily="50" charset="-128"/>
            </a:endParaRPr>
          </a:p>
          <a:p>
            <a:r>
              <a:rPr lang="ja-JP" altLang="en-US" sz="2000" dirty="0">
                <a:solidFill>
                  <a:srgbClr val="FFFFFF"/>
                </a:solidFill>
                <a:latin typeface="HGP創英角ｺﾞｼｯｸUB" panose="020B0900000000000000" pitchFamily="50" charset="-128"/>
                <a:ea typeface="HGP創英角ｺﾞｼｯｸUB" panose="020B0900000000000000" pitchFamily="50" charset="-128"/>
              </a:rPr>
              <a:t>江東区立八名川小学校  元校長</a:t>
            </a:r>
            <a:r>
              <a:rPr lang="zh-TW" altLang="en-US" sz="2000" dirty="0">
                <a:solidFill>
                  <a:srgbClr val="FFFFFF"/>
                </a:solidFill>
                <a:latin typeface="HGP創英角ｺﾞｼｯｸUB" panose="020B0900000000000000" pitchFamily="50" charset="-128"/>
                <a:ea typeface="HGP創英角ｺﾞｼｯｸUB" panose="020B0900000000000000" pitchFamily="50" charset="-128"/>
              </a:rPr>
              <a:t>　　</a:t>
            </a:r>
            <a:endParaRPr kumimoji="1" lang="en-US" altLang="ja-JP" dirty="0">
              <a:solidFill>
                <a:schemeClr val="bg1"/>
              </a:solidFill>
              <a:latin typeface="HGP創英角ｺﾞｼｯｸUB" panose="020B0900000000000000" pitchFamily="50" charset="-128"/>
              <a:ea typeface="HGP創英角ｺﾞｼｯｸUB" panose="020B0900000000000000" pitchFamily="50" charset="-128"/>
            </a:endParaRPr>
          </a:p>
          <a:p>
            <a:r>
              <a:rPr kumimoji="1" lang="ja-JP" altLang="en-US" dirty="0">
                <a:solidFill>
                  <a:schemeClr val="bg1"/>
                </a:solidFill>
                <a:latin typeface="HGP創英角ｺﾞｼｯｸUB" panose="020B0900000000000000" pitchFamily="50" charset="-128"/>
                <a:ea typeface="HGP創英角ｺﾞｼｯｸUB" panose="020B0900000000000000" pitchFamily="50" charset="-128"/>
              </a:rPr>
              <a:t>　　　　　　　　　　　　　　　　</a:t>
            </a:r>
            <a:r>
              <a:rPr kumimoji="1" lang="ja-JP" altLang="en-US" sz="2000" dirty="0">
                <a:solidFill>
                  <a:schemeClr val="bg1"/>
                </a:solidFill>
                <a:latin typeface="HGP創英角ｺﾞｼｯｸUB" panose="020B0900000000000000" pitchFamily="50" charset="-128"/>
                <a:ea typeface="HGP創英角ｺﾞｼｯｸUB" panose="020B0900000000000000" pitchFamily="50" charset="-128"/>
              </a:rPr>
              <a:t>手島 利夫</a:t>
            </a:r>
            <a:endParaRPr kumimoji="1" lang="en-US" altLang="ja-JP" sz="2000"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10" name="正方形/長方形 9">
            <a:extLst>
              <a:ext uri="{FF2B5EF4-FFF2-40B4-BE49-F238E27FC236}">
                <a16:creationId xmlns:a16="http://schemas.microsoft.com/office/drawing/2014/main" id="{AEEC97D6-7A25-C7FE-2CD2-E9C03B138973}"/>
              </a:ext>
            </a:extLst>
          </p:cNvPr>
          <p:cNvSpPr/>
          <p:nvPr/>
        </p:nvSpPr>
        <p:spPr>
          <a:xfrm>
            <a:off x="5705475" y="6600825"/>
            <a:ext cx="476250" cy="76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9E2FF910-8921-DEBD-024A-1823392745EE}"/>
              </a:ext>
            </a:extLst>
          </p:cNvPr>
          <p:cNvSpPr/>
          <p:nvPr/>
        </p:nvSpPr>
        <p:spPr>
          <a:xfrm>
            <a:off x="6462712" y="6584368"/>
            <a:ext cx="476250" cy="762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46221175-44C4-1D3E-2F19-DAD141DB0A96}"/>
              </a:ext>
            </a:extLst>
          </p:cNvPr>
          <p:cNvSpPr/>
          <p:nvPr/>
        </p:nvSpPr>
        <p:spPr>
          <a:xfrm>
            <a:off x="7034212" y="6584368"/>
            <a:ext cx="476250" cy="76200"/>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a:extLst>
              <a:ext uri="{FF2B5EF4-FFF2-40B4-BE49-F238E27FC236}">
                <a16:creationId xmlns:a16="http://schemas.microsoft.com/office/drawing/2014/main" id="{E51885BD-9A72-6E66-1BFB-9AF0A3CADE75}"/>
              </a:ext>
            </a:extLst>
          </p:cNvPr>
          <p:cNvPicPr>
            <a:picLocks noChangeAspect="1"/>
          </p:cNvPicPr>
          <p:nvPr/>
        </p:nvPicPr>
        <p:blipFill>
          <a:blip r:embed="rId3"/>
          <a:stretch>
            <a:fillRect/>
          </a:stretch>
        </p:blipFill>
        <p:spPr>
          <a:xfrm>
            <a:off x="857016" y="4001972"/>
            <a:ext cx="1188823" cy="1112616"/>
          </a:xfrm>
          <a:prstGeom prst="rect">
            <a:avLst/>
          </a:prstGeom>
        </p:spPr>
      </p:pic>
    </p:spTree>
    <p:extLst>
      <p:ext uri="{BB962C8B-B14F-4D97-AF65-F5344CB8AC3E}">
        <p14:creationId xmlns:p14="http://schemas.microsoft.com/office/powerpoint/2010/main" val="21860246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084559AD-CF0F-C32F-C57C-42EA7769AF29}"/>
              </a:ext>
            </a:extLst>
          </p:cNvPr>
          <p:cNvSpPr/>
          <p:nvPr/>
        </p:nvSpPr>
        <p:spPr>
          <a:xfrm>
            <a:off x="6481482" y="5593976"/>
            <a:ext cx="2259106" cy="95474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楕円 5">
            <a:extLst>
              <a:ext uri="{FF2B5EF4-FFF2-40B4-BE49-F238E27FC236}">
                <a16:creationId xmlns:a16="http://schemas.microsoft.com/office/drawing/2014/main" id="{5EBFD5A5-23FD-2033-DC9F-E7C82B500323}"/>
              </a:ext>
            </a:extLst>
          </p:cNvPr>
          <p:cNvSpPr/>
          <p:nvPr/>
        </p:nvSpPr>
        <p:spPr>
          <a:xfrm>
            <a:off x="235323" y="3805101"/>
            <a:ext cx="3778623" cy="878951"/>
          </a:xfrm>
          <a:prstGeom prst="ellipse">
            <a:avLst/>
          </a:prstGeom>
          <a:solidFill>
            <a:srgbClr val="FFFF8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DFF98D19-5301-7A6E-2159-BFF39FB81D55}"/>
              </a:ext>
            </a:extLst>
          </p:cNvPr>
          <p:cNvSpPr txBox="1"/>
          <p:nvPr/>
        </p:nvSpPr>
        <p:spPr>
          <a:xfrm>
            <a:off x="416475" y="3926884"/>
            <a:ext cx="3416320" cy="584775"/>
          </a:xfrm>
          <a:prstGeom prst="rect">
            <a:avLst/>
          </a:prstGeom>
          <a:noFill/>
        </p:spPr>
        <p:txBody>
          <a:bodyPr wrap="none" rtlCol="0">
            <a:spAutoFit/>
          </a:bodyPr>
          <a:lstStyle/>
          <a:p>
            <a:r>
              <a:rPr kumimoji="1" lang="ja-JP" altLang="en-US" sz="3200" dirty="0">
                <a:latin typeface="AR P丸ゴシック体E" panose="020F0900000000000000" pitchFamily="50" charset="-128"/>
                <a:ea typeface="AR P丸ゴシック体E" panose="020F0900000000000000" pitchFamily="50" charset="-128"/>
              </a:rPr>
              <a:t>持続可能な社会に</a:t>
            </a:r>
          </a:p>
        </p:txBody>
      </p:sp>
      <p:sp>
        <p:nvSpPr>
          <p:cNvPr id="8" name="楕円 7">
            <a:extLst>
              <a:ext uri="{FF2B5EF4-FFF2-40B4-BE49-F238E27FC236}">
                <a16:creationId xmlns:a16="http://schemas.microsoft.com/office/drawing/2014/main" id="{01E5DB20-E202-FAA7-1368-A0E342BDBE1D}"/>
              </a:ext>
            </a:extLst>
          </p:cNvPr>
          <p:cNvSpPr/>
          <p:nvPr/>
        </p:nvSpPr>
        <p:spPr>
          <a:xfrm>
            <a:off x="2568006" y="4737963"/>
            <a:ext cx="3559753" cy="954741"/>
          </a:xfrm>
          <a:prstGeom prst="ellipse">
            <a:avLst/>
          </a:prstGeom>
          <a:solidFill>
            <a:srgbClr val="FFFF81"/>
          </a:solid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t>学び</a:t>
            </a:r>
          </a:p>
        </p:txBody>
      </p:sp>
      <p:sp>
        <p:nvSpPr>
          <p:cNvPr id="9" name="テキスト ボックス 8">
            <a:extLst>
              <a:ext uri="{FF2B5EF4-FFF2-40B4-BE49-F238E27FC236}">
                <a16:creationId xmlns:a16="http://schemas.microsoft.com/office/drawing/2014/main" id="{352B18F5-B2DB-7257-6AAE-7719243961E1}"/>
              </a:ext>
            </a:extLst>
          </p:cNvPr>
          <p:cNvSpPr txBox="1"/>
          <p:nvPr/>
        </p:nvSpPr>
        <p:spPr>
          <a:xfrm>
            <a:off x="3046886" y="4892727"/>
            <a:ext cx="2601994" cy="584775"/>
          </a:xfrm>
          <a:prstGeom prst="rect">
            <a:avLst/>
          </a:prstGeom>
          <a:noFill/>
        </p:spPr>
        <p:txBody>
          <a:bodyPr wrap="none" rtlCol="0">
            <a:spAutoFit/>
          </a:bodyPr>
          <a:lstStyle/>
          <a:p>
            <a:r>
              <a:rPr kumimoji="1" lang="ja-JP" altLang="en-US" sz="3200" dirty="0">
                <a:latin typeface="AR P丸ゴシック体E" panose="020F0900000000000000" pitchFamily="50" charset="-128"/>
                <a:ea typeface="AR P丸ゴシック体E" panose="020F0900000000000000" pitchFamily="50" charset="-128"/>
              </a:rPr>
              <a:t>主体的な学び</a:t>
            </a:r>
          </a:p>
        </p:txBody>
      </p:sp>
      <p:sp>
        <p:nvSpPr>
          <p:cNvPr id="10" name="楕円 9">
            <a:extLst>
              <a:ext uri="{FF2B5EF4-FFF2-40B4-BE49-F238E27FC236}">
                <a16:creationId xmlns:a16="http://schemas.microsoft.com/office/drawing/2014/main" id="{9346C0DE-6467-E748-50DC-80C81ECF76A3}"/>
              </a:ext>
            </a:extLst>
          </p:cNvPr>
          <p:cNvSpPr/>
          <p:nvPr/>
        </p:nvSpPr>
        <p:spPr>
          <a:xfrm>
            <a:off x="4800599" y="5746615"/>
            <a:ext cx="4208929" cy="959144"/>
          </a:xfrm>
          <a:prstGeom prst="ellipse">
            <a:avLst/>
          </a:prstGeom>
          <a:solidFill>
            <a:srgbClr val="FFFF81"/>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t>学び</a:t>
            </a:r>
          </a:p>
        </p:txBody>
      </p:sp>
      <p:sp>
        <p:nvSpPr>
          <p:cNvPr id="11" name="テキスト ボックス 10">
            <a:extLst>
              <a:ext uri="{FF2B5EF4-FFF2-40B4-BE49-F238E27FC236}">
                <a16:creationId xmlns:a16="http://schemas.microsoft.com/office/drawing/2014/main" id="{B3548CBD-6C15-1497-3498-019C3BF2269F}"/>
              </a:ext>
            </a:extLst>
          </p:cNvPr>
          <p:cNvSpPr txBox="1"/>
          <p:nvPr/>
        </p:nvSpPr>
        <p:spPr>
          <a:xfrm>
            <a:off x="5092571" y="5907907"/>
            <a:ext cx="3813865" cy="584775"/>
          </a:xfrm>
          <a:prstGeom prst="rect">
            <a:avLst/>
          </a:prstGeom>
          <a:noFill/>
        </p:spPr>
        <p:txBody>
          <a:bodyPr wrap="none" rtlCol="0">
            <a:spAutoFit/>
          </a:bodyPr>
          <a:lstStyle/>
          <a:p>
            <a:r>
              <a:rPr kumimoji="1" lang="ja-JP" altLang="en-US" sz="3200" dirty="0">
                <a:latin typeface="AR P丸ゴシック体E" panose="020F0900000000000000" pitchFamily="50" charset="-128"/>
                <a:ea typeface="AR P丸ゴシック体E" panose="020F0900000000000000" pitchFamily="50" charset="-128"/>
              </a:rPr>
              <a:t>問題解決と行動変容</a:t>
            </a:r>
          </a:p>
        </p:txBody>
      </p:sp>
      <p:sp>
        <p:nvSpPr>
          <p:cNvPr id="2" name="テキスト ボックス 1">
            <a:extLst>
              <a:ext uri="{FF2B5EF4-FFF2-40B4-BE49-F238E27FC236}">
                <a16:creationId xmlns:a16="http://schemas.microsoft.com/office/drawing/2014/main" id="{36E8FCF8-4A9E-5A5D-8558-6FEF7C0AAFE7}"/>
              </a:ext>
            </a:extLst>
          </p:cNvPr>
          <p:cNvSpPr txBox="1"/>
          <p:nvPr/>
        </p:nvSpPr>
        <p:spPr>
          <a:xfrm>
            <a:off x="1082487" y="455922"/>
            <a:ext cx="6528548" cy="584775"/>
          </a:xfrm>
          <a:prstGeom prst="rect">
            <a:avLst/>
          </a:prstGeom>
          <a:noFill/>
        </p:spPr>
        <p:txBody>
          <a:bodyPr wrap="square" rtlCol="0">
            <a:spAutoFit/>
          </a:bodyPr>
          <a:lstStyle/>
          <a:p>
            <a:r>
              <a:rPr kumimoji="1" lang="ja-JP" altLang="en-US" sz="3200" b="1" dirty="0">
                <a:highlight>
                  <a:srgbClr val="FFFF00"/>
                </a:highlight>
                <a:latin typeface="AR P丸ゴシック体E" panose="020F0900000000000000" pitchFamily="50" charset="-128"/>
                <a:ea typeface="AR P丸ゴシック体E" panose="020F0900000000000000" pitchFamily="50" charset="-128"/>
              </a:rPr>
              <a:t>２００５～２０１４年　国連 </a:t>
            </a:r>
            <a:r>
              <a:rPr kumimoji="1" lang="en-US" altLang="ja-JP" sz="3200" b="1" dirty="0">
                <a:highlight>
                  <a:srgbClr val="FFFF00"/>
                </a:highlight>
                <a:latin typeface="AR P丸ゴシック体E" panose="020F0900000000000000" pitchFamily="50" charset="-128"/>
                <a:ea typeface="AR P丸ゴシック体E" panose="020F0900000000000000" pitchFamily="50" charset="-128"/>
              </a:rPr>
              <a:t>ESD</a:t>
            </a:r>
            <a:r>
              <a:rPr kumimoji="1" lang="ja-JP" altLang="en-US" sz="3200" b="1" dirty="0">
                <a:highlight>
                  <a:srgbClr val="FFFF00"/>
                </a:highlight>
                <a:latin typeface="AR P丸ゴシック体E" panose="020F0900000000000000" pitchFamily="50" charset="-128"/>
                <a:ea typeface="AR P丸ゴシック体E" panose="020F0900000000000000" pitchFamily="50" charset="-128"/>
              </a:rPr>
              <a:t>の</a:t>
            </a:r>
            <a:r>
              <a:rPr kumimoji="1" lang="en-US" altLang="ja-JP" sz="3200" b="1" dirty="0">
                <a:highlight>
                  <a:srgbClr val="FFFF00"/>
                </a:highlight>
                <a:latin typeface="AR P丸ゴシック体E" panose="020F0900000000000000" pitchFamily="50" charset="-128"/>
                <a:ea typeface="AR P丸ゴシック体E" panose="020F0900000000000000" pitchFamily="50" charset="-128"/>
              </a:rPr>
              <a:t>10</a:t>
            </a:r>
            <a:r>
              <a:rPr kumimoji="1" lang="ja-JP" altLang="en-US" sz="3200" b="1" dirty="0">
                <a:highlight>
                  <a:srgbClr val="FFFF00"/>
                </a:highlight>
                <a:latin typeface="AR P丸ゴシック体E" panose="020F0900000000000000" pitchFamily="50" charset="-128"/>
                <a:ea typeface="AR P丸ゴシック体E" panose="020F0900000000000000" pitchFamily="50" charset="-128"/>
              </a:rPr>
              <a:t>年</a:t>
            </a:r>
          </a:p>
        </p:txBody>
      </p:sp>
      <p:grpSp>
        <p:nvGrpSpPr>
          <p:cNvPr id="12" name="グループ化 11">
            <a:extLst>
              <a:ext uri="{FF2B5EF4-FFF2-40B4-BE49-F238E27FC236}">
                <a16:creationId xmlns:a16="http://schemas.microsoft.com/office/drawing/2014/main" id="{146EF767-475B-35D0-405E-C4ED4B90B515}"/>
              </a:ext>
            </a:extLst>
          </p:cNvPr>
          <p:cNvGrpSpPr/>
          <p:nvPr/>
        </p:nvGrpSpPr>
        <p:grpSpPr>
          <a:xfrm>
            <a:off x="0" y="1002499"/>
            <a:ext cx="9217037" cy="2646434"/>
            <a:chOff x="0" y="1011166"/>
            <a:chExt cx="9217037" cy="2646434"/>
          </a:xfrm>
        </p:grpSpPr>
        <p:pic>
          <p:nvPicPr>
            <p:cNvPr id="3" name="図 2">
              <a:extLst>
                <a:ext uri="{FF2B5EF4-FFF2-40B4-BE49-F238E27FC236}">
                  <a16:creationId xmlns:a16="http://schemas.microsoft.com/office/drawing/2014/main" id="{8291CE5A-A2FA-C955-E93C-40C5B02CE4AC}"/>
                </a:ext>
              </a:extLst>
            </p:cNvPr>
            <p:cNvPicPr>
              <a:picLocks noChangeAspect="1"/>
            </p:cNvPicPr>
            <p:nvPr/>
          </p:nvPicPr>
          <p:blipFill rotWithShape="1">
            <a:blip r:embed="rId3">
              <a:extLst>
                <a:ext uri="{28A0092B-C50C-407E-A947-70E740481C1C}">
                  <a14:useLocalDpi xmlns:a14="http://schemas.microsoft.com/office/drawing/2010/main" val="0"/>
                </a:ext>
              </a:extLst>
            </a:blip>
            <a:srcRect l="6810" t="7142" r="7147" b="75379"/>
            <a:stretch/>
          </p:blipFill>
          <p:spPr>
            <a:xfrm>
              <a:off x="0" y="1011166"/>
              <a:ext cx="9217037" cy="2646434"/>
            </a:xfrm>
            <a:prstGeom prst="rect">
              <a:avLst/>
            </a:prstGeom>
          </p:spPr>
        </p:pic>
        <p:pic>
          <p:nvPicPr>
            <p:cNvPr id="5" name="図 4">
              <a:extLst>
                <a:ext uri="{FF2B5EF4-FFF2-40B4-BE49-F238E27FC236}">
                  <a16:creationId xmlns:a16="http://schemas.microsoft.com/office/drawing/2014/main" id="{BEC77E1E-9DD7-FFA9-D9DC-BDDA4A2AFCBE}"/>
                </a:ext>
              </a:extLst>
            </p:cNvPr>
            <p:cNvPicPr>
              <a:picLocks noChangeAspect="1"/>
            </p:cNvPicPr>
            <p:nvPr/>
          </p:nvPicPr>
          <p:blipFill rotWithShape="1">
            <a:blip r:embed="rId3">
              <a:extLst>
                <a:ext uri="{28A0092B-C50C-407E-A947-70E740481C1C}">
                  <a14:useLocalDpi xmlns:a14="http://schemas.microsoft.com/office/drawing/2010/main" val="0"/>
                </a:ext>
              </a:extLst>
            </a:blip>
            <a:srcRect l="79953" t="12956" r="13018" b="83314"/>
            <a:stretch/>
          </p:blipFill>
          <p:spPr>
            <a:xfrm>
              <a:off x="7234517" y="1936376"/>
              <a:ext cx="753035" cy="564777"/>
            </a:xfrm>
            <a:prstGeom prst="rect">
              <a:avLst/>
            </a:prstGeom>
          </p:spPr>
        </p:pic>
      </p:grpSp>
      <p:sp>
        <p:nvSpPr>
          <p:cNvPr id="13" name="テキスト ボックス 12">
            <a:extLst>
              <a:ext uri="{FF2B5EF4-FFF2-40B4-BE49-F238E27FC236}">
                <a16:creationId xmlns:a16="http://schemas.microsoft.com/office/drawing/2014/main" id="{7905A913-D7E6-33D2-C564-66598C0872CE}"/>
              </a:ext>
            </a:extLst>
          </p:cNvPr>
          <p:cNvSpPr txBox="1"/>
          <p:nvPr/>
        </p:nvSpPr>
        <p:spPr>
          <a:xfrm>
            <a:off x="126980" y="1125609"/>
            <a:ext cx="8652954" cy="461665"/>
          </a:xfrm>
          <a:prstGeom prst="rect">
            <a:avLst/>
          </a:prstGeom>
          <a:noFill/>
        </p:spPr>
        <p:txBody>
          <a:bodyPr wrap="squar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地球環境がおかしい。先進国も含め、教育の在り方も見直す必要</a:t>
            </a:r>
          </a:p>
        </p:txBody>
      </p:sp>
    </p:spTree>
    <p:extLst>
      <p:ext uri="{BB962C8B-B14F-4D97-AF65-F5344CB8AC3E}">
        <p14:creationId xmlns:p14="http://schemas.microsoft.com/office/powerpoint/2010/main" val="174581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1000" fill="hold"/>
                                        <p:tgtEl>
                                          <p:spTgt spid="8"/>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1000"/>
                                        <p:tgtEl>
                                          <p:spTgt spid="9"/>
                                        </p:tgtEl>
                                      </p:cBhvr>
                                    </p:animEffect>
                                    <p:anim calcmode="lin" valueType="num">
                                      <p:cBhvr>
                                        <p:cTn id="39" dur="1000" fill="hold"/>
                                        <p:tgtEl>
                                          <p:spTgt spid="9"/>
                                        </p:tgtEl>
                                        <p:attrNameLst>
                                          <p:attrName>ppt_x</p:attrName>
                                        </p:attrNameLst>
                                      </p:cBhvr>
                                      <p:tavLst>
                                        <p:tav tm="0">
                                          <p:val>
                                            <p:strVal val="#ppt_x"/>
                                          </p:val>
                                        </p:tav>
                                        <p:tav tm="100000">
                                          <p:val>
                                            <p:strVal val="#ppt_x"/>
                                          </p:val>
                                        </p:tav>
                                      </p:tavLst>
                                    </p:anim>
                                    <p:anim calcmode="lin" valueType="num">
                                      <p:cBhvr>
                                        <p:cTn id="4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fade">
                                      <p:cBhvr>
                                        <p:cTn id="45" dur="1000"/>
                                        <p:tgtEl>
                                          <p:spTgt spid="10"/>
                                        </p:tgtEl>
                                      </p:cBhvr>
                                    </p:animEffect>
                                    <p:anim calcmode="lin" valueType="num">
                                      <p:cBhvr>
                                        <p:cTn id="46" dur="1000" fill="hold"/>
                                        <p:tgtEl>
                                          <p:spTgt spid="10"/>
                                        </p:tgtEl>
                                        <p:attrNameLst>
                                          <p:attrName>ppt_x</p:attrName>
                                        </p:attrNameLst>
                                      </p:cBhvr>
                                      <p:tavLst>
                                        <p:tav tm="0">
                                          <p:val>
                                            <p:strVal val="#ppt_x"/>
                                          </p:val>
                                        </p:tav>
                                        <p:tav tm="100000">
                                          <p:val>
                                            <p:strVal val="#ppt_x"/>
                                          </p:val>
                                        </p:tav>
                                      </p:tavLst>
                                    </p:anim>
                                    <p:anim calcmode="lin" valueType="num">
                                      <p:cBhvr>
                                        <p:cTn id="47" dur="1000" fill="hold"/>
                                        <p:tgtEl>
                                          <p:spTgt spid="10"/>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1000"/>
                                        <p:tgtEl>
                                          <p:spTgt spid="11"/>
                                        </p:tgtEl>
                                      </p:cBhvr>
                                    </p:animEffect>
                                    <p:anim calcmode="lin" valueType="num">
                                      <p:cBhvr>
                                        <p:cTn id="51" dur="1000" fill="hold"/>
                                        <p:tgtEl>
                                          <p:spTgt spid="11"/>
                                        </p:tgtEl>
                                        <p:attrNameLst>
                                          <p:attrName>ppt_x</p:attrName>
                                        </p:attrNameLst>
                                      </p:cBhvr>
                                      <p:tavLst>
                                        <p:tav tm="0">
                                          <p:val>
                                            <p:strVal val="#ppt_x"/>
                                          </p:val>
                                        </p:tav>
                                        <p:tav tm="100000">
                                          <p:val>
                                            <p:strVal val="#ppt_x"/>
                                          </p:val>
                                        </p:tav>
                                      </p:tavLst>
                                    </p:anim>
                                    <p:anim calcmode="lin" valueType="num">
                                      <p:cBhvr>
                                        <p:cTn id="5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9" grpId="0"/>
      <p:bldP spid="10" grpId="0" animBg="1"/>
      <p:bldP spid="11"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四角形: 角を丸くする 1">
            <a:extLst>
              <a:ext uri="{FF2B5EF4-FFF2-40B4-BE49-F238E27FC236}">
                <a16:creationId xmlns:a16="http://schemas.microsoft.com/office/drawing/2014/main" id="{D48CD356-02B6-4BE6-3201-049F4D0B288A}"/>
              </a:ext>
            </a:extLst>
          </p:cNvPr>
          <p:cNvSpPr/>
          <p:nvPr/>
        </p:nvSpPr>
        <p:spPr>
          <a:xfrm>
            <a:off x="149597" y="-80680"/>
            <a:ext cx="6829427" cy="4572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四角形: 角を丸くする 3">
            <a:extLst>
              <a:ext uri="{FF2B5EF4-FFF2-40B4-BE49-F238E27FC236}">
                <a16:creationId xmlns:a16="http://schemas.microsoft.com/office/drawing/2014/main" id="{DB3EFAEA-F890-6F97-0353-E01FCCF33445}"/>
              </a:ext>
            </a:extLst>
          </p:cNvPr>
          <p:cNvSpPr/>
          <p:nvPr/>
        </p:nvSpPr>
        <p:spPr>
          <a:xfrm>
            <a:off x="8106678" y="-80680"/>
            <a:ext cx="1131451" cy="4572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四角形: 角を丸くする 4">
            <a:extLst>
              <a:ext uri="{FF2B5EF4-FFF2-40B4-BE49-F238E27FC236}">
                <a16:creationId xmlns:a16="http://schemas.microsoft.com/office/drawing/2014/main" id="{DA0601AC-BE0F-FFE9-C352-BBC33A394818}"/>
              </a:ext>
            </a:extLst>
          </p:cNvPr>
          <p:cNvSpPr/>
          <p:nvPr/>
        </p:nvSpPr>
        <p:spPr>
          <a:xfrm>
            <a:off x="7103739" y="2976285"/>
            <a:ext cx="2040261" cy="275216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a16="http://schemas.microsoft.com/office/drawing/2014/main" id="{E473F197-E917-0BD6-C93C-642550358766}"/>
              </a:ext>
            </a:extLst>
          </p:cNvPr>
          <p:cNvSpPr/>
          <p:nvPr/>
        </p:nvSpPr>
        <p:spPr>
          <a:xfrm>
            <a:off x="1266872" y="1595718"/>
            <a:ext cx="5792834" cy="880761"/>
          </a:xfrm>
          <a:prstGeom prst="ellipse">
            <a:avLst/>
          </a:prstGeom>
          <a:solidFill>
            <a:srgbClr val="FFFF8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3200" dirty="0">
                <a:solidFill>
                  <a:schemeClr val="tx1"/>
                </a:solidFill>
                <a:latin typeface="AR P丸ゴシック体E" panose="020F0900000000000000" pitchFamily="50" charset="-128"/>
                <a:ea typeface="AR P丸ゴシック体E" panose="020F0900000000000000" pitchFamily="50" charset="-128"/>
              </a:rPr>
              <a:t>SDG</a:t>
            </a:r>
            <a:r>
              <a:rPr kumimoji="1" lang="ja-JP" altLang="en-US" sz="3200" dirty="0">
                <a:solidFill>
                  <a:schemeClr val="tx1"/>
                </a:solidFill>
                <a:latin typeface="AR P丸ゴシック体E" panose="020F0900000000000000" pitchFamily="50" charset="-128"/>
                <a:ea typeface="AR P丸ゴシック体E" panose="020F0900000000000000" pitchFamily="50" charset="-128"/>
              </a:rPr>
              <a:t>ｓを  </a:t>
            </a:r>
            <a:r>
              <a:rPr kumimoji="1" lang="en-US" altLang="ja-JP" sz="3200" dirty="0">
                <a:solidFill>
                  <a:schemeClr val="tx1"/>
                </a:solidFill>
                <a:latin typeface="AR P丸ゴシック体E" panose="020F0900000000000000" pitchFamily="50" charset="-128"/>
                <a:ea typeface="AR P丸ゴシック体E" panose="020F0900000000000000" pitchFamily="50" charset="-128"/>
              </a:rPr>
              <a:t>ESD</a:t>
            </a:r>
            <a:r>
              <a:rPr kumimoji="1" lang="ja-JP" altLang="en-US" sz="3200" dirty="0">
                <a:solidFill>
                  <a:schemeClr val="tx1"/>
                </a:solidFill>
                <a:latin typeface="AR P丸ゴシック体E" panose="020F0900000000000000" pitchFamily="50" charset="-128"/>
                <a:ea typeface="AR P丸ゴシック体E" panose="020F0900000000000000" pitchFamily="50" charset="-128"/>
              </a:rPr>
              <a:t>で実現</a:t>
            </a:r>
          </a:p>
        </p:txBody>
      </p:sp>
      <p:sp>
        <p:nvSpPr>
          <p:cNvPr id="7" name="テキスト ボックス 6">
            <a:extLst>
              <a:ext uri="{FF2B5EF4-FFF2-40B4-BE49-F238E27FC236}">
                <a16:creationId xmlns:a16="http://schemas.microsoft.com/office/drawing/2014/main" id="{6A048259-B699-9EB2-FF9B-5B0462654C19}"/>
              </a:ext>
            </a:extLst>
          </p:cNvPr>
          <p:cNvSpPr txBox="1"/>
          <p:nvPr/>
        </p:nvSpPr>
        <p:spPr>
          <a:xfrm>
            <a:off x="389964" y="457203"/>
            <a:ext cx="4276165" cy="584775"/>
          </a:xfrm>
          <a:prstGeom prst="rect">
            <a:avLst/>
          </a:prstGeom>
          <a:noFill/>
        </p:spPr>
        <p:txBody>
          <a:bodyPr wrap="square" rtlCol="0">
            <a:spAutoFit/>
          </a:bodyPr>
          <a:lstStyle/>
          <a:p>
            <a:r>
              <a:rPr kumimoji="1" lang="en-US" altLang="ja-JP" sz="3200" dirty="0">
                <a:latin typeface="AR P丸ゴシック体E" panose="020F0900000000000000" pitchFamily="50" charset="-128"/>
                <a:ea typeface="AR P丸ゴシック体E" panose="020F0900000000000000" pitchFamily="50" charset="-128"/>
              </a:rPr>
              <a:t>2015</a:t>
            </a:r>
            <a:r>
              <a:rPr kumimoji="1" lang="ja-JP" altLang="en-US" sz="3200" dirty="0">
                <a:latin typeface="AR P丸ゴシック体E" panose="020F0900000000000000" pitchFamily="50" charset="-128"/>
                <a:ea typeface="AR P丸ゴシック体E" panose="020F0900000000000000" pitchFamily="50" charset="-128"/>
              </a:rPr>
              <a:t>年　</a:t>
            </a:r>
            <a:r>
              <a:rPr kumimoji="1" lang="en-US" altLang="ja-JP" sz="3200" dirty="0">
                <a:highlight>
                  <a:srgbClr val="FFFF00"/>
                </a:highlight>
                <a:latin typeface="AR P丸ゴシック体E" panose="020F0900000000000000" pitchFamily="50" charset="-128"/>
                <a:ea typeface="AR P丸ゴシック体E" panose="020F0900000000000000" pitchFamily="50" charset="-128"/>
              </a:rPr>
              <a:t>SDG</a:t>
            </a:r>
            <a:r>
              <a:rPr kumimoji="1" lang="ja-JP" altLang="en-US" sz="3200" dirty="0">
                <a:highlight>
                  <a:srgbClr val="FFFF00"/>
                </a:highlight>
                <a:latin typeface="AR P丸ゴシック体E" panose="020F0900000000000000" pitchFamily="50" charset="-128"/>
                <a:ea typeface="AR P丸ゴシック体E" panose="020F0900000000000000" pitchFamily="50" charset="-128"/>
              </a:rPr>
              <a:t>ｓ始まる</a:t>
            </a:r>
          </a:p>
        </p:txBody>
      </p:sp>
      <p:pic>
        <p:nvPicPr>
          <p:cNvPr id="9" name="図 8">
            <a:extLst>
              <a:ext uri="{FF2B5EF4-FFF2-40B4-BE49-F238E27FC236}">
                <a16:creationId xmlns:a16="http://schemas.microsoft.com/office/drawing/2014/main" id="{B55A429A-7E57-6E5E-797B-37318378CBE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49597" y="3429000"/>
            <a:ext cx="5539759" cy="3422884"/>
          </a:xfrm>
          <a:prstGeom prst="rect">
            <a:avLst/>
          </a:prstGeom>
        </p:spPr>
      </p:pic>
      <p:sp>
        <p:nvSpPr>
          <p:cNvPr id="10" name="テキスト ボックス 9">
            <a:extLst>
              <a:ext uri="{FF2B5EF4-FFF2-40B4-BE49-F238E27FC236}">
                <a16:creationId xmlns:a16="http://schemas.microsoft.com/office/drawing/2014/main" id="{5792B1EB-0062-AD30-E544-1708F7796FA6}"/>
              </a:ext>
            </a:extLst>
          </p:cNvPr>
          <p:cNvSpPr txBox="1"/>
          <p:nvPr/>
        </p:nvSpPr>
        <p:spPr>
          <a:xfrm>
            <a:off x="4329606" y="2645650"/>
            <a:ext cx="2774133" cy="584775"/>
          </a:xfrm>
          <a:prstGeom prst="rect">
            <a:avLst/>
          </a:prstGeom>
          <a:noFill/>
        </p:spPr>
        <p:txBody>
          <a:bodyPr wrap="square">
            <a:spAutoFit/>
          </a:bodyPr>
          <a:lstStyle/>
          <a:p>
            <a:r>
              <a:rPr kumimoji="1" lang="en-US" altLang="ja-JP" sz="3200" dirty="0">
                <a:solidFill>
                  <a:srgbClr val="FF0000"/>
                </a:solidFill>
                <a:highlight>
                  <a:srgbClr val="FFFF00"/>
                </a:highlight>
                <a:latin typeface="HGS創英角ﾎﾟｯﾌﾟ体" panose="040B0A00000000000000" pitchFamily="50" charset="-128"/>
                <a:ea typeface="HGS創英角ﾎﾟｯﾌﾟ体" panose="040B0A00000000000000" pitchFamily="50" charset="-128"/>
              </a:rPr>
              <a:t>ESD</a:t>
            </a:r>
            <a:r>
              <a:rPr kumimoji="1" lang="ja-JP" altLang="en-US" sz="3200" dirty="0">
                <a:solidFill>
                  <a:srgbClr val="FF0000"/>
                </a:solidFill>
                <a:highlight>
                  <a:srgbClr val="FFFF00"/>
                </a:highlight>
                <a:latin typeface="HGS創英角ﾎﾟｯﾌﾟ体" panose="040B0A00000000000000" pitchFamily="50" charset="-128"/>
                <a:ea typeface="HGS創英角ﾎﾟｯﾌﾟ体" panose="040B0A00000000000000" pitchFamily="50" charset="-128"/>
              </a:rPr>
              <a:t> </a:t>
            </a:r>
            <a:r>
              <a:rPr kumimoji="1" lang="en-US" altLang="ja-JP" sz="3200" dirty="0">
                <a:solidFill>
                  <a:srgbClr val="FF0000"/>
                </a:solidFill>
                <a:highlight>
                  <a:srgbClr val="FFFF00"/>
                </a:highlight>
                <a:latin typeface="HGS創英角ﾎﾟｯﾌﾟ体" panose="040B0A00000000000000" pitchFamily="50" charset="-128"/>
                <a:ea typeface="HGS創英角ﾎﾟｯﾌﾟ体" panose="040B0A00000000000000" pitchFamily="50" charset="-128"/>
              </a:rPr>
              <a:t>for SDGs</a:t>
            </a:r>
            <a:r>
              <a:rPr kumimoji="1" lang="ja-JP" altLang="en-US" sz="1800" dirty="0">
                <a:solidFill>
                  <a:srgbClr val="FF0000"/>
                </a:solidFill>
                <a:latin typeface="HGS創英角ﾎﾟｯﾌﾟ体" panose="040B0A00000000000000" pitchFamily="50" charset="-128"/>
                <a:ea typeface="HGS創英角ﾎﾟｯﾌﾟ体" panose="040B0A00000000000000" pitchFamily="50" charset="-128"/>
              </a:rPr>
              <a:t>　</a:t>
            </a:r>
            <a:endParaRPr lang="ja-JP" altLang="en-US" dirty="0"/>
          </a:p>
        </p:txBody>
      </p:sp>
      <p:sp>
        <p:nvSpPr>
          <p:cNvPr id="12" name="テキスト ボックス 11">
            <a:extLst>
              <a:ext uri="{FF2B5EF4-FFF2-40B4-BE49-F238E27FC236}">
                <a16:creationId xmlns:a16="http://schemas.microsoft.com/office/drawing/2014/main" id="{9A05D41E-C601-D1B3-F369-D75B27C38AE9}"/>
              </a:ext>
            </a:extLst>
          </p:cNvPr>
          <p:cNvSpPr txBox="1"/>
          <p:nvPr/>
        </p:nvSpPr>
        <p:spPr>
          <a:xfrm>
            <a:off x="3810944" y="4145118"/>
            <a:ext cx="5206518" cy="2431435"/>
          </a:xfrm>
          <a:prstGeom prst="rect">
            <a:avLst/>
          </a:prstGeom>
          <a:solidFill>
            <a:schemeClr val="bg1"/>
          </a:solidFill>
        </p:spPr>
        <p:txBody>
          <a:bodyPr wrap="square" rtlCol="0">
            <a:spAutoFit/>
          </a:bodyPr>
          <a:lstStyle/>
          <a:p>
            <a:r>
              <a:rPr kumimoji="1" lang="ja-JP" altLang="en-US" sz="4400" dirty="0">
                <a:latin typeface="AR丸ゴシック体E" panose="020F0909000000000000" pitchFamily="49" charset="-128"/>
                <a:ea typeface="AR丸ゴシック体E" panose="020F0909000000000000" pitchFamily="49" charset="-128"/>
              </a:rPr>
              <a:t>　</a:t>
            </a:r>
            <a:r>
              <a:rPr kumimoji="1" lang="ja-JP" altLang="en-US" sz="3200" dirty="0">
                <a:latin typeface="AR丸ゴシック体E" panose="020F0909000000000000" pitchFamily="49" charset="-128"/>
                <a:ea typeface="AR丸ゴシック体E" panose="020F0909000000000000" pitchFamily="49" charset="-128"/>
              </a:rPr>
              <a:t>知識や理解だけでなく</a:t>
            </a:r>
            <a:endParaRPr kumimoji="1" lang="en-US" altLang="ja-JP" sz="3200" dirty="0">
              <a:latin typeface="AR丸ゴシック体E" panose="020F0909000000000000" pitchFamily="49" charset="-128"/>
              <a:ea typeface="AR丸ゴシック体E" panose="020F0909000000000000" pitchFamily="49" charset="-128"/>
            </a:endParaRPr>
          </a:p>
          <a:p>
            <a:r>
              <a:rPr kumimoji="1" lang="ja-JP" altLang="en-US" sz="4400" dirty="0">
                <a:latin typeface="AR丸ゴシック体E" panose="020F0909000000000000" pitchFamily="49" charset="-128"/>
                <a:ea typeface="AR丸ゴシック体E" panose="020F0909000000000000" pitchFamily="49" charset="-128"/>
              </a:rPr>
              <a:t>　</a:t>
            </a:r>
            <a:r>
              <a:rPr kumimoji="1" lang="en-US" altLang="ja-JP" sz="4400" dirty="0">
                <a:highlight>
                  <a:srgbClr val="FFFF00"/>
                </a:highlight>
                <a:latin typeface="AR丸ゴシック体E" panose="020F0909000000000000" pitchFamily="49" charset="-128"/>
                <a:ea typeface="AR丸ゴシック体E" panose="020F0909000000000000" pitchFamily="49" charset="-128"/>
              </a:rPr>
              <a:t>Q</a:t>
            </a:r>
            <a:r>
              <a:rPr lang="en-US" altLang="ja-JP" sz="3600" dirty="0">
                <a:highlight>
                  <a:srgbClr val="FFFF00"/>
                </a:highlight>
                <a:latin typeface="AR丸ゴシック体E" panose="020F0909000000000000" pitchFamily="49" charset="-128"/>
                <a:ea typeface="AR丸ゴシック体E" panose="020F0909000000000000" pitchFamily="49" charset="-128"/>
              </a:rPr>
              <a:t>uality education</a:t>
            </a:r>
            <a:r>
              <a:rPr lang="ja-JP" altLang="en-US" sz="3600" dirty="0">
                <a:latin typeface="AR丸ゴシック体E" panose="020F0909000000000000" pitchFamily="49" charset="-128"/>
                <a:ea typeface="AR丸ゴシック体E" panose="020F0909000000000000" pitchFamily="49" charset="-128"/>
              </a:rPr>
              <a:t>　</a:t>
            </a:r>
            <a:endParaRPr lang="en-US" altLang="ja-JP" sz="3600" dirty="0">
              <a:latin typeface="AR丸ゴシック体E" panose="020F0909000000000000" pitchFamily="49" charset="-128"/>
              <a:ea typeface="AR丸ゴシック体E" panose="020F0909000000000000" pitchFamily="49" charset="-128"/>
            </a:endParaRPr>
          </a:p>
          <a:p>
            <a:r>
              <a:rPr lang="ja-JP" altLang="en-US" sz="3600" dirty="0">
                <a:latin typeface="AR丸ゴシック体E" panose="020F0909000000000000" pitchFamily="49" charset="-128"/>
                <a:ea typeface="AR丸ゴシック体E" panose="020F0909000000000000" pitchFamily="49" charset="-128"/>
              </a:rPr>
              <a:t>　</a:t>
            </a:r>
            <a:r>
              <a:rPr lang="ja-JP" altLang="en-US" sz="3600" dirty="0">
                <a:highlight>
                  <a:srgbClr val="FF0000"/>
                </a:highlight>
                <a:latin typeface="AR丸ゴシック体E" panose="020F0909000000000000" pitchFamily="49" charset="-128"/>
                <a:ea typeface="AR丸ゴシック体E" panose="020F0909000000000000" pitchFamily="49" charset="-128"/>
              </a:rPr>
              <a:t>質の高い教育</a:t>
            </a:r>
            <a:r>
              <a:rPr lang="ja-JP" altLang="en-US" sz="3600" dirty="0">
                <a:highlight>
                  <a:srgbClr val="FFFF00"/>
                </a:highlight>
                <a:latin typeface="AR丸ゴシック体E" panose="020F0909000000000000" pitchFamily="49" charset="-128"/>
                <a:ea typeface="AR丸ゴシック体E" panose="020F0909000000000000" pitchFamily="49" charset="-128"/>
              </a:rPr>
              <a:t>を皆に</a:t>
            </a:r>
            <a:endParaRPr lang="en-US" altLang="ja-JP" sz="3600" dirty="0">
              <a:highlight>
                <a:srgbClr val="FFFF00"/>
              </a:highlight>
              <a:latin typeface="AR丸ゴシック体E" panose="020F0909000000000000" pitchFamily="49" charset="-128"/>
              <a:ea typeface="AR丸ゴシック体E" panose="020F0909000000000000" pitchFamily="49" charset="-128"/>
            </a:endParaRPr>
          </a:p>
          <a:p>
            <a:endParaRPr kumimoji="1" lang="en-US" altLang="ja-JP" sz="2800" b="1" dirty="0">
              <a:solidFill>
                <a:srgbClr val="FF0000"/>
              </a:solidFill>
              <a:highlight>
                <a:srgbClr val="FFFF00"/>
              </a:highlight>
              <a:latin typeface="AR丸ゴシック体E" panose="020F0909000000000000" pitchFamily="49" charset="-128"/>
              <a:ea typeface="AR丸ゴシック体E" panose="020F0909000000000000" pitchFamily="49" charset="-128"/>
            </a:endParaRPr>
          </a:p>
        </p:txBody>
      </p:sp>
      <p:sp>
        <p:nvSpPr>
          <p:cNvPr id="13" name="吹き出し: 角を丸めた四角形 12">
            <a:extLst>
              <a:ext uri="{FF2B5EF4-FFF2-40B4-BE49-F238E27FC236}">
                <a16:creationId xmlns:a16="http://schemas.microsoft.com/office/drawing/2014/main" id="{769460EA-7408-B594-7488-A5B3D3D550A8}"/>
              </a:ext>
            </a:extLst>
          </p:cNvPr>
          <p:cNvSpPr/>
          <p:nvPr/>
        </p:nvSpPr>
        <p:spPr>
          <a:xfrm>
            <a:off x="4713020" y="827513"/>
            <a:ext cx="2007304" cy="612648"/>
          </a:xfrm>
          <a:prstGeom prst="wedgeRoundRectCallout">
            <a:avLst>
              <a:gd name="adj1" fmla="val -40930"/>
              <a:gd name="adj2" fmla="val 104204"/>
              <a:gd name="adj3" fmla="val 16667"/>
            </a:avLst>
          </a:prstGeom>
          <a:solidFill>
            <a:srgbClr val="FFCCC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tx1"/>
                </a:solidFill>
                <a:latin typeface="AR P丸ゴシック体E" panose="020F0900000000000000" pitchFamily="50" charset="-128"/>
                <a:ea typeface="AR P丸ゴシック体E" panose="020F0900000000000000" pitchFamily="50" charset="-128"/>
              </a:rPr>
              <a:t>教育の力で</a:t>
            </a:r>
          </a:p>
        </p:txBody>
      </p:sp>
      <p:sp>
        <p:nvSpPr>
          <p:cNvPr id="3" name="吹き出し: 角を丸めた四角形 2">
            <a:extLst>
              <a:ext uri="{FF2B5EF4-FFF2-40B4-BE49-F238E27FC236}">
                <a16:creationId xmlns:a16="http://schemas.microsoft.com/office/drawing/2014/main" id="{1E671BAC-59AA-36A3-B3FD-7BBD76329A25}"/>
              </a:ext>
            </a:extLst>
          </p:cNvPr>
          <p:cNvSpPr/>
          <p:nvPr/>
        </p:nvSpPr>
        <p:spPr>
          <a:xfrm>
            <a:off x="449267" y="2645650"/>
            <a:ext cx="3273750" cy="612648"/>
          </a:xfrm>
          <a:prstGeom prst="wedgeRoundRectCallout">
            <a:avLst>
              <a:gd name="adj1" fmla="val 22227"/>
              <a:gd name="adj2" fmla="val -115287"/>
              <a:gd name="adj3" fmla="val 16667"/>
            </a:avLst>
          </a:prstGeom>
          <a:solidFill>
            <a:srgbClr val="FFCCC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tx1"/>
                </a:solidFill>
                <a:latin typeface="AR P丸ゴシック体E" panose="020F0900000000000000" pitchFamily="50" charset="-128"/>
                <a:ea typeface="AR P丸ゴシック体E" panose="020F0900000000000000" pitchFamily="50" charset="-128"/>
              </a:rPr>
              <a:t>持続可能な社会を</a:t>
            </a:r>
          </a:p>
        </p:txBody>
      </p:sp>
      <p:pic>
        <p:nvPicPr>
          <p:cNvPr id="6" name="図 5" descr="ロゴ が含まれている画像&#10;&#10;AI 生成コンテンツは誤りを含む可能性があります。">
            <a:extLst>
              <a:ext uri="{FF2B5EF4-FFF2-40B4-BE49-F238E27FC236}">
                <a16:creationId xmlns:a16="http://schemas.microsoft.com/office/drawing/2014/main" id="{DF08F711-B617-AF61-1AC7-7450B9CC6CEB}"/>
              </a:ext>
            </a:extLst>
          </p:cNvPr>
          <p:cNvPicPr>
            <a:picLocks noChangeAspect="1"/>
          </p:cNvPicPr>
          <p:nvPr/>
        </p:nvPicPr>
        <p:blipFill>
          <a:blip r:embed="rId4"/>
          <a:stretch>
            <a:fillRect/>
          </a:stretch>
        </p:blipFill>
        <p:spPr>
          <a:xfrm>
            <a:off x="7160754" y="2163485"/>
            <a:ext cx="1777665" cy="1767752"/>
          </a:xfrm>
          <a:prstGeom prst="rect">
            <a:avLst/>
          </a:prstGeom>
        </p:spPr>
      </p:pic>
    </p:spTree>
    <p:extLst>
      <p:ext uri="{BB962C8B-B14F-4D97-AF65-F5344CB8AC3E}">
        <p14:creationId xmlns:p14="http://schemas.microsoft.com/office/powerpoint/2010/main" val="2896866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1000"/>
                                        <p:tgtEl>
                                          <p:spTgt spid="12"/>
                                        </p:tgtEl>
                                      </p:cBhvr>
                                    </p:animEffect>
                                    <p:anim calcmode="lin" valueType="num">
                                      <p:cBhvr>
                                        <p:cTn id="50" dur="1000" fill="hold"/>
                                        <p:tgtEl>
                                          <p:spTgt spid="12"/>
                                        </p:tgtEl>
                                        <p:attrNameLst>
                                          <p:attrName>ppt_x</p:attrName>
                                        </p:attrNameLst>
                                      </p:cBhvr>
                                      <p:tavLst>
                                        <p:tav tm="0">
                                          <p:val>
                                            <p:strVal val="#ppt_x"/>
                                          </p:val>
                                        </p:tav>
                                        <p:tav tm="100000">
                                          <p:val>
                                            <p:strVal val="#ppt_x"/>
                                          </p:val>
                                        </p:tav>
                                      </p:tavLst>
                                    </p:anim>
                                    <p:anim calcmode="lin" valueType="num">
                                      <p:cBhvr>
                                        <p:cTn id="5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2" grpId="0" animBg="1"/>
      <p:bldP spid="13" grpId="0" animBg="1"/>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E2C7211C-0D1A-DC90-8BD1-6C18FE2D7C6C}"/>
              </a:ext>
            </a:extLst>
          </p:cNvPr>
          <p:cNvPicPr>
            <a:picLocks noChangeAspect="1"/>
          </p:cNvPicPr>
          <p:nvPr/>
        </p:nvPicPr>
        <p:blipFill>
          <a:blip r:embed="rId3"/>
          <a:stretch>
            <a:fillRect/>
          </a:stretch>
        </p:blipFill>
        <p:spPr>
          <a:xfrm>
            <a:off x="6686580" y="415240"/>
            <a:ext cx="1696527" cy="1453546"/>
          </a:xfrm>
          <a:prstGeom prst="rect">
            <a:avLst/>
          </a:prstGeom>
        </p:spPr>
      </p:pic>
      <p:sp>
        <p:nvSpPr>
          <p:cNvPr id="6" name="テキスト ボックス 5">
            <a:extLst>
              <a:ext uri="{FF2B5EF4-FFF2-40B4-BE49-F238E27FC236}">
                <a16:creationId xmlns:a16="http://schemas.microsoft.com/office/drawing/2014/main" id="{3B07D2FC-A5B3-22C8-79F8-7433F0B4A3A0}"/>
              </a:ext>
            </a:extLst>
          </p:cNvPr>
          <p:cNvSpPr txBox="1"/>
          <p:nvPr/>
        </p:nvSpPr>
        <p:spPr>
          <a:xfrm>
            <a:off x="191768" y="607925"/>
            <a:ext cx="6151043" cy="1107996"/>
          </a:xfrm>
          <a:prstGeom prst="rect">
            <a:avLst/>
          </a:prstGeom>
          <a:noFill/>
        </p:spPr>
        <p:txBody>
          <a:bodyPr wrap="none" rtlCol="0">
            <a:spAutoFit/>
          </a:bodyPr>
          <a:lstStyle/>
          <a:p>
            <a:r>
              <a:rPr kumimoji="1" lang="ja-JP" altLang="en-US" sz="3300" dirty="0">
                <a:latin typeface="AR P丸ゴシック体E" panose="020F0900000000000000" pitchFamily="50" charset="-128"/>
                <a:ea typeface="AR P丸ゴシック体E" panose="020F0900000000000000" pitchFamily="50" charset="-128"/>
              </a:rPr>
              <a:t>国際連合の教育・科学・文化機関</a:t>
            </a:r>
            <a:endParaRPr kumimoji="1" lang="en-US" altLang="ja-JP" sz="3300" dirty="0">
              <a:latin typeface="AR P丸ゴシック体E" panose="020F0900000000000000" pitchFamily="50" charset="-128"/>
              <a:ea typeface="AR P丸ゴシック体E" panose="020F0900000000000000" pitchFamily="50" charset="-128"/>
            </a:endParaRPr>
          </a:p>
          <a:p>
            <a:r>
              <a:rPr kumimoji="1" lang="en-US" altLang="ja-JP" sz="3300" dirty="0">
                <a:latin typeface="AR P丸ゴシック体E" panose="020F0900000000000000" pitchFamily="50" charset="-128"/>
                <a:ea typeface="AR P丸ゴシック体E" panose="020F0900000000000000" pitchFamily="50" charset="-128"/>
              </a:rPr>
              <a:t>         UNESCO </a:t>
            </a:r>
            <a:r>
              <a:rPr kumimoji="1" lang="ja-JP" altLang="en-US" sz="3300" dirty="0">
                <a:latin typeface="AR P丸ゴシック体E" panose="020F0900000000000000" pitchFamily="50" charset="-128"/>
                <a:ea typeface="AR P丸ゴシック体E" panose="020F0900000000000000" pitchFamily="50" charset="-128"/>
              </a:rPr>
              <a:t>ユネスコ</a:t>
            </a:r>
          </a:p>
        </p:txBody>
      </p:sp>
      <p:pic>
        <p:nvPicPr>
          <p:cNvPr id="8" name="図 7">
            <a:extLst>
              <a:ext uri="{FF2B5EF4-FFF2-40B4-BE49-F238E27FC236}">
                <a16:creationId xmlns:a16="http://schemas.microsoft.com/office/drawing/2014/main" id="{37F4BB87-A504-D68B-E96E-C926928C620C}"/>
              </a:ext>
            </a:extLst>
          </p:cNvPr>
          <p:cNvPicPr>
            <a:picLocks noChangeAspect="1"/>
          </p:cNvPicPr>
          <p:nvPr/>
        </p:nvPicPr>
        <p:blipFill>
          <a:blip r:embed="rId4"/>
          <a:stretch>
            <a:fillRect/>
          </a:stretch>
        </p:blipFill>
        <p:spPr>
          <a:xfrm>
            <a:off x="6701766" y="427086"/>
            <a:ext cx="1681341" cy="1453546"/>
          </a:xfrm>
          <a:prstGeom prst="rect">
            <a:avLst/>
          </a:prstGeom>
        </p:spPr>
      </p:pic>
      <p:sp>
        <p:nvSpPr>
          <p:cNvPr id="2" name="Rectangle 1">
            <a:extLst>
              <a:ext uri="{FF2B5EF4-FFF2-40B4-BE49-F238E27FC236}">
                <a16:creationId xmlns:a16="http://schemas.microsoft.com/office/drawing/2014/main" id="{F3FF03B4-108F-D9EB-A90E-26DDE87C363C}"/>
              </a:ext>
            </a:extLst>
          </p:cNvPr>
          <p:cNvSpPr>
            <a:spLocks noChangeArrowheads="1"/>
          </p:cNvSpPr>
          <p:nvPr/>
        </p:nvSpPr>
        <p:spPr bwMode="auto">
          <a:xfrm>
            <a:off x="-15424" y="2057188"/>
            <a:ext cx="6890028" cy="3231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  </a:t>
            </a:r>
            <a:r>
              <a:rPr kumimoji="0" lang="ja-JP" altLang="ja-JP" sz="16800" b="0" i="0" u="none" strike="noStrike" cap="none" normalizeH="0" baseline="0" dirty="0">
                <a:ln>
                  <a:noFill/>
                </a:ln>
                <a:solidFill>
                  <a:schemeClr val="tx1"/>
                </a:solidFill>
                <a:effectLst/>
                <a:latin typeface="Arial" panose="020B0604020202020204" pitchFamily="34" charset="0"/>
              </a:rPr>
              <a:t>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pic>
        <p:nvPicPr>
          <p:cNvPr id="1026" name="Picture 2">
            <a:extLst>
              <a:ext uri="{FF2B5EF4-FFF2-40B4-BE49-F238E27FC236}">
                <a16:creationId xmlns:a16="http://schemas.microsoft.com/office/drawing/2014/main" id="{12366C67-B15A-2C30-6ADC-00719908C7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3773" y="2136081"/>
            <a:ext cx="8497815" cy="3717794"/>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a:extLst>
              <a:ext uri="{FF2B5EF4-FFF2-40B4-BE49-F238E27FC236}">
                <a16:creationId xmlns:a16="http://schemas.microsoft.com/office/drawing/2014/main" id="{C5E58FAA-A8F9-E23D-206D-4AB9D6F53087}"/>
              </a:ext>
            </a:extLst>
          </p:cNvPr>
          <p:cNvSpPr txBox="1"/>
          <p:nvPr/>
        </p:nvSpPr>
        <p:spPr>
          <a:xfrm>
            <a:off x="203773" y="5932768"/>
            <a:ext cx="4840940" cy="553998"/>
          </a:xfrm>
          <a:prstGeom prst="rect">
            <a:avLst/>
          </a:prstGeom>
          <a:noFill/>
        </p:spPr>
        <p:txBody>
          <a:bodyPr wrap="square">
            <a:spAutoFit/>
          </a:bodyPr>
          <a:lstStyle/>
          <a:p>
            <a:r>
              <a:rPr kumimoji="0" lang="ja-JP" altLang="ja-JP" sz="1800" b="0" i="0" u="none" strike="noStrike" cap="none" normalizeH="0" baseline="0" dirty="0">
                <a:ln>
                  <a:noFill/>
                </a:ln>
                <a:solidFill>
                  <a:schemeClr val="tx1"/>
                </a:solidFill>
                <a:effectLst/>
                <a:latin typeface="Arial" panose="020B0604020202020204" pitchFamily="34" charset="0"/>
              </a:rPr>
              <a:t>UN Photo/Devra Berkowitz</a:t>
            </a:r>
            <a:endParaRPr kumimoji="0" lang="en-US" altLang="ja-JP" sz="1800" b="0" i="0" u="none" strike="noStrike" cap="none" normalizeH="0" baseline="0" dirty="0">
              <a:ln>
                <a:noFill/>
              </a:ln>
              <a:solidFill>
                <a:schemeClr val="tx1"/>
              </a:solidFill>
              <a:effectLst/>
              <a:latin typeface="Arial" panose="020B0604020202020204" pitchFamily="34" charset="0"/>
            </a:endParaRPr>
          </a:p>
          <a:p>
            <a:r>
              <a:rPr lang="ja-JP" altLang="en-US" sz="1200" dirty="0">
                <a:latin typeface="Arial" panose="020B0604020202020204" pitchFamily="34" charset="0"/>
              </a:rPr>
              <a:t>国連広報センター　ホームページより　総会</a:t>
            </a:r>
            <a:endParaRPr lang="ja-JP" altLang="en-US" sz="1200" dirty="0"/>
          </a:p>
        </p:txBody>
      </p:sp>
      <p:sp>
        <p:nvSpPr>
          <p:cNvPr id="3" name="テキスト ボックス 2">
            <a:extLst>
              <a:ext uri="{FF2B5EF4-FFF2-40B4-BE49-F238E27FC236}">
                <a16:creationId xmlns:a16="http://schemas.microsoft.com/office/drawing/2014/main" id="{4FE144C0-E76A-2B5B-8A47-F78616733F09}"/>
              </a:ext>
            </a:extLst>
          </p:cNvPr>
          <p:cNvSpPr txBox="1"/>
          <p:nvPr/>
        </p:nvSpPr>
        <p:spPr>
          <a:xfrm>
            <a:off x="4107263" y="6042439"/>
            <a:ext cx="4471096" cy="523220"/>
          </a:xfrm>
          <a:prstGeom prst="rect">
            <a:avLst/>
          </a:prstGeom>
          <a:noFill/>
        </p:spPr>
        <p:txBody>
          <a:bodyPr wrap="none" rtlCol="0">
            <a:spAutoFit/>
          </a:bodyPr>
          <a:lstStyle/>
          <a:p>
            <a:r>
              <a:rPr kumimoji="1" lang="ja-JP" altLang="en-US" sz="2800" dirty="0">
                <a:latin typeface="AR P丸ゴシック体E" panose="020F0900000000000000" pitchFamily="50" charset="-128"/>
                <a:ea typeface="AR P丸ゴシック体E" panose="020F0900000000000000" pitchFamily="50" charset="-128"/>
              </a:rPr>
              <a:t>これを受けて、日本では・・・</a:t>
            </a:r>
          </a:p>
        </p:txBody>
      </p:sp>
    </p:spTree>
    <p:extLst>
      <p:ext uri="{BB962C8B-B14F-4D97-AF65-F5344CB8AC3E}">
        <p14:creationId xmlns:p14="http://schemas.microsoft.com/office/powerpoint/2010/main" val="1601940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1000"/>
                                        <p:tgtEl>
                                          <p:spTgt spid="3"/>
                                        </p:tgtEl>
                                      </p:cBhvr>
                                    </p:animEffect>
                                    <p:anim calcmode="lin" valueType="num">
                                      <p:cBhvr>
                                        <p:cTn id="29" dur="1000" fill="hold"/>
                                        <p:tgtEl>
                                          <p:spTgt spid="3"/>
                                        </p:tgtEl>
                                        <p:attrNameLst>
                                          <p:attrName>ppt_x</p:attrName>
                                        </p:attrNameLst>
                                      </p:cBhvr>
                                      <p:tavLst>
                                        <p:tav tm="0">
                                          <p:val>
                                            <p:strVal val="#ppt_x"/>
                                          </p:val>
                                        </p:tav>
                                        <p:tav tm="100000">
                                          <p:val>
                                            <p:strVal val="#ppt_x"/>
                                          </p:val>
                                        </p:tav>
                                      </p:tavLst>
                                    </p:anim>
                                    <p:anim calcmode="lin" valueType="num">
                                      <p:cBhvr>
                                        <p:cTn id="3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F13B9055-8806-7D2C-E048-BF78D4C1BB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3077" y="-10702343"/>
            <a:ext cx="9265753" cy="16185393"/>
          </a:xfrm>
          <a:prstGeom prst="rect">
            <a:avLst/>
          </a:prstGeom>
          <a:noFill/>
          <a:ln>
            <a:noFill/>
          </a:ln>
        </p:spPr>
      </p:pic>
      <p:cxnSp>
        <p:nvCxnSpPr>
          <p:cNvPr id="4" name="直線コネクタ 3">
            <a:extLst>
              <a:ext uri="{FF2B5EF4-FFF2-40B4-BE49-F238E27FC236}">
                <a16:creationId xmlns:a16="http://schemas.microsoft.com/office/drawing/2014/main" id="{6B942C46-095E-6182-27F6-3B58D1452C3E}"/>
              </a:ext>
            </a:extLst>
          </p:cNvPr>
          <p:cNvCxnSpPr>
            <a:cxnSpLocks/>
          </p:cNvCxnSpPr>
          <p:nvPr/>
        </p:nvCxnSpPr>
        <p:spPr>
          <a:xfrm>
            <a:off x="2635624" y="2662518"/>
            <a:ext cx="469302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テキスト ボックス 2">
            <a:extLst>
              <a:ext uri="{FF2B5EF4-FFF2-40B4-BE49-F238E27FC236}">
                <a16:creationId xmlns:a16="http://schemas.microsoft.com/office/drawing/2014/main" id="{95E54104-12B6-D695-C6DA-3173D9E800A6}"/>
              </a:ext>
            </a:extLst>
          </p:cNvPr>
          <p:cNvSpPr txBox="1"/>
          <p:nvPr/>
        </p:nvSpPr>
        <p:spPr>
          <a:xfrm>
            <a:off x="6045200" y="4469982"/>
            <a:ext cx="2800767" cy="461665"/>
          </a:xfrm>
          <a:prstGeom prst="rect">
            <a:avLst/>
          </a:prstGeom>
          <a:noFill/>
        </p:spPr>
        <p:txBody>
          <a:bodyPr wrap="none" rtlCol="0">
            <a:spAutoFit/>
          </a:bodyPr>
          <a:lstStyle/>
          <a:p>
            <a:r>
              <a:rPr lang="ja-JP" altLang="en-US" sz="1200" dirty="0"/>
              <a:t>文部科学省ホームページ学習指導要領</a:t>
            </a:r>
            <a:endParaRPr lang="en-US" altLang="ja-JP" sz="1200" dirty="0"/>
          </a:p>
          <a:p>
            <a:r>
              <a:rPr lang="ja-JP" altLang="en-US" sz="1200" dirty="0"/>
              <a:t>前文</a:t>
            </a:r>
            <a:r>
              <a:rPr lang="ja-JP" altLang="ja-JP" sz="1200" dirty="0"/>
              <a:t>を元に手島</a:t>
            </a:r>
            <a:r>
              <a:rPr lang="ja-JP" altLang="en-US" sz="1200" dirty="0"/>
              <a:t>が編集</a:t>
            </a:r>
            <a:endParaRPr lang="ja-JP" altLang="ja-JP" sz="1200" dirty="0"/>
          </a:p>
        </p:txBody>
      </p:sp>
      <p:sp>
        <p:nvSpPr>
          <p:cNvPr id="5" name="四角形: 角を丸くする 4">
            <a:extLst>
              <a:ext uri="{FF2B5EF4-FFF2-40B4-BE49-F238E27FC236}">
                <a16:creationId xmlns:a16="http://schemas.microsoft.com/office/drawing/2014/main" id="{3320CF0D-98AC-1EAA-377B-AD68198674F9}"/>
              </a:ext>
            </a:extLst>
          </p:cNvPr>
          <p:cNvSpPr/>
          <p:nvPr/>
        </p:nvSpPr>
        <p:spPr>
          <a:xfrm>
            <a:off x="3996267" y="2662518"/>
            <a:ext cx="4097866" cy="461656"/>
          </a:xfrm>
          <a:prstGeom prst="round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 name="直線コネクタ 5">
            <a:extLst>
              <a:ext uri="{FF2B5EF4-FFF2-40B4-BE49-F238E27FC236}">
                <a16:creationId xmlns:a16="http://schemas.microsoft.com/office/drawing/2014/main" id="{9FD3F3FC-C3AC-E77A-F47C-390B9C1B0033}"/>
              </a:ext>
            </a:extLst>
          </p:cNvPr>
          <p:cNvCxnSpPr>
            <a:cxnSpLocks/>
          </p:cNvCxnSpPr>
          <p:nvPr/>
        </p:nvCxnSpPr>
        <p:spPr>
          <a:xfrm>
            <a:off x="8094133" y="3124174"/>
            <a:ext cx="7112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直線コネクタ 9">
            <a:extLst>
              <a:ext uri="{FF2B5EF4-FFF2-40B4-BE49-F238E27FC236}">
                <a16:creationId xmlns:a16="http://schemas.microsoft.com/office/drawing/2014/main" id="{1661EBD3-7216-CB3D-0230-6EC553F39D78}"/>
              </a:ext>
            </a:extLst>
          </p:cNvPr>
          <p:cNvCxnSpPr>
            <a:cxnSpLocks/>
          </p:cNvCxnSpPr>
          <p:nvPr/>
        </p:nvCxnSpPr>
        <p:spPr>
          <a:xfrm>
            <a:off x="440267" y="3530956"/>
            <a:ext cx="4287904"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97033B70-6566-B8FB-52B1-FE0DF08C2663}"/>
              </a:ext>
            </a:extLst>
          </p:cNvPr>
          <p:cNvSpPr txBox="1"/>
          <p:nvPr/>
        </p:nvSpPr>
        <p:spPr>
          <a:xfrm>
            <a:off x="4111452" y="5186457"/>
            <a:ext cx="3334131" cy="646331"/>
          </a:xfrm>
          <a:prstGeom prst="rect">
            <a:avLst/>
          </a:prstGeom>
          <a:solidFill>
            <a:srgbClr val="FF0000"/>
          </a:solidFill>
        </p:spPr>
        <p:txBody>
          <a:bodyPr wrap="square" rtlCol="0">
            <a:spAutoFit/>
          </a:bodyPr>
          <a:lstStyle/>
          <a:p>
            <a:r>
              <a:rPr kumimoji="1" lang="ja-JP" altLang="en-US" sz="1200" b="1" dirty="0">
                <a:latin typeface="AR丸ゴシック体E" panose="020F0909000000000000" pitchFamily="49" charset="-128"/>
                <a:ea typeface="AR丸ゴシック体E" panose="020F0909000000000000" pitchFamily="49" charset="-128"/>
              </a:rPr>
              <a:t>　</a:t>
            </a:r>
            <a:r>
              <a:rPr kumimoji="1" lang="ja-JP" altLang="en-US" sz="3600" b="1" dirty="0">
                <a:latin typeface="AR丸ゴシック体E" panose="020F0909000000000000" pitchFamily="49" charset="-128"/>
                <a:ea typeface="AR丸ゴシック体E" panose="020F0909000000000000" pitchFamily="49" charset="-128"/>
              </a:rPr>
              <a:t>ＥＳＤの推進</a:t>
            </a:r>
            <a:r>
              <a:rPr kumimoji="1" lang="ja-JP" altLang="en-US" b="1" dirty="0">
                <a:latin typeface="AR丸ゴシック体E" panose="020F0909000000000000" pitchFamily="49" charset="-128"/>
                <a:ea typeface="AR丸ゴシック体E" panose="020F0909000000000000" pitchFamily="49" charset="-128"/>
              </a:rPr>
              <a:t>　</a:t>
            </a:r>
          </a:p>
        </p:txBody>
      </p:sp>
    </p:spTree>
    <p:extLst>
      <p:ext uri="{BB962C8B-B14F-4D97-AF65-F5344CB8AC3E}">
        <p14:creationId xmlns:p14="http://schemas.microsoft.com/office/powerpoint/2010/main" val="1359585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0" fill="hold"/>
                                        <p:tgtEl>
                                          <p:spTgt spid="2"/>
                                        </p:tgtEl>
                                        <p:attrNameLst>
                                          <p:attrName>ppt_x</p:attrName>
                                        </p:attrNameLst>
                                      </p:cBhvr>
                                      <p:tavLst>
                                        <p:tav tm="0">
                                          <p:val>
                                            <p:strVal val="#ppt_x"/>
                                          </p:val>
                                        </p:tav>
                                        <p:tav tm="100000">
                                          <p:val>
                                            <p:strVal val="#ppt_x"/>
                                          </p:val>
                                        </p:tav>
                                      </p:tavLst>
                                    </p:anim>
                                    <p:anim calcmode="lin" valueType="num">
                                      <p:cBhvr additive="base">
                                        <p:cTn id="8" dur="20000" fill="hold"/>
                                        <p:tgtEl>
                                          <p:spTgt spid="2"/>
                                        </p:tgtEl>
                                        <p:attrNameLst>
                                          <p:attrName>ppt_y</p:attrName>
                                        </p:attrNameLst>
                                      </p:cBhvr>
                                      <p:tavLst>
                                        <p:tav tm="0">
                                          <p:val>
                                            <p:strVal val="1+#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1000" fill="hold"/>
                                        <p:tgtEl>
                                          <p:spTgt spid="6"/>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2000"/>
                                        <p:tgtEl>
                                          <p:spTgt spid="12"/>
                                        </p:tgtEl>
                                      </p:cBhvr>
                                    </p:animEffect>
                                    <p:anim calcmode="lin" valueType="num">
                                      <p:cBhvr>
                                        <p:cTn id="43" dur="2000" fill="hold"/>
                                        <p:tgtEl>
                                          <p:spTgt spid="12"/>
                                        </p:tgtEl>
                                        <p:attrNameLst>
                                          <p:attrName>ppt_x</p:attrName>
                                        </p:attrNameLst>
                                      </p:cBhvr>
                                      <p:tavLst>
                                        <p:tav tm="0">
                                          <p:val>
                                            <p:strVal val="#ppt_x"/>
                                          </p:val>
                                        </p:tav>
                                        <p:tav tm="100000">
                                          <p:val>
                                            <p:strVal val="#ppt_x"/>
                                          </p:val>
                                        </p:tav>
                                      </p:tavLst>
                                    </p:anim>
                                    <p:anim calcmode="lin" valueType="num">
                                      <p:cBhvr>
                                        <p:cTn id="44" dur="2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9295D785-E4C2-4C68-8219-851635A99CCC}"/>
              </a:ext>
            </a:extLst>
          </p:cNvPr>
          <p:cNvSpPr/>
          <p:nvPr/>
        </p:nvSpPr>
        <p:spPr>
          <a:xfrm>
            <a:off x="0" y="0"/>
            <a:ext cx="9160933" cy="68580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正方形/長方形 7">
            <a:extLst>
              <a:ext uri="{FF2B5EF4-FFF2-40B4-BE49-F238E27FC236}">
                <a16:creationId xmlns:a16="http://schemas.microsoft.com/office/drawing/2014/main" id="{AFCDE4D2-CB59-4A27-83B8-EE3E04031A0C}"/>
              </a:ext>
            </a:extLst>
          </p:cNvPr>
          <p:cNvSpPr/>
          <p:nvPr/>
        </p:nvSpPr>
        <p:spPr>
          <a:xfrm>
            <a:off x="676331" y="507250"/>
            <a:ext cx="7791337" cy="26634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54" dirty="0"/>
          </a:p>
        </p:txBody>
      </p:sp>
      <p:sp>
        <p:nvSpPr>
          <p:cNvPr id="7" name="正方形/長方形 6">
            <a:extLst>
              <a:ext uri="{FF2B5EF4-FFF2-40B4-BE49-F238E27FC236}">
                <a16:creationId xmlns:a16="http://schemas.microsoft.com/office/drawing/2014/main" id="{2586891B-7FDA-4B85-92AA-0C27A77BA437}"/>
              </a:ext>
            </a:extLst>
          </p:cNvPr>
          <p:cNvSpPr/>
          <p:nvPr/>
        </p:nvSpPr>
        <p:spPr>
          <a:xfrm>
            <a:off x="351693" y="3425964"/>
            <a:ext cx="8440615" cy="3270258"/>
          </a:xfrm>
          <a:prstGeom prst="rect">
            <a:avLst/>
          </a:prstGeom>
          <a:solidFill>
            <a:srgbClr val="FFCCCC"/>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54" dirty="0"/>
          </a:p>
        </p:txBody>
      </p:sp>
      <p:sp>
        <p:nvSpPr>
          <p:cNvPr id="3" name="正方形/長方形 2">
            <a:extLst>
              <a:ext uri="{FF2B5EF4-FFF2-40B4-BE49-F238E27FC236}">
                <a16:creationId xmlns:a16="http://schemas.microsoft.com/office/drawing/2014/main" id="{BE6CDB7F-9197-4928-AA39-1AFE39984726}"/>
              </a:ext>
            </a:extLst>
          </p:cNvPr>
          <p:cNvSpPr/>
          <p:nvPr/>
        </p:nvSpPr>
        <p:spPr>
          <a:xfrm>
            <a:off x="351693" y="263769"/>
            <a:ext cx="8440615" cy="3162193"/>
          </a:xfrm>
          <a:prstGeom prst="rect">
            <a:avLst/>
          </a:prstGeom>
          <a:solidFill>
            <a:schemeClr val="accent1">
              <a:lumMod val="40000"/>
              <a:lumOff val="6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54" dirty="0"/>
          </a:p>
        </p:txBody>
      </p:sp>
      <p:sp>
        <p:nvSpPr>
          <p:cNvPr id="4" name="正方形/長方形 3">
            <a:extLst>
              <a:ext uri="{FF2B5EF4-FFF2-40B4-BE49-F238E27FC236}">
                <a16:creationId xmlns:a16="http://schemas.microsoft.com/office/drawing/2014/main" id="{3CA2666C-59DA-4E7D-B753-3B23E83B8EC4}"/>
              </a:ext>
            </a:extLst>
          </p:cNvPr>
          <p:cNvSpPr/>
          <p:nvPr/>
        </p:nvSpPr>
        <p:spPr>
          <a:xfrm>
            <a:off x="676335" y="507249"/>
            <a:ext cx="7791337" cy="58435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19" dirty="0"/>
          </a:p>
        </p:txBody>
      </p:sp>
      <p:sp>
        <p:nvSpPr>
          <p:cNvPr id="2" name="テキスト ボックス 1"/>
          <p:cNvSpPr txBox="1">
            <a:spLocks noChangeArrowheads="1"/>
          </p:cNvSpPr>
          <p:nvPr/>
        </p:nvSpPr>
        <p:spPr bwMode="auto">
          <a:xfrm>
            <a:off x="1000967" y="33117"/>
            <a:ext cx="7733207" cy="6111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US" altLang="ja-JP" sz="3462" dirty="0">
              <a:latin typeface="HG創英角ﾎﾟｯﾌﾟ体" panose="040B0A09000000000000" pitchFamily="49" charset="-128"/>
              <a:ea typeface="HG創英角ﾎﾟｯﾌﾟ体" panose="040B0A09000000000000" pitchFamily="49" charset="-128"/>
            </a:endParaRPr>
          </a:p>
          <a:p>
            <a:r>
              <a:rPr lang="ja-JP" altLang="en-US" sz="3462" dirty="0">
                <a:latin typeface="HG創英角ﾎﾟｯﾌﾟ体" panose="040B0A09000000000000" pitchFamily="49" charset="-128"/>
                <a:ea typeface="HG創英角ﾎﾟｯﾌﾟ体" panose="040B0A09000000000000" pitchFamily="49" charset="-128"/>
              </a:rPr>
              <a:t>教育課程の</a:t>
            </a:r>
            <a:r>
              <a:rPr lang="ja-JP" altLang="en-US" sz="3462" dirty="0">
                <a:solidFill>
                  <a:schemeClr val="accent1">
                    <a:lumMod val="75000"/>
                  </a:schemeClr>
                </a:solidFill>
                <a:latin typeface="HG創英角ﾎﾟｯﾌﾟ体" panose="040B0A09000000000000" pitchFamily="49" charset="-128"/>
                <a:ea typeface="HG創英角ﾎﾟｯﾌﾟ体" panose="040B0A09000000000000" pitchFamily="49" charset="-128"/>
              </a:rPr>
              <a:t>編成</a:t>
            </a:r>
            <a:r>
              <a:rPr lang="ja-JP" altLang="en-US" sz="3462" dirty="0">
                <a:latin typeface="HG創英角ﾎﾟｯﾌﾟ体" panose="040B0A09000000000000" pitchFamily="49" charset="-128"/>
                <a:ea typeface="HG創英角ﾎﾟｯﾌﾟ体" panose="040B0A09000000000000" pitchFamily="49" charset="-128"/>
              </a:rPr>
              <a:t>において</a:t>
            </a:r>
            <a:endParaRPr lang="en-US" altLang="ja-JP" sz="3462" dirty="0">
              <a:latin typeface="HG創英角ﾎﾟｯﾌﾟ体" panose="040B0A09000000000000" pitchFamily="49" charset="-128"/>
              <a:ea typeface="HG創英角ﾎﾟｯﾌﾟ体" panose="040B0A09000000000000" pitchFamily="49" charset="-128"/>
            </a:endParaRPr>
          </a:p>
          <a:p>
            <a:r>
              <a:rPr lang="ja-JP" altLang="en-US" sz="3462" dirty="0">
                <a:latin typeface="HG創英角ﾎﾟｯﾌﾟ体" panose="040B0A09000000000000" pitchFamily="49" charset="-128"/>
                <a:ea typeface="HG創英角ﾎﾟｯﾌﾟ体" panose="040B0A09000000000000" pitchFamily="49" charset="-128"/>
              </a:rPr>
              <a:t>　</a:t>
            </a:r>
            <a:r>
              <a:rPr lang="ja-JP" altLang="en-US" sz="2585" dirty="0">
                <a:latin typeface="HG創英角ﾎﾟｯﾌﾟ体" panose="040B0A09000000000000" pitchFamily="49" charset="-128"/>
                <a:ea typeface="HG創英角ﾎﾟｯﾌﾟ体" panose="040B0A09000000000000" pitchFamily="49" charset="-128"/>
              </a:rPr>
              <a:t>総合的な学習の時間の目標と関連を図り</a:t>
            </a:r>
            <a:endParaRPr lang="en-US" altLang="ja-JP" sz="2585" dirty="0">
              <a:latin typeface="HG創英角ﾎﾟｯﾌﾟ体" panose="040B0A09000000000000" pitchFamily="49" charset="-128"/>
              <a:ea typeface="HG創英角ﾎﾟｯﾌﾟ体" panose="040B0A09000000000000" pitchFamily="49" charset="-128"/>
            </a:endParaRPr>
          </a:p>
          <a:p>
            <a:endParaRPr lang="en-US" altLang="ja-JP" sz="1400" dirty="0">
              <a:latin typeface="HG創英角ﾎﾟｯﾌﾟ体" panose="040B0A09000000000000" pitchFamily="49" charset="-128"/>
              <a:ea typeface="HG創英角ﾎﾟｯﾌﾟ体" panose="040B0A09000000000000" pitchFamily="49" charset="-128"/>
            </a:endParaRPr>
          </a:p>
          <a:p>
            <a:r>
              <a:rPr lang="ja-JP" altLang="en-US" sz="3200" b="1" dirty="0">
                <a:highlight>
                  <a:srgbClr val="FFFF00"/>
                </a:highlight>
                <a:latin typeface="HG創英角ﾎﾟｯﾌﾟ体" panose="040B0A09000000000000" pitchFamily="49" charset="-128"/>
                <a:ea typeface="HG創英角ﾎﾟｯﾌﾟ体" panose="040B0A09000000000000" pitchFamily="49" charset="-128"/>
              </a:rPr>
              <a:t>①</a:t>
            </a:r>
            <a:r>
              <a:rPr lang="ja-JP" altLang="en-US" sz="3200" b="1" dirty="0">
                <a:latin typeface="HG創英角ﾎﾟｯﾌﾟ体" panose="040B0A09000000000000" pitchFamily="49" charset="-128"/>
                <a:ea typeface="HG創英角ﾎﾟｯﾌﾟ体" panose="040B0A09000000000000" pitchFamily="49" charset="-128"/>
              </a:rPr>
              <a:t>学校の教育目標を見直すこと</a:t>
            </a:r>
            <a:r>
              <a:rPr lang="ja-JP" altLang="en-US" sz="1600" b="1" dirty="0">
                <a:latin typeface="HG創英角ﾎﾟｯﾌﾟ体" panose="040B0A09000000000000" pitchFamily="49" charset="-128"/>
                <a:ea typeface="HG創英角ﾎﾟｯﾌﾟ体" panose="040B0A09000000000000" pitchFamily="49" charset="-128"/>
              </a:rPr>
              <a:t>（時代遅れ？）</a:t>
            </a:r>
            <a:endParaRPr lang="en-US" altLang="ja-JP" sz="2585" dirty="0">
              <a:latin typeface="HG創英角ﾎﾟｯﾌﾟ体" panose="040B0A09000000000000" pitchFamily="49" charset="-128"/>
              <a:ea typeface="HG創英角ﾎﾟｯﾌﾟ体" panose="040B0A09000000000000" pitchFamily="49" charset="-128"/>
            </a:endParaRPr>
          </a:p>
          <a:p>
            <a:r>
              <a:rPr lang="ja-JP" altLang="en-US" sz="3200" dirty="0">
                <a:highlight>
                  <a:srgbClr val="FFFF00"/>
                </a:highlight>
                <a:latin typeface="HG創英角ﾎﾟｯﾌﾟ体" panose="040B0A09000000000000" pitchFamily="49" charset="-128"/>
                <a:ea typeface="HG創英角ﾎﾟｯﾌﾟ体" panose="040B0A09000000000000" pitchFamily="49" charset="-128"/>
              </a:rPr>
              <a:t>②</a:t>
            </a:r>
            <a:r>
              <a:rPr lang="ja-JP" altLang="en-US" sz="3200" u="sng" dirty="0">
                <a:latin typeface="HG創英角ﾎﾟｯﾌﾟ体" panose="040B0A09000000000000" pitchFamily="49" charset="-128"/>
                <a:ea typeface="HG創英角ﾎﾟｯﾌﾟ体" panose="040B0A09000000000000" pitchFamily="49" charset="-128"/>
              </a:rPr>
              <a:t>教科等横断的に学ぶ</a:t>
            </a:r>
            <a:r>
              <a:rPr lang="ja-JP" altLang="en-US" sz="3200" dirty="0">
                <a:latin typeface="HG創英角ﾎﾟｯﾌﾟ体" panose="040B0A09000000000000" pitchFamily="49" charset="-128"/>
                <a:ea typeface="HG創英角ﾎﾟｯﾌﾟ体" panose="040B0A09000000000000" pitchFamily="49" charset="-128"/>
              </a:rPr>
              <a:t>　　</a:t>
            </a:r>
            <a:r>
              <a:rPr lang="ja-JP" altLang="en-US" sz="1704" dirty="0">
                <a:latin typeface="HG創英角ﾎﾟｯﾌﾟ体" panose="040B0A09000000000000" pitchFamily="49" charset="-128"/>
                <a:ea typeface="HG創英角ﾎﾟｯﾌﾟ体" panose="040B0A09000000000000" pitchFamily="49" charset="-128"/>
              </a:rPr>
              <a:t>（</a:t>
            </a:r>
            <a:r>
              <a:rPr lang="en-US" altLang="ja-JP" sz="1704" dirty="0">
                <a:latin typeface="HG創英角ﾎﾟｯﾌﾟ体" panose="040B0A09000000000000" pitchFamily="49" charset="-128"/>
                <a:ea typeface="HG創英角ﾎﾟｯﾌﾟ体" panose="040B0A09000000000000" pitchFamily="49" charset="-128"/>
              </a:rPr>
              <a:t>19</a:t>
            </a:r>
            <a:r>
              <a:rPr lang="ja-JP" altLang="en-US" sz="1704" dirty="0">
                <a:latin typeface="HG創英角ﾎﾟｯﾌﾟ体" panose="040B0A09000000000000" pitchFamily="49" charset="-128"/>
                <a:ea typeface="HG創英角ﾎﾟｯﾌﾟ体" panose="040B0A09000000000000" pitchFamily="49" charset="-128"/>
              </a:rPr>
              <a:t>ページの２）</a:t>
            </a:r>
            <a:endParaRPr lang="en-US" altLang="ja-JP" sz="1704" dirty="0">
              <a:latin typeface="HG創英角ﾎﾟｯﾌﾟ体" panose="040B0A09000000000000" pitchFamily="49" charset="-128"/>
              <a:ea typeface="HG創英角ﾎﾟｯﾌﾟ体" panose="040B0A09000000000000" pitchFamily="49" charset="-128"/>
            </a:endParaRPr>
          </a:p>
          <a:p>
            <a:r>
              <a:rPr lang="ja-JP" altLang="en-US" sz="1888" dirty="0">
                <a:latin typeface="HG創英角ﾎﾟｯﾌﾟ体" panose="040B0A09000000000000" pitchFamily="49" charset="-128"/>
                <a:ea typeface="HG創英角ﾎﾟｯﾌﾟ体" panose="040B0A09000000000000" pitchFamily="49" charset="-128"/>
              </a:rPr>
              <a:t>　　　</a:t>
            </a:r>
            <a:r>
              <a:rPr lang="ja-JP" altLang="en-US" sz="2517" dirty="0">
                <a:latin typeface="HG創英角ﾎﾟｯﾌﾟ体" panose="040B0A09000000000000" pitchFamily="49" charset="-128"/>
                <a:ea typeface="HG創英角ﾎﾟｯﾌﾟ体" panose="040B0A09000000000000" pitchFamily="49" charset="-128"/>
              </a:rPr>
              <a:t>（</a:t>
            </a:r>
            <a:r>
              <a:rPr lang="ja-JP" altLang="en-US" sz="3067" u="sng" dirty="0">
                <a:latin typeface="HG創英角ﾎﾟｯﾌﾟ体" panose="040B0A09000000000000" pitchFamily="49" charset="-128"/>
                <a:ea typeface="HG創英角ﾎﾟｯﾌﾟ体" panose="040B0A09000000000000" pitchFamily="49" charset="-128"/>
              </a:rPr>
              <a:t>カリキュラム・マネジメント</a:t>
            </a:r>
            <a:r>
              <a:rPr lang="ja-JP" altLang="en-US" sz="2517" u="sng" dirty="0">
                <a:latin typeface="HG創英角ﾎﾟｯﾌﾟ体" panose="040B0A09000000000000" pitchFamily="49" charset="-128"/>
                <a:ea typeface="HG創英角ﾎﾟｯﾌﾟ体" panose="040B0A09000000000000" pitchFamily="49" charset="-128"/>
              </a:rPr>
              <a:t>）</a:t>
            </a:r>
            <a:endParaRPr lang="en-US" altLang="ja-JP" sz="2517" u="sng" dirty="0">
              <a:latin typeface="HG創英角ﾎﾟｯﾌﾟ体" panose="040B0A09000000000000" pitchFamily="49" charset="-128"/>
              <a:ea typeface="HG創英角ﾎﾟｯﾌﾟ体" panose="040B0A09000000000000" pitchFamily="49" charset="-128"/>
            </a:endParaRPr>
          </a:p>
          <a:p>
            <a:r>
              <a:rPr lang="ja-JP" altLang="en-US" sz="1846" dirty="0">
                <a:latin typeface="HG創英角ﾎﾟｯﾌﾟ体" panose="040B0A09000000000000" pitchFamily="49" charset="-128"/>
                <a:ea typeface="HG創英角ﾎﾟｯﾌﾟ体" panose="040B0A09000000000000" pitchFamily="49" charset="-128"/>
              </a:rPr>
              <a:t>　　　　　　　　　　　　　　　</a:t>
            </a:r>
            <a:endParaRPr lang="en-US" altLang="ja-JP" sz="1846" dirty="0">
              <a:latin typeface="HG創英角ﾎﾟｯﾌﾟ体" panose="040B0A09000000000000" pitchFamily="49" charset="-128"/>
              <a:ea typeface="HG創英角ﾎﾟｯﾌﾟ体" panose="040B0A09000000000000" pitchFamily="49" charset="-128"/>
            </a:endParaRPr>
          </a:p>
          <a:p>
            <a:r>
              <a:rPr lang="ja-JP" altLang="en-US" sz="3462" dirty="0">
                <a:latin typeface="HG創英角ﾎﾟｯﾌﾟ体" panose="040B0A09000000000000" pitchFamily="49" charset="-128"/>
                <a:ea typeface="HG創英角ﾎﾟｯﾌﾟ体" panose="040B0A09000000000000" pitchFamily="49" charset="-128"/>
              </a:rPr>
              <a:t>教育課程の</a:t>
            </a:r>
            <a:r>
              <a:rPr lang="ja-JP" altLang="en-US" sz="3462" dirty="0">
                <a:solidFill>
                  <a:srgbClr val="EF53DC"/>
                </a:solidFill>
                <a:latin typeface="HG創英角ﾎﾟｯﾌﾟ体" panose="040B0A09000000000000" pitchFamily="49" charset="-128"/>
                <a:ea typeface="HG創英角ﾎﾟｯﾌﾟ体" panose="040B0A09000000000000" pitchFamily="49" charset="-128"/>
              </a:rPr>
              <a:t>実施</a:t>
            </a:r>
            <a:r>
              <a:rPr lang="ja-JP" altLang="en-US" sz="3462" dirty="0">
                <a:latin typeface="HG創英角ﾎﾟｯﾌﾟ体" panose="040B0A09000000000000" pitchFamily="49" charset="-128"/>
                <a:ea typeface="HG創英角ﾎﾟｯﾌﾟ体" panose="040B0A09000000000000" pitchFamily="49" charset="-128"/>
              </a:rPr>
              <a:t>において</a:t>
            </a:r>
            <a:endParaRPr lang="en-US" altLang="ja-JP" sz="3462" dirty="0">
              <a:latin typeface="HG創英角ﾎﾟｯﾌﾟ体" panose="040B0A09000000000000" pitchFamily="49" charset="-128"/>
              <a:ea typeface="HG創英角ﾎﾟｯﾌﾟ体" panose="040B0A09000000000000" pitchFamily="49" charset="-128"/>
            </a:endParaRPr>
          </a:p>
          <a:p>
            <a:endParaRPr lang="en-US" altLang="ja-JP" sz="1846" dirty="0">
              <a:latin typeface="HG創英角ﾎﾟｯﾌﾟ体" panose="040B0A09000000000000" pitchFamily="49" charset="-128"/>
              <a:ea typeface="HG創英角ﾎﾟｯﾌﾟ体" panose="040B0A09000000000000" pitchFamily="49" charset="-128"/>
            </a:endParaRPr>
          </a:p>
          <a:p>
            <a:r>
              <a:rPr lang="ja-JP" altLang="en-US" sz="3462" dirty="0">
                <a:highlight>
                  <a:srgbClr val="FFFF00"/>
                </a:highlight>
                <a:latin typeface="HG創英角ﾎﾟｯﾌﾟ体" panose="040B0A09000000000000" pitchFamily="49" charset="-128"/>
                <a:ea typeface="HG創英角ﾎﾟｯﾌﾟ体" panose="040B0A09000000000000" pitchFamily="49" charset="-128"/>
              </a:rPr>
              <a:t>③</a:t>
            </a:r>
            <a:r>
              <a:rPr lang="ja-JP" altLang="en-US" sz="3462" u="sng" dirty="0">
                <a:solidFill>
                  <a:srgbClr val="FF0000"/>
                </a:solidFill>
                <a:latin typeface="HG創英角ﾎﾟｯﾌﾟ体" panose="040B0A09000000000000" pitchFamily="49" charset="-128"/>
                <a:ea typeface="HG創英角ﾎﾟｯﾌﾟ体" panose="040B0A09000000000000" pitchFamily="49" charset="-128"/>
              </a:rPr>
              <a:t>主体的・対話的で深い学び</a:t>
            </a:r>
            <a:endParaRPr lang="en-US" altLang="ja-JP" sz="3462" u="sng" dirty="0">
              <a:solidFill>
                <a:srgbClr val="FF0000"/>
              </a:solidFill>
              <a:latin typeface="HG創英角ﾎﾟｯﾌﾟ体" panose="040B0A09000000000000" pitchFamily="49" charset="-128"/>
              <a:ea typeface="HG創英角ﾎﾟｯﾌﾟ体" panose="040B0A09000000000000" pitchFamily="49" charset="-128"/>
            </a:endParaRPr>
          </a:p>
          <a:p>
            <a:r>
              <a:rPr lang="ja-JP" altLang="en-US" sz="2585" dirty="0">
                <a:latin typeface="HG創英角ﾎﾟｯﾌﾟ体" panose="040B0A09000000000000" pitchFamily="49" charset="-128"/>
                <a:ea typeface="HG創英角ﾎﾟｯﾌﾟ体" panose="040B0A09000000000000" pitchFamily="49" charset="-128"/>
              </a:rPr>
              <a:t>　に向けた</a:t>
            </a:r>
            <a:r>
              <a:rPr lang="ja-JP" altLang="en-US" sz="2585" dirty="0">
                <a:solidFill>
                  <a:srgbClr val="FF0000"/>
                </a:solidFill>
                <a:latin typeface="HG創英角ﾎﾟｯﾌﾟ体" panose="040B0A09000000000000" pitchFamily="49" charset="-128"/>
                <a:ea typeface="HG創英角ﾎﾟｯﾌﾟ体" panose="040B0A09000000000000" pitchFamily="49" charset="-128"/>
              </a:rPr>
              <a:t>授業改善</a:t>
            </a:r>
            <a:r>
              <a:rPr lang="ja-JP" altLang="en-US" sz="2585" dirty="0">
                <a:latin typeface="HG創英角ﾎﾟｯﾌﾟ体" panose="040B0A09000000000000" pitchFamily="49" charset="-128"/>
                <a:ea typeface="HG創英角ﾎﾟｯﾌﾟ体" panose="040B0A09000000000000" pitchFamily="49" charset="-128"/>
              </a:rPr>
              <a:t>　</a:t>
            </a:r>
            <a:r>
              <a:rPr lang="ja-JP" altLang="en-US" sz="1846" dirty="0">
                <a:latin typeface="HG創英角ﾎﾟｯﾌﾟ体" panose="040B0A09000000000000" pitchFamily="49" charset="-128"/>
                <a:ea typeface="HG創英角ﾎﾟｯﾌﾟ体" panose="040B0A09000000000000" pitchFamily="49" charset="-128"/>
              </a:rPr>
              <a:t>（</a:t>
            </a:r>
            <a:r>
              <a:rPr lang="en-US" altLang="ja-JP" sz="1846" dirty="0">
                <a:latin typeface="HG創英角ﾎﾟｯﾌﾟ体" panose="040B0A09000000000000" pitchFamily="49" charset="-128"/>
                <a:ea typeface="HG創英角ﾎﾟｯﾌﾟ体" panose="040B0A09000000000000" pitchFamily="49" charset="-128"/>
              </a:rPr>
              <a:t>22</a:t>
            </a:r>
            <a:r>
              <a:rPr lang="ja-JP" altLang="en-US" sz="1846" dirty="0">
                <a:latin typeface="HG創英角ﾎﾟｯﾌﾟ体" panose="040B0A09000000000000" pitchFamily="49" charset="-128"/>
                <a:ea typeface="HG創英角ﾎﾟｯﾌﾟ体" panose="040B0A09000000000000" pitchFamily="49" charset="-128"/>
              </a:rPr>
              <a:t>ページ１の</a:t>
            </a:r>
            <a:r>
              <a:rPr lang="ja-JP" altLang="en-US" sz="1846" b="1" dirty="0">
                <a:latin typeface="HG創英角ﾎﾟｯﾌﾟ体" panose="040B0A09000000000000" pitchFamily="49" charset="-128"/>
                <a:ea typeface="HG創英角ﾎﾟｯﾌﾟ体" panose="040B0A09000000000000" pitchFamily="49" charset="-128"/>
              </a:rPr>
              <a:t>⑴</a:t>
            </a:r>
            <a:r>
              <a:rPr lang="ja-JP" altLang="en-US" sz="1846" dirty="0">
                <a:latin typeface="HG創英角ﾎﾟｯﾌﾟ体" panose="040B0A09000000000000" pitchFamily="49" charset="-128"/>
                <a:ea typeface="HG創英角ﾎﾟｯﾌﾟ体" panose="040B0A09000000000000" pitchFamily="49" charset="-128"/>
              </a:rPr>
              <a:t>・・・つまり）</a:t>
            </a:r>
            <a:endParaRPr lang="en-US" altLang="ja-JP" sz="1846" dirty="0">
              <a:latin typeface="HG創英角ﾎﾟｯﾌﾟ体" panose="040B0A09000000000000" pitchFamily="49" charset="-128"/>
              <a:ea typeface="HG創英角ﾎﾟｯﾌﾟ体" panose="040B0A09000000000000" pitchFamily="49" charset="-128"/>
            </a:endParaRPr>
          </a:p>
          <a:p>
            <a:r>
              <a:rPr lang="ja-JP" altLang="en-US" sz="1200" dirty="0">
                <a:latin typeface="HG創英角ﾎﾟｯﾌﾟ体" panose="040B0A09000000000000" pitchFamily="49" charset="-128"/>
                <a:ea typeface="HG創英角ﾎﾟｯﾌﾟ体" panose="040B0A09000000000000" pitchFamily="49" charset="-128"/>
              </a:rPr>
              <a:t>　</a:t>
            </a:r>
            <a:endParaRPr lang="en-US" altLang="ja-JP" sz="1200" dirty="0">
              <a:latin typeface="HG創英角ﾎﾟｯﾌﾟ体" panose="040B0A09000000000000" pitchFamily="49" charset="-128"/>
              <a:ea typeface="HG創英角ﾎﾟｯﾌﾟ体" panose="040B0A09000000000000" pitchFamily="49" charset="-128"/>
            </a:endParaRPr>
          </a:p>
          <a:p>
            <a:r>
              <a:rPr lang="ja-JP" altLang="en-US" sz="3462" dirty="0">
                <a:latin typeface="HG創英角ﾎﾟｯﾌﾟ体" panose="040B0A09000000000000" pitchFamily="49" charset="-128"/>
                <a:ea typeface="HG創英角ﾎﾟｯﾌﾟ体" panose="040B0A09000000000000" pitchFamily="49" charset="-128"/>
              </a:rPr>
              <a:t>　</a:t>
            </a:r>
            <a:r>
              <a:rPr lang="en-US" altLang="ja-JP" sz="3462" u="sng" dirty="0">
                <a:latin typeface="HG創英角ﾎﾟｯﾌﾟ体" panose="040B0A09000000000000" pitchFamily="49" charset="-128"/>
                <a:ea typeface="HG創英角ﾎﾟｯﾌﾟ体" panose="040B0A09000000000000" pitchFamily="49" charset="-128"/>
              </a:rPr>
              <a:t>《</a:t>
            </a:r>
            <a:r>
              <a:rPr lang="ja-JP" altLang="en-US" sz="3462" u="sng" dirty="0">
                <a:solidFill>
                  <a:srgbClr val="0070C0"/>
                </a:solidFill>
                <a:latin typeface="HG創英角ﾎﾟｯﾌﾟ体" panose="040B0A09000000000000" pitchFamily="49" charset="-128"/>
                <a:ea typeface="HG創英角ﾎﾟｯﾌﾟ体" panose="040B0A09000000000000" pitchFamily="49" charset="-128"/>
              </a:rPr>
              <a:t>探究的・問題解決的な学習過程</a:t>
            </a:r>
            <a:r>
              <a:rPr lang="en-US" altLang="ja-JP" sz="3462" u="sng" dirty="0">
                <a:latin typeface="HG創英角ﾎﾟｯﾌﾟ体" panose="040B0A09000000000000" pitchFamily="49" charset="-128"/>
                <a:ea typeface="HG創英角ﾎﾟｯﾌﾟ体" panose="040B0A09000000000000" pitchFamily="49" charset="-128"/>
              </a:rPr>
              <a:t>》</a:t>
            </a:r>
            <a:endParaRPr lang="en-US" altLang="ja-JP" sz="1193" dirty="0">
              <a:latin typeface="HG創英角ﾎﾟｯﾌﾟ体" panose="040B0A09000000000000" pitchFamily="49" charset="-128"/>
              <a:ea typeface="HG創英角ﾎﾟｯﾌﾟ体" panose="040B0A09000000000000" pitchFamily="49" charset="-128"/>
            </a:endParaRPr>
          </a:p>
        </p:txBody>
      </p:sp>
      <p:cxnSp>
        <p:nvCxnSpPr>
          <p:cNvPr id="5" name="直線コネクタ 4">
            <a:extLst>
              <a:ext uri="{FF2B5EF4-FFF2-40B4-BE49-F238E27FC236}">
                <a16:creationId xmlns:a16="http://schemas.microsoft.com/office/drawing/2014/main" id="{97E88055-6767-4A4C-A79A-B3628B8BD803}"/>
              </a:ext>
            </a:extLst>
          </p:cNvPr>
          <p:cNvCxnSpPr>
            <a:cxnSpLocks/>
          </p:cNvCxnSpPr>
          <p:nvPr/>
        </p:nvCxnSpPr>
        <p:spPr>
          <a:xfrm>
            <a:off x="676331" y="3450534"/>
            <a:ext cx="7791342"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9" name="テキスト ボックス 8">
            <a:extLst>
              <a:ext uri="{FF2B5EF4-FFF2-40B4-BE49-F238E27FC236}">
                <a16:creationId xmlns:a16="http://schemas.microsoft.com/office/drawing/2014/main" id="{151CEA95-6590-43DD-9ADE-AA54BA384544}"/>
              </a:ext>
            </a:extLst>
          </p:cNvPr>
          <p:cNvSpPr txBox="1"/>
          <p:nvPr/>
        </p:nvSpPr>
        <p:spPr>
          <a:xfrm>
            <a:off x="3901031" y="33116"/>
            <a:ext cx="1098378" cy="584775"/>
          </a:xfrm>
          <a:prstGeom prst="rect">
            <a:avLst/>
          </a:prstGeom>
          <a:solidFill>
            <a:srgbClr val="FFFF00"/>
          </a:solidFill>
          <a:ln>
            <a:solidFill>
              <a:schemeClr val="accent1"/>
            </a:solidFill>
          </a:ln>
        </p:spPr>
        <p:txBody>
          <a:bodyPr wrap="none" rtlCol="0">
            <a:spAutoFit/>
          </a:bodyPr>
          <a:lstStyle/>
          <a:p>
            <a:r>
              <a:rPr kumimoji="1" lang="ja-JP" altLang="en-US" sz="3200" b="1" dirty="0"/>
              <a:t>総 則</a:t>
            </a:r>
          </a:p>
        </p:txBody>
      </p:sp>
      <p:sp>
        <p:nvSpPr>
          <p:cNvPr id="6" name="テキスト ボックス 5">
            <a:extLst>
              <a:ext uri="{FF2B5EF4-FFF2-40B4-BE49-F238E27FC236}">
                <a16:creationId xmlns:a16="http://schemas.microsoft.com/office/drawing/2014/main" id="{27831DB2-2537-225C-49E7-77C4500BE4CE}"/>
              </a:ext>
            </a:extLst>
          </p:cNvPr>
          <p:cNvSpPr txBox="1"/>
          <p:nvPr/>
        </p:nvSpPr>
        <p:spPr>
          <a:xfrm>
            <a:off x="6039166" y="6065124"/>
            <a:ext cx="2314575" cy="276999"/>
          </a:xfrm>
          <a:prstGeom prst="rect">
            <a:avLst/>
          </a:prstGeom>
          <a:solidFill>
            <a:schemeClr val="bg1"/>
          </a:solidFill>
        </p:spPr>
        <p:txBody>
          <a:bodyPr wrap="square" rtlCol="0">
            <a:spAutoFit/>
          </a:bodyPr>
          <a:lstStyle/>
          <a:p>
            <a:pPr algn="ctr"/>
            <a:r>
              <a:rPr kumimoji="1" lang="ja-JP" altLang="en-US" sz="1200" dirty="0">
                <a:solidFill>
                  <a:schemeClr val="bg1">
                    <a:lumMod val="50000"/>
                  </a:schemeClr>
                </a:solidFill>
              </a:rPr>
              <a:t>学習指導要領総則を手島編集</a:t>
            </a:r>
          </a:p>
        </p:txBody>
      </p:sp>
    </p:spTree>
    <p:extLst>
      <p:ext uri="{BB962C8B-B14F-4D97-AF65-F5344CB8AC3E}">
        <p14:creationId xmlns:p14="http://schemas.microsoft.com/office/powerpoint/2010/main" val="3975713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fade">
                                      <p:cBhvr>
                                        <p:cTn id="7" dur="1000"/>
                                        <p:tgtEl>
                                          <p:spTgt spid="2">
                                            <p:txEl>
                                              <p:pRg st="4" end="4"/>
                                            </p:txEl>
                                          </p:spTgt>
                                        </p:tgtEl>
                                      </p:cBhvr>
                                    </p:animEffect>
                                    <p:anim calcmode="lin" valueType="num">
                                      <p:cBhvr>
                                        <p:cTn id="8"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5" end="5"/>
                                            </p:txEl>
                                          </p:spTgt>
                                        </p:tgtEl>
                                        <p:attrNameLst>
                                          <p:attrName>style.visibility</p:attrName>
                                        </p:attrNameLst>
                                      </p:cBhvr>
                                      <p:to>
                                        <p:strVal val="visible"/>
                                      </p:to>
                                    </p:set>
                                    <p:animEffect transition="in" filter="fade">
                                      <p:cBhvr>
                                        <p:cTn id="14" dur="1000"/>
                                        <p:tgtEl>
                                          <p:spTgt spid="2">
                                            <p:txEl>
                                              <p:pRg st="5" end="5"/>
                                            </p:txEl>
                                          </p:spTgt>
                                        </p:tgtEl>
                                      </p:cBhvr>
                                    </p:animEffect>
                                    <p:anim calcmode="lin" valueType="num">
                                      <p:cBhvr>
                                        <p:cTn id="15"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5" end="5"/>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animEffect transition="in" filter="fade">
                                      <p:cBhvr>
                                        <p:cTn id="19" dur="1000"/>
                                        <p:tgtEl>
                                          <p:spTgt spid="2">
                                            <p:txEl>
                                              <p:pRg st="6" end="6"/>
                                            </p:txEl>
                                          </p:spTgt>
                                        </p:tgtEl>
                                      </p:cBhvr>
                                    </p:animEffect>
                                    <p:anim calcmode="lin" valueType="num">
                                      <p:cBhvr>
                                        <p:cTn id="20"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
                                            <p:txEl>
                                              <p:pRg st="10" end="10"/>
                                            </p:txEl>
                                          </p:spTgt>
                                        </p:tgtEl>
                                        <p:attrNameLst>
                                          <p:attrName>style.visibility</p:attrName>
                                        </p:attrNameLst>
                                      </p:cBhvr>
                                      <p:to>
                                        <p:strVal val="visible"/>
                                      </p:to>
                                    </p:set>
                                    <p:animEffect transition="in" filter="fade">
                                      <p:cBhvr>
                                        <p:cTn id="26" dur="1000"/>
                                        <p:tgtEl>
                                          <p:spTgt spid="2">
                                            <p:txEl>
                                              <p:pRg st="10" end="10"/>
                                            </p:txEl>
                                          </p:spTgt>
                                        </p:tgtEl>
                                      </p:cBhvr>
                                    </p:animEffect>
                                    <p:anim calcmode="lin" valueType="num">
                                      <p:cBhvr>
                                        <p:cTn id="27"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10" end="10"/>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2">
                                            <p:txEl>
                                              <p:pRg st="11" end="11"/>
                                            </p:txEl>
                                          </p:spTgt>
                                        </p:tgtEl>
                                        <p:attrNameLst>
                                          <p:attrName>style.visibility</p:attrName>
                                        </p:attrNameLst>
                                      </p:cBhvr>
                                      <p:to>
                                        <p:strVal val="visible"/>
                                      </p:to>
                                    </p:set>
                                    <p:animEffect transition="in" filter="fade">
                                      <p:cBhvr>
                                        <p:cTn id="31" dur="1000"/>
                                        <p:tgtEl>
                                          <p:spTgt spid="2">
                                            <p:txEl>
                                              <p:pRg st="11" end="11"/>
                                            </p:txEl>
                                          </p:spTgt>
                                        </p:tgtEl>
                                      </p:cBhvr>
                                    </p:animEffect>
                                    <p:anim calcmode="lin" valueType="num">
                                      <p:cBhvr>
                                        <p:cTn id="32" dur="1000" fill="hold"/>
                                        <p:tgtEl>
                                          <p:spTgt spid="2">
                                            <p:txEl>
                                              <p:pRg st="11" end="11"/>
                                            </p:txEl>
                                          </p:spTgt>
                                        </p:tgtEl>
                                        <p:attrNameLst>
                                          <p:attrName>ppt_x</p:attrName>
                                        </p:attrNameLst>
                                      </p:cBhvr>
                                      <p:tavLst>
                                        <p:tav tm="0">
                                          <p:val>
                                            <p:strVal val="#ppt_x"/>
                                          </p:val>
                                        </p:tav>
                                        <p:tav tm="100000">
                                          <p:val>
                                            <p:strVal val="#ppt_x"/>
                                          </p:val>
                                        </p:tav>
                                      </p:tavLst>
                                    </p:anim>
                                    <p:anim calcmode="lin" valueType="num">
                                      <p:cBhvr>
                                        <p:cTn id="33" dur="1000" fill="hold"/>
                                        <p:tgtEl>
                                          <p:spTgt spid="2">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
                                            <p:txEl>
                                              <p:pRg st="13" end="13"/>
                                            </p:txEl>
                                          </p:spTgt>
                                        </p:tgtEl>
                                        <p:attrNameLst>
                                          <p:attrName>style.visibility</p:attrName>
                                        </p:attrNameLst>
                                      </p:cBhvr>
                                      <p:to>
                                        <p:strVal val="visible"/>
                                      </p:to>
                                    </p:set>
                                    <p:animEffect transition="in" filter="fade">
                                      <p:cBhvr>
                                        <p:cTn id="38" dur="1000"/>
                                        <p:tgtEl>
                                          <p:spTgt spid="2">
                                            <p:txEl>
                                              <p:pRg st="13" end="13"/>
                                            </p:txEl>
                                          </p:spTgt>
                                        </p:tgtEl>
                                      </p:cBhvr>
                                    </p:animEffect>
                                    <p:anim calcmode="lin" valueType="num">
                                      <p:cBhvr>
                                        <p:cTn id="39" dur="1000" fill="hold"/>
                                        <p:tgtEl>
                                          <p:spTgt spid="2">
                                            <p:txEl>
                                              <p:pRg st="13" end="13"/>
                                            </p:txEl>
                                          </p:spTgt>
                                        </p:tgtEl>
                                        <p:attrNameLst>
                                          <p:attrName>ppt_x</p:attrName>
                                        </p:attrNameLst>
                                      </p:cBhvr>
                                      <p:tavLst>
                                        <p:tav tm="0">
                                          <p:val>
                                            <p:strVal val="#ppt_x"/>
                                          </p:val>
                                        </p:tav>
                                        <p:tav tm="100000">
                                          <p:val>
                                            <p:strVal val="#ppt_x"/>
                                          </p:val>
                                        </p:tav>
                                      </p:tavLst>
                                    </p:anim>
                                    <p:anim calcmode="lin" valueType="num">
                                      <p:cBhvr>
                                        <p:cTn id="40" dur="1000" fill="hold"/>
                                        <p:tgtEl>
                                          <p:spTgt spid="2">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732FC-1ED9-AC3F-AC33-FF4247A05A11}"/>
            </a:ext>
          </a:extLst>
        </p:cNvPr>
        <p:cNvGrpSpPr/>
        <p:nvPr/>
      </p:nvGrpSpPr>
      <p:grpSpPr>
        <a:xfrm>
          <a:off x="0" y="0"/>
          <a:ext cx="0" cy="0"/>
          <a:chOff x="0" y="0"/>
          <a:chExt cx="0" cy="0"/>
        </a:xfrm>
      </p:grpSpPr>
      <p:pic>
        <p:nvPicPr>
          <p:cNvPr id="2" name="図 1" descr="ダイアグラム&#10;&#10;AI 生成コンテンツは誤りを含む可能性があります。">
            <a:extLst>
              <a:ext uri="{FF2B5EF4-FFF2-40B4-BE49-F238E27FC236}">
                <a16:creationId xmlns:a16="http://schemas.microsoft.com/office/drawing/2014/main" id="{44291E32-BE2B-46C8-50D7-3693A082A9AE}"/>
              </a:ext>
            </a:extLst>
          </p:cNvPr>
          <p:cNvPicPr>
            <a:picLocks noChangeAspect="1"/>
          </p:cNvPicPr>
          <p:nvPr/>
        </p:nvPicPr>
        <p:blipFill>
          <a:blip r:embed="rId3"/>
          <a:srcRect l="3842" r="3842"/>
          <a:stretch>
            <a:fillRect/>
          </a:stretch>
        </p:blipFill>
        <p:spPr>
          <a:xfrm>
            <a:off x="1" y="175191"/>
            <a:ext cx="8873371" cy="6611350"/>
          </a:xfrm>
          <a:prstGeom prst="rect">
            <a:avLst/>
          </a:prstGeom>
        </p:spPr>
      </p:pic>
      <p:sp>
        <p:nvSpPr>
          <p:cNvPr id="3" name="四角形: 角を丸くする 2">
            <a:extLst>
              <a:ext uri="{FF2B5EF4-FFF2-40B4-BE49-F238E27FC236}">
                <a16:creationId xmlns:a16="http://schemas.microsoft.com/office/drawing/2014/main" id="{DCD41761-9BB5-05CA-49E7-C9BB0594C68A}"/>
              </a:ext>
            </a:extLst>
          </p:cNvPr>
          <p:cNvSpPr/>
          <p:nvPr/>
        </p:nvSpPr>
        <p:spPr>
          <a:xfrm>
            <a:off x="332136" y="1361349"/>
            <a:ext cx="2648890" cy="914400"/>
          </a:xfrm>
          <a:prstGeom prst="round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四角形: 角を丸くする 3">
            <a:extLst>
              <a:ext uri="{FF2B5EF4-FFF2-40B4-BE49-F238E27FC236}">
                <a16:creationId xmlns:a16="http://schemas.microsoft.com/office/drawing/2014/main" id="{E7616AE6-1FCD-3ACC-FB06-FEED09E2116E}"/>
              </a:ext>
            </a:extLst>
          </p:cNvPr>
          <p:cNvSpPr/>
          <p:nvPr/>
        </p:nvSpPr>
        <p:spPr>
          <a:xfrm>
            <a:off x="890480" y="3715007"/>
            <a:ext cx="3722523" cy="410045"/>
          </a:xfrm>
          <a:prstGeom prst="round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四角形: 角を丸くする 4">
            <a:extLst>
              <a:ext uri="{FF2B5EF4-FFF2-40B4-BE49-F238E27FC236}">
                <a16:creationId xmlns:a16="http://schemas.microsoft.com/office/drawing/2014/main" id="{0B63A8AF-651C-C83B-3CC1-65AD1670D0E2}"/>
              </a:ext>
            </a:extLst>
          </p:cNvPr>
          <p:cNvSpPr/>
          <p:nvPr/>
        </p:nvSpPr>
        <p:spPr>
          <a:xfrm>
            <a:off x="1694852" y="4617106"/>
            <a:ext cx="5497336" cy="504355"/>
          </a:xfrm>
          <a:prstGeom prst="round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四角形: 角を丸くする 5">
            <a:extLst>
              <a:ext uri="{FF2B5EF4-FFF2-40B4-BE49-F238E27FC236}">
                <a16:creationId xmlns:a16="http://schemas.microsoft.com/office/drawing/2014/main" id="{0C422FED-7FD6-B3B4-108B-A48ADB685777}"/>
              </a:ext>
            </a:extLst>
          </p:cNvPr>
          <p:cNvSpPr/>
          <p:nvPr/>
        </p:nvSpPr>
        <p:spPr>
          <a:xfrm>
            <a:off x="481119" y="5613515"/>
            <a:ext cx="8072417" cy="750382"/>
          </a:xfrm>
          <a:prstGeom prst="round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四角形: 角を丸くする 8">
            <a:extLst>
              <a:ext uri="{FF2B5EF4-FFF2-40B4-BE49-F238E27FC236}">
                <a16:creationId xmlns:a16="http://schemas.microsoft.com/office/drawing/2014/main" id="{90F91714-261E-4665-0071-7356C1915644}"/>
              </a:ext>
            </a:extLst>
          </p:cNvPr>
          <p:cNvSpPr/>
          <p:nvPr/>
        </p:nvSpPr>
        <p:spPr>
          <a:xfrm>
            <a:off x="735981" y="5914606"/>
            <a:ext cx="3149104" cy="374682"/>
          </a:xfrm>
          <a:prstGeom prst="roundRect">
            <a:avLst/>
          </a:prstGeom>
          <a:noFill/>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四角形: 角を丸くする 9">
            <a:extLst>
              <a:ext uri="{FF2B5EF4-FFF2-40B4-BE49-F238E27FC236}">
                <a16:creationId xmlns:a16="http://schemas.microsoft.com/office/drawing/2014/main" id="{85AC1559-BA87-92FD-E3F7-9234CD1F2A78}"/>
              </a:ext>
            </a:extLst>
          </p:cNvPr>
          <p:cNvSpPr/>
          <p:nvPr/>
        </p:nvSpPr>
        <p:spPr>
          <a:xfrm>
            <a:off x="3939354" y="5914606"/>
            <a:ext cx="3036849" cy="374682"/>
          </a:xfrm>
          <a:prstGeom prst="roundRect">
            <a:avLst/>
          </a:prstGeom>
          <a:noFill/>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E5ED7B6F-2639-424F-E4D9-8DD05EBBABE9}"/>
              </a:ext>
            </a:extLst>
          </p:cNvPr>
          <p:cNvSpPr txBox="1"/>
          <p:nvPr/>
        </p:nvSpPr>
        <p:spPr>
          <a:xfrm>
            <a:off x="5994401" y="948266"/>
            <a:ext cx="3179075" cy="307777"/>
          </a:xfrm>
          <a:prstGeom prst="rect">
            <a:avLst/>
          </a:prstGeom>
          <a:noFill/>
        </p:spPr>
        <p:txBody>
          <a:bodyPr wrap="none" rtlCol="0">
            <a:spAutoFit/>
          </a:bodyPr>
          <a:lstStyle/>
          <a:p>
            <a:r>
              <a:rPr kumimoji="1" lang="en-US" altLang="ja-JP" sz="1400" dirty="0"/>
              <a:t>2025</a:t>
            </a:r>
            <a:r>
              <a:rPr kumimoji="1" lang="ja-JP" altLang="en-US" sz="1400" dirty="0"/>
              <a:t>年</a:t>
            </a:r>
            <a:r>
              <a:rPr kumimoji="1" lang="en-US" altLang="ja-JP" sz="1400" dirty="0"/>
              <a:t>9</a:t>
            </a:r>
            <a:r>
              <a:rPr kumimoji="1" lang="ja-JP" altLang="en-US" sz="1400" dirty="0"/>
              <a:t>月教育課程企画特別部会資料</a:t>
            </a:r>
          </a:p>
        </p:txBody>
      </p:sp>
    </p:spTree>
    <p:extLst>
      <p:ext uri="{BB962C8B-B14F-4D97-AF65-F5344CB8AC3E}">
        <p14:creationId xmlns:p14="http://schemas.microsoft.com/office/powerpoint/2010/main" val="2133780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out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out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out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1000"/>
                                        <p:tgtEl>
                                          <p:spTgt spid="10"/>
                                        </p:tgtEl>
                                      </p:cBhvr>
                                    </p:animEffect>
                                    <p:anim calcmode="lin" valueType="num">
                                      <p:cBhvr>
                                        <p:cTn id="35" dur="1000" fill="hold"/>
                                        <p:tgtEl>
                                          <p:spTgt spid="10"/>
                                        </p:tgtEl>
                                        <p:attrNameLst>
                                          <p:attrName>ppt_x</p:attrName>
                                        </p:attrNameLst>
                                      </p:cBhvr>
                                      <p:tavLst>
                                        <p:tav tm="0">
                                          <p:val>
                                            <p:strVal val="#ppt_x"/>
                                          </p:val>
                                        </p:tav>
                                        <p:tav tm="100000">
                                          <p:val>
                                            <p:strVal val="#ppt_x"/>
                                          </p:val>
                                        </p:tav>
                                      </p:tavLst>
                                    </p:anim>
                                    <p:anim calcmode="lin" valueType="num">
                                      <p:cBhvr>
                                        <p:cTn id="3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9" grpId="0" animBg="1"/>
      <p:bldP spid="10" grpId="0" animBg="1"/>
    </p:bld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766</TotalTime>
  <Words>4880</Words>
  <Application>Microsoft Office PowerPoint</Application>
  <PresentationFormat>画面に合わせる (4:3)</PresentationFormat>
  <Paragraphs>641</Paragraphs>
  <Slides>33</Slides>
  <Notes>33</Notes>
  <HiddenSlides>0</HiddenSlides>
  <MMClips>0</MMClips>
  <ScaleCrop>false</ScaleCrop>
  <HeadingPairs>
    <vt:vector size="6" baseType="variant">
      <vt:variant>
        <vt:lpstr>使用されているフォント</vt:lpstr>
      </vt:variant>
      <vt:variant>
        <vt:i4>19</vt:i4>
      </vt:variant>
      <vt:variant>
        <vt:lpstr>テーマ</vt:lpstr>
      </vt:variant>
      <vt:variant>
        <vt:i4>1</vt:i4>
      </vt:variant>
      <vt:variant>
        <vt:lpstr>スライド タイトル</vt:lpstr>
      </vt:variant>
      <vt:variant>
        <vt:i4>33</vt:i4>
      </vt:variant>
    </vt:vector>
  </HeadingPairs>
  <TitlesOfParts>
    <vt:vector size="53" baseType="lpstr">
      <vt:lpstr>AR Pゴシック体S</vt:lpstr>
      <vt:lpstr>AR Pペン楷書体L</vt:lpstr>
      <vt:lpstr>AR P丸ゴシック体E</vt:lpstr>
      <vt:lpstr>AR丸ゴシック体E</vt:lpstr>
      <vt:lpstr>ＤＦ平成ゴシック体W5</vt:lpstr>
      <vt:lpstr>ＤＦ平成明朝体W7</vt:lpstr>
      <vt:lpstr>HGPｺﾞｼｯｸE</vt:lpstr>
      <vt:lpstr>HGP創英角ｺﾞｼｯｸUB</vt:lpstr>
      <vt:lpstr>HGP創英角ﾎﾟｯﾌﾟ体</vt:lpstr>
      <vt:lpstr>HGSｺﾞｼｯｸE</vt:lpstr>
      <vt:lpstr>HGS創英角ﾎﾟｯﾌﾟ体</vt:lpstr>
      <vt:lpstr>HG創英角ﾎﾟｯﾌﾟ体</vt:lpstr>
      <vt:lpstr>HG明朝B</vt:lpstr>
      <vt:lpstr>游ゴシック</vt:lpstr>
      <vt:lpstr>游明朝</vt:lpstr>
      <vt:lpstr>Aptos</vt:lpstr>
      <vt:lpstr>Aptos Display</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利夫 手島</dc:creator>
  <cp:lastModifiedBy>利夫 手島</cp:lastModifiedBy>
  <cp:revision>20</cp:revision>
  <cp:lastPrinted>2026-09-07T03:38:37Z</cp:lastPrinted>
  <dcterms:created xsi:type="dcterms:W3CDTF">2026-09-05T23:54:45Z</dcterms:created>
  <dcterms:modified xsi:type="dcterms:W3CDTF">2026-09-07T05:25:22Z</dcterms:modified>
</cp:coreProperties>
</file>