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84" r:id="rId2"/>
    <p:sldId id="2855" r:id="rId3"/>
    <p:sldId id="2913" r:id="rId4"/>
    <p:sldId id="2851" r:id="rId5"/>
    <p:sldId id="264" r:id="rId6"/>
    <p:sldId id="265" r:id="rId7"/>
    <p:sldId id="2985" r:id="rId8"/>
  </p:sldIdLst>
  <p:sldSz cx="9144000" cy="6858000" type="screen4x3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B97"/>
    <a:srgbClr val="CDFF9D"/>
    <a:srgbClr val="C7E088"/>
    <a:srgbClr val="9BDB45"/>
    <a:srgbClr val="90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853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F62D26E-8C8A-429E-ACD8-4DBF899916E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1975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031" y="3314929"/>
            <a:ext cx="8016239" cy="271221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542561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853" y="6542561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C5302BE-DEEE-48D9-99AC-A00C201FD2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2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7A05-CD05-487B-AE20-5CDBB3273D2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96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44838" y="566738"/>
            <a:ext cx="3775075" cy="2830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76503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99260" indent="-307407" defTabSz="1376503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29630" indent="-245926" defTabSz="1376503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21482" indent="-245926" defTabSz="1376503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13334" indent="-245926" defTabSz="1376503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705187" indent="-245926" defTabSz="137650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97038" indent="-245926" defTabSz="137650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688891" indent="-245926" defTabSz="137650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80742" indent="-245926" defTabSz="137650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DFB1E70-55DD-47BF-A83A-7F8F719E733A}" type="slidenum">
              <a:rPr lang="ja-JP" altLang="en-US" sz="1300">
                <a:latin typeface="Calibri" panose="020F0502020204030204" pitchFamily="34" charset="0"/>
              </a:rPr>
              <a:pPr/>
              <a:t>3</a:t>
            </a:fld>
            <a:endParaRPr lang="ja-JP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11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52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38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3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5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48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16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0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6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90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15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67B4-35AB-468C-B149-620627ACC85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F89A-DBCD-4C3F-AB1D-F98C6155C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3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ext.go.jp/a_menu/shotou/gakuryoku/korekara.htm" TargetMode="External"/><Relationship Id="rId4" Type="http://schemas.openxmlformats.org/officeDocument/2006/relationships/hyperlink" Target="file:///H:\&#20843;&#21517;&#24029;&#23567;&#23398;&#26657;&#26657;&#20869;&#20849;&#26377;&#12424;&#12426;(341&#65319;&#65314;&#65289;\&#65297;&#12289;&#26657;&#38263;&#12501;&#12457;&#12523;&#12480;\&#65297;&#65292;&#12518;&#12493;&#12473;&#12467;&#12473;&#12463;&#12540;&#12523;&#65288;&#26481;&#38642;&#23567;&#12487;&#12540;&#12479;&#12418;&#65289;\&#65296;&#20196;&#21644;&#65302;&#24180;&#12288;&#65298;&#65296;&#65298;&#65300;&#24180;&#24230;\20240118&#12288;&#23567;&#24179;&#31532;&#20116;&#23567;&#23398;&#26657;11&#26376;15&#26085;&#12395;&#30740;&#31350;&#30330;&#34920;&#12288;&#26494;&#26412;&#38597;&#21490;&#26657;&#38263;&#20808;&#29983;&#12288;&#65304;&#65297;&#65300;&#65298;&#65293;&#65300;&#65302;&#65299;&#65293;&#65298;&#65297;&#65296;&#65296;\&#23567;&#24179;&#24066;&#25945;&#32946;&#25391;&#33288;&#22522;&#26412;&#35336;&#30011;&#65288;&#23567;&#24179;&#24066;&#12398;&#25945;&#32946;&#20196;&#21644;&#65302;&#24180;&#29256;&#65289;\&#30906;&#12363;&#12394;&#23398;&#21147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89D34EB-23B1-202B-2698-D241B9996F9D}"/>
              </a:ext>
            </a:extLst>
          </p:cNvPr>
          <p:cNvGrpSpPr/>
          <p:nvPr/>
        </p:nvGrpSpPr>
        <p:grpSpPr>
          <a:xfrm>
            <a:off x="0" y="0"/>
            <a:ext cx="9348787" cy="6858000"/>
            <a:chOff x="0" y="0"/>
            <a:chExt cx="9348787" cy="6858000"/>
          </a:xfrm>
        </p:grpSpPr>
        <p:sp>
          <p:nvSpPr>
            <p:cNvPr id="6" name="フレーム 5">
              <a:extLst>
                <a:ext uri="{FF2B5EF4-FFF2-40B4-BE49-F238E27FC236}">
                  <a16:creationId xmlns:a16="http://schemas.microsoft.com/office/drawing/2014/main" id="{5CA2028E-A00D-43B2-9D0A-8341D4898A0F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056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0C64095-46D9-4759-B760-2E4BB6D95E2F}"/>
                </a:ext>
              </a:extLst>
            </p:cNvPr>
            <p:cNvSpPr/>
            <p:nvPr/>
          </p:nvSpPr>
          <p:spPr>
            <a:xfrm>
              <a:off x="204787" y="213306"/>
              <a:ext cx="8734425" cy="64198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00DCF05-0961-468D-B4CE-3F0F589EC505}"/>
                </a:ext>
              </a:extLst>
            </p:cNvPr>
            <p:cNvSpPr txBox="1"/>
            <p:nvPr/>
          </p:nvSpPr>
          <p:spPr>
            <a:xfrm flipH="1">
              <a:off x="4886951" y="5183240"/>
              <a:ext cx="44618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rgbClr val="FFFFFF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令和７年２月　　日</a:t>
              </a:r>
              <a:endParaRPr lang="en-US" altLang="ja-JP" sz="20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000" dirty="0">
                  <a:solidFill>
                    <a:srgbClr val="FFFFFF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ＥＳＤ、ＳＤＧｓ</a:t>
              </a:r>
              <a:r>
                <a:rPr lang="zh-TW" altLang="en-US" sz="2000" dirty="0">
                  <a:solidFill>
                    <a:srgbClr val="FFFFFF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推進研究室　室長</a:t>
              </a:r>
              <a:endParaRPr lang="en-US" altLang="zh-TW" sz="20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000" dirty="0">
                  <a:solidFill>
                    <a:srgbClr val="FFFFFF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江東区立八名川小学校  元校長</a:t>
              </a:r>
              <a:r>
                <a:rPr lang="zh-TW" altLang="en-US" sz="2000" dirty="0">
                  <a:solidFill>
                    <a:srgbClr val="FFFFFF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</a:t>
              </a:r>
              <a:endParaRPr kumimoji="1" lang="en-US" altLang="ja-JP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　　　　　　　　　　　手島 利夫</a:t>
              </a:r>
              <a:endParaRPr kumimoji="1" lang="en-US" altLang="ja-JP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kumimoji="1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FDB8FCA-7353-40BE-9B06-A4011341D815}"/>
                </a:ext>
              </a:extLst>
            </p:cNvPr>
            <p:cNvSpPr/>
            <p:nvPr/>
          </p:nvSpPr>
          <p:spPr>
            <a:xfrm>
              <a:off x="5705475" y="6600825"/>
              <a:ext cx="47625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1801C1F-EBD0-413A-845A-EAE11A28990D}"/>
                </a:ext>
              </a:extLst>
            </p:cNvPr>
            <p:cNvSpPr/>
            <p:nvPr/>
          </p:nvSpPr>
          <p:spPr>
            <a:xfrm>
              <a:off x="6462712" y="6584368"/>
              <a:ext cx="476250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A2CAE45-791C-48F6-8355-4F8BA67C6625}"/>
                </a:ext>
              </a:extLst>
            </p:cNvPr>
            <p:cNvSpPr/>
            <p:nvPr/>
          </p:nvSpPr>
          <p:spPr>
            <a:xfrm>
              <a:off x="7034212" y="6584368"/>
              <a:ext cx="476250" cy="762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A9A9086-6862-4A15-8F3E-5EF461CA78D0}"/>
                </a:ext>
              </a:extLst>
            </p:cNvPr>
            <p:cNvSpPr txBox="1"/>
            <p:nvPr/>
          </p:nvSpPr>
          <p:spPr>
            <a:xfrm>
              <a:off x="366919" y="333908"/>
              <a:ext cx="8762999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lang="ja-JP" altLang="en-US" sz="2800" b="1" dirty="0"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　○○小学校 校内研究会</a:t>
              </a:r>
              <a:endParaRPr lang="en-US" altLang="ja-JP" sz="2800" b="1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lang="ja-JP" altLang="en-US" sz="2800" b="1" dirty="0"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 </a:t>
              </a:r>
              <a:endParaRPr lang="en-US" altLang="ja-JP" sz="2800" b="1" kern="100" dirty="0">
                <a:solidFill>
                  <a:schemeClr val="accent1"/>
                </a:solidFill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endParaRPr>
            </a:p>
            <a:p>
              <a:r>
                <a:rPr lang="ja-JP" altLang="ja-JP" sz="2200" dirty="0">
                  <a:solidFill>
                    <a:schemeClr val="bg1"/>
                  </a:solidFill>
                  <a:latin typeface="+mn-ea"/>
                </a:rPr>
                <a:t>　</a:t>
              </a:r>
              <a:r>
                <a:rPr lang="ja-JP" altLang="en-US" b="1" kern="100" dirty="0">
                  <a:solidFill>
                    <a:schemeClr val="bg1"/>
                  </a:solidFill>
                  <a:effectLst/>
                  <a:latin typeface="AR丸ゴシック体E" panose="020F0909000000000000" pitchFamily="49" charset="-128"/>
                  <a:ea typeface="AR丸ゴシック体E" panose="020F0909000000000000" pitchFamily="49" charset="-128"/>
                  <a:cs typeface="Times New Roman" panose="02020603050405020304" pitchFamily="18" charset="0"/>
                </a:rPr>
                <a:t>　　　　　　　　　　　　　　　</a:t>
              </a:r>
              <a:r>
                <a:rPr lang="ja-JP" altLang="en-US" b="1" kern="100" dirty="0">
                  <a:solidFill>
                    <a:schemeClr val="bg1"/>
                  </a:solidFill>
                  <a:latin typeface="AR丸ゴシック体E" panose="020F0909000000000000" pitchFamily="49" charset="-128"/>
                  <a:ea typeface="AR丸ゴシック体E" panose="020F0909000000000000" pitchFamily="49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b="1" kern="100" dirty="0">
                  <a:solidFill>
                    <a:schemeClr val="bg1"/>
                  </a:solidFill>
                  <a:effectLst/>
                  <a:latin typeface="AR丸ゴシック体E" panose="020F0909000000000000" pitchFamily="49" charset="-128"/>
                  <a:ea typeface="AR丸ゴシック体E" panose="020F0909000000000000" pitchFamily="49" charset="-128"/>
                  <a:cs typeface="Times New Roman" panose="02020603050405020304" pitchFamily="18" charset="0"/>
                </a:rPr>
                <a:t>　</a:t>
              </a:r>
              <a:r>
                <a:rPr kumimoji="1" lang="ja-JP" altLang="en-US" sz="2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r>
                <a: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　　　　　　　　　　　　　　</a:t>
              </a:r>
              <a:endParaRPr kumimoji="1" lang="en-US" altLang="ja-JP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3600" b="1" dirty="0"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</a:t>
              </a:r>
              <a:r>
                <a:rPr lang="en-US" altLang="ja-JP" sz="3600" b="1" dirty="0">
                  <a:solidFill>
                    <a:srgbClr val="FFFF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【</a:t>
              </a:r>
              <a:r>
                <a:rPr lang="ja-JP" altLang="en-US" sz="3600" b="1" dirty="0">
                  <a:solidFill>
                    <a:srgbClr val="FFFF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課題を自分事として捉え、すすんで</a:t>
              </a:r>
              <a:endParaRPr lang="en-US" altLang="ja-JP" sz="3600" b="1" dirty="0"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lang="ja-JP" altLang="en-US" sz="3600" b="1" dirty="0">
                  <a:solidFill>
                    <a:srgbClr val="FFFF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　解決しようとする児童の育成</a:t>
              </a:r>
              <a:r>
                <a:rPr lang="en-US" altLang="ja-JP" sz="3600" b="1" dirty="0">
                  <a:solidFill>
                    <a:srgbClr val="FFFF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】</a:t>
              </a:r>
              <a:r>
                <a:rPr kumimoji="1" lang="ja-JP" altLang="en-US" sz="3600" b="1" dirty="0">
                  <a:solidFill>
                    <a:srgbClr val="FFFF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　</a:t>
              </a:r>
              <a:endParaRPr kumimoji="1" lang="en-US" altLang="ja-JP" sz="3600" b="1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b="1" dirty="0">
                  <a:solidFill>
                    <a:srgbClr val="FFFF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en-US" altLang="ja-JP" sz="1200" b="1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b="1" dirty="0">
                  <a:solidFill>
                    <a:srgbClr val="FFFF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</a:t>
              </a:r>
              <a:endParaRPr kumimoji="1" lang="en-US" altLang="ja-JP" sz="2800" b="1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en-US" altLang="ja-JP" sz="2800" b="1" dirty="0">
                  <a:solidFill>
                    <a:srgbClr val="FFFF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   </a:t>
              </a:r>
              <a:r>
                <a:rPr kumimoji="1" lang="ja-JP" altLang="en-US" sz="3200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～ ＳＤＧｓ達成を目指し、ＥＳＤを踏まえた</a:t>
              </a:r>
              <a:endParaRPr kumimoji="1" lang="en-US" altLang="ja-JP" sz="32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3200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授業づくりを通して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～</a:t>
              </a:r>
              <a:endParaRPr kumimoji="1" lang="en-US" altLang="ja-JP" sz="32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dirty="0"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　</a:t>
              </a:r>
              <a:r>
                <a:rPr kumimoji="1" lang="ja-JP" altLang="en-US" dirty="0">
                  <a:solidFill>
                    <a:schemeClr val="bg1"/>
                  </a:solidFill>
                  <a:highlight>
                    <a:srgbClr val="FFFF00"/>
                  </a:highligh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　　　　　　　　　　　　　　　　　　　　　　　　</a:t>
              </a:r>
              <a:r>
                <a:rPr kumimoji="1" lang="ja-JP" altLang="en-US" dirty="0"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</a:t>
              </a:r>
              <a:endParaRPr kumimoji="1" lang="en-US" altLang="ja-JP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dirty="0"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</a:t>
              </a:r>
              <a:r>
                <a:rPr kumimoji="1" lang="ja-JP" altLang="en-US" sz="2400" dirty="0">
                  <a:solidFill>
                    <a:srgbClr val="FF0000"/>
                  </a:solidFill>
                  <a:highlight>
                    <a:srgbClr val="FFFF00"/>
                  </a:highligh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内容はスライドショーでご確認ください。手島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2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0DD47-25DF-EA24-80E7-342520F25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6ED80C-F36C-2E46-40EE-D6F4B5BF7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5687" b="6863"/>
          <a:stretch/>
        </p:blipFill>
        <p:spPr>
          <a:xfrm>
            <a:off x="1869138" y="168482"/>
            <a:ext cx="5177117" cy="668951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C5A6AF-3488-539B-CD75-B1009453F588}"/>
              </a:ext>
            </a:extLst>
          </p:cNvPr>
          <p:cNvSpPr/>
          <p:nvPr/>
        </p:nvSpPr>
        <p:spPr>
          <a:xfrm>
            <a:off x="1976713" y="3254189"/>
            <a:ext cx="5177117" cy="2487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29308E-C8E4-7834-8DEF-F0ECAA866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47725" r="2820" b="19754"/>
          <a:stretch/>
        </p:blipFill>
        <p:spPr>
          <a:xfrm>
            <a:off x="192147" y="2635625"/>
            <a:ext cx="8746247" cy="454510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C2F8D6-1167-3230-0C61-821AF21C3915}"/>
              </a:ext>
            </a:extLst>
          </p:cNvPr>
          <p:cNvSpPr/>
          <p:nvPr/>
        </p:nvSpPr>
        <p:spPr>
          <a:xfrm>
            <a:off x="5540188" y="2635625"/>
            <a:ext cx="2084294" cy="5109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4D399F-3694-F906-8D31-9043609BF970}"/>
              </a:ext>
            </a:extLst>
          </p:cNvPr>
          <p:cNvSpPr/>
          <p:nvPr/>
        </p:nvSpPr>
        <p:spPr>
          <a:xfrm>
            <a:off x="7100051" y="3939988"/>
            <a:ext cx="1851802" cy="779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6BBB4-F638-A3CA-255D-BCDD1F707E97}"/>
              </a:ext>
            </a:extLst>
          </p:cNvPr>
          <p:cNvSpPr/>
          <p:nvPr/>
        </p:nvSpPr>
        <p:spPr>
          <a:xfrm>
            <a:off x="7978874" y="4719917"/>
            <a:ext cx="1165126" cy="18691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FD5B604-B961-CB09-4512-ACA571F01432}"/>
              </a:ext>
            </a:extLst>
          </p:cNvPr>
          <p:cNvSpPr/>
          <p:nvPr/>
        </p:nvSpPr>
        <p:spPr>
          <a:xfrm>
            <a:off x="2716306" y="4639236"/>
            <a:ext cx="5056962" cy="12505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A10997E-4F1A-F0C5-B17B-BBD2A9E94B23}"/>
              </a:ext>
            </a:extLst>
          </p:cNvPr>
          <p:cNvGrpSpPr/>
          <p:nvPr/>
        </p:nvGrpSpPr>
        <p:grpSpPr>
          <a:xfrm>
            <a:off x="2828365" y="403412"/>
            <a:ext cx="1407460" cy="1476539"/>
            <a:chOff x="2828365" y="403412"/>
            <a:chExt cx="1407460" cy="1476539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FAE6C23-C322-CDED-A197-227720BEBDCF}"/>
                </a:ext>
              </a:extLst>
            </p:cNvPr>
            <p:cNvSpPr/>
            <p:nvPr/>
          </p:nvSpPr>
          <p:spPr>
            <a:xfrm>
              <a:off x="3603812" y="403412"/>
              <a:ext cx="632012" cy="215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1D1B537-18B1-AEB1-812C-B7344CFAF97F}"/>
                </a:ext>
              </a:extLst>
            </p:cNvPr>
            <p:cNvSpPr/>
            <p:nvPr/>
          </p:nvSpPr>
          <p:spPr>
            <a:xfrm>
              <a:off x="2828365" y="1028307"/>
              <a:ext cx="291353" cy="14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99F08E1-CF7C-163E-597D-D06D5BFF69D1}"/>
                </a:ext>
              </a:extLst>
            </p:cNvPr>
            <p:cNvSpPr/>
            <p:nvPr/>
          </p:nvSpPr>
          <p:spPr>
            <a:xfrm>
              <a:off x="4096867" y="1207601"/>
              <a:ext cx="138958" cy="215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9C198F2-03B6-5FA4-6BB5-CA7DACC02C41}"/>
                </a:ext>
              </a:extLst>
            </p:cNvPr>
            <p:cNvSpPr/>
            <p:nvPr/>
          </p:nvSpPr>
          <p:spPr>
            <a:xfrm>
              <a:off x="3774139" y="1664799"/>
              <a:ext cx="219638" cy="215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F12A08-8191-9042-A47B-1A6F9E4AC910}"/>
              </a:ext>
            </a:extLst>
          </p:cNvPr>
          <p:cNvSpPr txBox="1"/>
          <p:nvPr/>
        </p:nvSpPr>
        <p:spPr>
          <a:xfrm>
            <a:off x="1629982" y="387963"/>
            <a:ext cx="521168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本年度の研究計画を見直し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来年度の研究の方向性を考える</a:t>
            </a:r>
          </a:p>
        </p:txBody>
      </p:sp>
    </p:spTree>
    <p:extLst>
      <p:ext uri="{BB962C8B-B14F-4D97-AF65-F5344CB8AC3E}">
        <p14:creationId xmlns:p14="http://schemas.microsoft.com/office/powerpoint/2010/main" val="347746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72C2AF-3F74-4D5A-AD06-2FCF04D9D0C0}"/>
              </a:ext>
            </a:extLst>
          </p:cNvPr>
          <p:cNvSpPr/>
          <p:nvPr/>
        </p:nvSpPr>
        <p:spPr>
          <a:xfrm>
            <a:off x="1" y="0"/>
            <a:ext cx="9160933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E775DD-6539-4B66-818E-C3CB919DE380}"/>
              </a:ext>
            </a:extLst>
          </p:cNvPr>
          <p:cNvSpPr/>
          <p:nvPr/>
        </p:nvSpPr>
        <p:spPr>
          <a:xfrm>
            <a:off x="1" y="263769"/>
            <a:ext cx="8427357" cy="633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54" dirty="0"/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85531" y="1086330"/>
            <a:ext cx="8828650" cy="553407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ja-JP" sz="9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585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主体的・対話的で深い学びの実現に向けた授業改善を通して</a:t>
            </a:r>
            <a:endParaRPr lang="en-US" altLang="ja-JP" sz="2585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1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323" dirty="0">
                <a:solidFill>
                  <a:srgbClr val="C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</a:t>
            </a:r>
            <a:r>
              <a:rPr lang="ja-JP" altLang="en-US" sz="3323" dirty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生きる力」を育む</a:t>
            </a:r>
            <a:endParaRPr lang="en-US" altLang="ja-JP" sz="3323" dirty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１．基礎的・基本的な　　　</a:t>
            </a:r>
            <a:r>
              <a:rPr lang="ja-JP" altLang="en-US" sz="3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・思考力</a:t>
            </a:r>
            <a:endParaRPr lang="en-US" altLang="ja-JP" sz="32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知識及び技能の習得と　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 </a:t>
            </a:r>
            <a:r>
              <a:rPr lang="ja-JP" altLang="en-US" sz="32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・判断力　</a:t>
            </a:r>
            <a:endParaRPr lang="en-US" altLang="ja-JP" sz="32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323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   </a:t>
            </a:r>
            <a:r>
              <a:rPr lang="ja-JP" altLang="en-US" sz="3323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課題解決に必要な</a:t>
            </a:r>
            <a:r>
              <a:rPr lang="ja-JP" altLang="en-US" sz="3785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    </a:t>
            </a:r>
            <a:r>
              <a:rPr lang="ja-JP" altLang="en-US" sz="32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・表現力</a:t>
            </a:r>
            <a:endParaRPr lang="en-US" altLang="ja-JP" sz="32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408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</a:t>
            </a:r>
            <a:r>
              <a:rPr lang="ja-JP" altLang="en-US" sz="11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3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r>
              <a:rPr lang="ja-JP" altLang="en-US" sz="3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学</a:t>
            </a:r>
            <a:r>
              <a:rPr lang="ja-JP" altLang="en-US" sz="3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びに向かう</a:t>
            </a:r>
            <a:r>
              <a:rPr lang="ja-JP" altLang="en-US" sz="3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力</a:t>
            </a:r>
            <a:endParaRPr lang="en-US" altLang="ja-JP" sz="36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・</a:t>
            </a:r>
            <a:r>
              <a:rPr lang="ja-JP" altLang="en-US" sz="3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人間性</a:t>
            </a:r>
            <a:endParaRPr lang="en-US" altLang="ja-JP" sz="36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323" dirty="0">
                <a:solidFill>
                  <a:schemeClr val="accent1">
                    <a:lumMod val="60000"/>
                    <a:lumOff val="4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２．豊かな心や創造性</a:t>
            </a:r>
            <a:endParaRPr lang="en-US" altLang="ja-JP" sz="1846" dirty="0">
              <a:solidFill>
                <a:schemeClr val="accent1">
                  <a:lumMod val="60000"/>
                  <a:lumOff val="4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323" dirty="0">
                <a:solidFill>
                  <a:schemeClr val="accent1">
                    <a:lumMod val="60000"/>
                    <a:lumOff val="4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３．健康で安全な生活と</a:t>
            </a:r>
            <a:endParaRPr lang="en-US" altLang="ja-JP" sz="3323" dirty="0">
              <a:solidFill>
                <a:schemeClr val="accent1">
                  <a:lumMod val="60000"/>
                  <a:lumOff val="4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323" dirty="0">
                <a:solidFill>
                  <a:schemeClr val="accent1">
                    <a:lumMod val="60000"/>
                    <a:lumOff val="4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豊かなスポーツライフ</a:t>
            </a:r>
            <a:endParaRPr lang="ja-JP" altLang="en-US" sz="2215" dirty="0">
              <a:solidFill>
                <a:schemeClr val="accent1">
                  <a:lumMod val="60000"/>
                  <a:lumOff val="4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50179" name="テキスト ボックス 2"/>
          <p:cNvSpPr txBox="1">
            <a:spLocks noChangeArrowheads="1"/>
          </p:cNvSpPr>
          <p:nvPr/>
        </p:nvSpPr>
        <p:spPr bwMode="auto">
          <a:xfrm>
            <a:off x="994442" y="261004"/>
            <a:ext cx="4060563" cy="564322"/>
          </a:xfrm>
          <a:prstGeom prst="rect">
            <a:avLst/>
          </a:pr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067" b="1" dirty="0">
                <a:latin typeface="AR P楷書体M" panose="03000600000000000000" pitchFamily="66" charset="-128"/>
                <a:ea typeface="AR P楷書体M" panose="03000600000000000000" pitchFamily="66" charset="-128"/>
              </a:rPr>
              <a:t>学習</a:t>
            </a:r>
            <a:r>
              <a:rPr lang="ja-JP" altLang="en-US" sz="3067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P楷書体M" panose="03000600000000000000" pitchFamily="66" charset="-128"/>
                <a:ea typeface="AR P楷書体M" panose="03000600000000000000" pitchFamily="66" charset="-128"/>
              </a:rPr>
              <a:t>指導</a:t>
            </a:r>
            <a:r>
              <a:rPr lang="ja-JP" altLang="en-US" sz="3067" b="1" dirty="0">
                <a:latin typeface="AR P楷書体M" panose="03000600000000000000" pitchFamily="66" charset="-128"/>
                <a:ea typeface="AR P楷書体M" panose="03000600000000000000" pitchFamily="66" charset="-128"/>
              </a:rPr>
              <a:t>要領総則では</a:t>
            </a:r>
            <a:r>
              <a:rPr lang="ja-JP" altLang="en-US" sz="1846" b="1" dirty="0">
                <a:latin typeface="AR P楷書体M" panose="03000600000000000000" pitchFamily="66" charset="-128"/>
                <a:ea typeface="AR P楷書体M" panose="03000600000000000000" pitchFamily="66" charset="-128"/>
              </a:rPr>
              <a:t>　</a:t>
            </a:r>
            <a:endParaRPr lang="en-US" altLang="ja-JP" sz="1846" b="1" dirty="0">
              <a:latin typeface="AR P楷書体M" panose="03000600000000000000" pitchFamily="66" charset="-128"/>
              <a:ea typeface="AR P楷書体M" panose="03000600000000000000" pitchFamily="66" charset="-128"/>
            </a:endParaRPr>
          </a:p>
        </p:txBody>
      </p:sp>
      <p:sp>
        <p:nvSpPr>
          <p:cNvPr id="4" name="右中かっこ 3"/>
          <p:cNvSpPr/>
          <p:nvPr/>
        </p:nvSpPr>
        <p:spPr>
          <a:xfrm flipH="1">
            <a:off x="5228567" y="2431137"/>
            <a:ext cx="367558" cy="1387829"/>
          </a:xfrm>
          <a:prstGeom prst="rightBrace">
            <a:avLst>
              <a:gd name="adj1" fmla="val 8333"/>
              <a:gd name="adj2" fmla="val 90316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754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FA5236-37AC-45CB-A4B6-B3BADC4C9B5B}"/>
              </a:ext>
            </a:extLst>
          </p:cNvPr>
          <p:cNvSpPr txBox="1"/>
          <p:nvPr/>
        </p:nvSpPr>
        <p:spPr>
          <a:xfrm rot="21349390">
            <a:off x="5460061" y="266148"/>
            <a:ext cx="354199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  <a:r>
              <a:rPr kumimoji="1" lang="ja-JP" altLang="en-US" sz="3600" b="1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ＥＳＤを具体化</a:t>
            </a:r>
            <a:endParaRPr kumimoji="1" lang="en-US" altLang="ja-JP" sz="3600" b="1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8A8EE0-2E58-FC10-7525-9D7A26C8739B}"/>
              </a:ext>
            </a:extLst>
          </p:cNvPr>
          <p:cNvSpPr txBox="1"/>
          <p:nvPr/>
        </p:nvSpPr>
        <p:spPr>
          <a:xfrm>
            <a:off x="7781027" y="332986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等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D096E81-8A65-D9A8-6302-73433D09A772}"/>
              </a:ext>
            </a:extLst>
          </p:cNvPr>
          <p:cNvSpPr/>
          <p:nvPr/>
        </p:nvSpPr>
        <p:spPr>
          <a:xfrm>
            <a:off x="185531" y="1775012"/>
            <a:ext cx="2382857" cy="656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5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6F46FA3-101E-F4ED-EFCE-A3738EBE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2" y="153102"/>
            <a:ext cx="6898342" cy="669290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857B74-922B-F872-F2B4-95CC7FE43567}"/>
              </a:ext>
            </a:extLst>
          </p:cNvPr>
          <p:cNvSpPr txBox="1"/>
          <p:nvPr/>
        </p:nvSpPr>
        <p:spPr>
          <a:xfrm>
            <a:off x="6555442" y="1344706"/>
            <a:ext cx="2487704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ゆとりの中で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生きる力を育む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600" b="1" dirty="0"/>
              <a:t>2002</a:t>
            </a:r>
            <a:r>
              <a:rPr kumimoji="1" lang="ja-JP" altLang="en-US" sz="1600" b="1" dirty="0"/>
              <a:t>～</a:t>
            </a:r>
            <a:r>
              <a:rPr kumimoji="1" lang="ja-JP" altLang="en-US" sz="1400" b="1" dirty="0"/>
              <a:t>実施の学習指導要領</a:t>
            </a:r>
          </a:p>
        </p:txBody>
      </p:sp>
    </p:spTree>
    <p:extLst>
      <p:ext uri="{BB962C8B-B14F-4D97-AF65-F5344CB8AC3E}">
        <p14:creationId xmlns:p14="http://schemas.microsoft.com/office/powerpoint/2010/main" val="22704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54279-675B-6677-F4E2-989275B70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8897DF1-2ABD-4C50-67BE-1C595EA41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561" t="935" r="9828" b="41822"/>
          <a:stretch/>
        </p:blipFill>
        <p:spPr>
          <a:xfrm>
            <a:off x="435768" y="-228597"/>
            <a:ext cx="8272463" cy="62727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572D9A-9DAF-612B-1E9E-89C5E0BA0457}"/>
              </a:ext>
            </a:extLst>
          </p:cNvPr>
          <p:cNvSpPr txBox="1"/>
          <p:nvPr/>
        </p:nvSpPr>
        <p:spPr>
          <a:xfrm>
            <a:off x="71437" y="6317215"/>
            <a:ext cx="9001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0050" algn="just"/>
            <a:r>
              <a:rPr lang="en-US" altLang="ja-JP" sz="1800" u="sng" kern="100" dirty="0" err="1">
                <a:solidFill>
                  <a:srgbClr val="0563C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  <a:hlinkClick r:id="rId4"/>
              </a:rPr>
              <a:t>確かな学力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1800" u="sng" kern="100" dirty="0">
                <a:solidFill>
                  <a:srgbClr val="0563C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  <a:hlinkClick r:id="rId5"/>
              </a:rPr>
              <a:t>https://www.mext.go.jp/a_menu/shotou/gakuryoku/korekara.htm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723AAA-02A0-5DC1-CA47-7DFBC0E48DF4}"/>
              </a:ext>
            </a:extLst>
          </p:cNvPr>
          <p:cNvSpPr txBox="1"/>
          <p:nvPr/>
        </p:nvSpPr>
        <p:spPr>
          <a:xfrm>
            <a:off x="435768" y="5901231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文部科学省のホームページより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26A0A1-4323-DF0B-AAD8-EF3AA4447BB4}"/>
              </a:ext>
            </a:extLst>
          </p:cNvPr>
          <p:cNvSpPr txBox="1"/>
          <p:nvPr/>
        </p:nvSpPr>
        <p:spPr>
          <a:xfrm>
            <a:off x="3496865" y="1328739"/>
            <a:ext cx="1918098" cy="523220"/>
          </a:xfrm>
          <a:prstGeom prst="rect">
            <a:avLst/>
          </a:prstGeom>
          <a:solidFill>
            <a:srgbClr val="76E3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確かな学力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FC7889-8FB5-336A-AEDA-CE8AA2CAD38D}"/>
              </a:ext>
            </a:extLst>
          </p:cNvPr>
          <p:cNvSpPr txBox="1"/>
          <p:nvPr/>
        </p:nvSpPr>
        <p:spPr>
          <a:xfrm>
            <a:off x="1463276" y="4105276"/>
            <a:ext cx="2408637" cy="523220"/>
          </a:xfrm>
          <a:prstGeom prst="rect">
            <a:avLst/>
          </a:prstGeom>
          <a:solidFill>
            <a:srgbClr val="AAE57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豊かな人間性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521112-3322-08B6-6CDF-32C44E13775D}"/>
              </a:ext>
            </a:extLst>
          </p:cNvPr>
          <p:cNvSpPr txBox="1"/>
          <p:nvPr/>
        </p:nvSpPr>
        <p:spPr>
          <a:xfrm>
            <a:off x="5414963" y="4119564"/>
            <a:ext cx="2043112" cy="523220"/>
          </a:xfrm>
          <a:prstGeom prst="rect">
            <a:avLst/>
          </a:prstGeom>
          <a:solidFill>
            <a:srgbClr val="F6C3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健康や体力</a:t>
            </a:r>
          </a:p>
        </p:txBody>
      </p:sp>
    </p:spTree>
    <p:extLst>
      <p:ext uri="{BB962C8B-B14F-4D97-AF65-F5344CB8AC3E}">
        <p14:creationId xmlns:p14="http://schemas.microsoft.com/office/powerpoint/2010/main" val="13935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7EA31-D776-8AB5-C63A-14172557D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B3C45CB-93B8-E1CE-893E-BBA567A25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93" r="5775"/>
          <a:stretch/>
        </p:blipFill>
        <p:spPr bwMode="auto">
          <a:xfrm>
            <a:off x="121131" y="0"/>
            <a:ext cx="8901737" cy="7042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1CF77223-659C-D518-DC51-2CD63565B22A}"/>
              </a:ext>
            </a:extLst>
          </p:cNvPr>
          <p:cNvSpPr/>
          <p:nvPr/>
        </p:nvSpPr>
        <p:spPr>
          <a:xfrm>
            <a:off x="3872754" y="4316506"/>
            <a:ext cx="1653988" cy="7530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49FD1C0-EE2F-98CD-5F7F-39F27EDEC3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12" t="18736" r="23401" b="25059"/>
          <a:stretch/>
        </p:blipFill>
        <p:spPr>
          <a:xfrm>
            <a:off x="5526742" y="4425587"/>
            <a:ext cx="2886076" cy="53487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3B106D-A807-147E-84BB-ADB49407DA75}"/>
              </a:ext>
            </a:extLst>
          </p:cNvPr>
          <p:cNvSpPr/>
          <p:nvPr/>
        </p:nvSpPr>
        <p:spPr>
          <a:xfrm>
            <a:off x="3912255" y="4274484"/>
            <a:ext cx="4500563" cy="22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r>
              <a:rPr kumimoji="1" lang="ja-JP" altLang="en-US" sz="24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40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等</a:t>
            </a:r>
            <a:r>
              <a:rPr kumimoji="1" lang="ja-JP" altLang="en-US" sz="24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って何？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EB6D139-AF3B-FB85-D669-19FB538D86D7}"/>
              </a:ext>
            </a:extLst>
          </p:cNvPr>
          <p:cNvSpPr/>
          <p:nvPr/>
        </p:nvSpPr>
        <p:spPr>
          <a:xfrm>
            <a:off x="1051923" y="3131484"/>
            <a:ext cx="2955301" cy="3067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r>
              <a:rPr kumimoji="1" lang="ja-JP" altLang="en-US" sz="24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ja-JP" altLang="en-US" sz="40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8EDB40-A239-CCF7-199B-CEF0BA924592}"/>
              </a:ext>
            </a:extLst>
          </p:cNvPr>
          <p:cNvSpPr txBox="1"/>
          <p:nvPr/>
        </p:nvSpPr>
        <p:spPr>
          <a:xfrm>
            <a:off x="737766" y="658906"/>
            <a:ext cx="792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確かな学力の本質は基礎・基本なのだろうか</a:t>
            </a:r>
          </a:p>
        </p:txBody>
      </p:sp>
    </p:spTree>
    <p:extLst>
      <p:ext uri="{BB962C8B-B14F-4D97-AF65-F5344CB8AC3E}">
        <p14:creationId xmlns:p14="http://schemas.microsoft.com/office/powerpoint/2010/main" val="25329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BFADE-4D5E-39B5-EE9D-A95C931EF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DCCD875-C82F-B4D6-1272-688AE0F4A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93" r="5775"/>
          <a:stretch/>
        </p:blipFill>
        <p:spPr bwMode="auto">
          <a:xfrm>
            <a:off x="121131" y="0"/>
            <a:ext cx="8901737" cy="7042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11F556-86B0-15AB-3F4F-9245894A97FF}"/>
              </a:ext>
            </a:extLst>
          </p:cNvPr>
          <p:cNvSpPr txBox="1"/>
          <p:nvPr/>
        </p:nvSpPr>
        <p:spPr>
          <a:xfrm>
            <a:off x="778303" y="416860"/>
            <a:ext cx="8244565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確かな学力の中身も含めて子どもたちの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課題は何だろうか、どう育てるかが大事では？</a:t>
            </a:r>
          </a:p>
        </p:txBody>
      </p:sp>
    </p:spTree>
    <p:extLst>
      <p:ext uri="{BB962C8B-B14F-4D97-AF65-F5344CB8AC3E}">
        <p14:creationId xmlns:p14="http://schemas.microsoft.com/office/powerpoint/2010/main" val="36215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1729</TotalTime>
  <Words>267</Words>
  <Application>Microsoft Office PowerPoint</Application>
  <PresentationFormat>画面に合わせる (4:3)</PresentationFormat>
  <Paragraphs>48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9" baseType="lpstr">
      <vt:lpstr>AR P丸ゴシック体E</vt:lpstr>
      <vt:lpstr>AR P楷書体M</vt:lpstr>
      <vt:lpstr>AR丸ゴシック体E</vt:lpstr>
      <vt:lpstr>HGP創英角ｺﾞｼｯｸUB</vt:lpstr>
      <vt:lpstr>HGSｺﾞｼｯｸE</vt:lpstr>
      <vt:lpstr>HG創英角ﾎﾟｯﾌﾟ体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手島 利夫</dc:creator>
  <cp:lastModifiedBy>利夫 手島</cp:lastModifiedBy>
  <cp:revision>53</cp:revision>
  <cp:lastPrinted>2025-02-17T10:47:46Z</cp:lastPrinted>
  <dcterms:created xsi:type="dcterms:W3CDTF">2021-07-06T00:01:53Z</dcterms:created>
  <dcterms:modified xsi:type="dcterms:W3CDTF">2025-03-04T09:51:08Z</dcterms:modified>
</cp:coreProperties>
</file>