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8" r:id="rId3"/>
    <p:sldId id="258" r:id="rId4"/>
    <p:sldId id="260" r:id="rId5"/>
    <p:sldId id="259" r:id="rId6"/>
    <p:sldId id="261" r:id="rId7"/>
    <p:sldId id="262" r:id="rId8"/>
    <p:sldId id="263" r:id="rId9"/>
    <p:sldId id="264" r:id="rId10"/>
    <p:sldId id="3304" r:id="rId11"/>
    <p:sldId id="3326" r:id="rId12"/>
    <p:sldId id="3229" r:id="rId13"/>
    <p:sldId id="2996" r:id="rId14"/>
    <p:sldId id="3329" r:id="rId15"/>
    <p:sldId id="265" r:id="rId16"/>
    <p:sldId id="3330" r:id="rId17"/>
    <p:sldId id="3331" r:id="rId18"/>
    <p:sldId id="266" r:id="rId19"/>
    <p:sldId id="267" r:id="rId20"/>
    <p:sldId id="3339" r:id="rId21"/>
    <p:sldId id="3327" r:id="rId22"/>
    <p:sldId id="3226" r:id="rId23"/>
    <p:sldId id="3332" r:id="rId24"/>
    <p:sldId id="3187" r:id="rId25"/>
    <p:sldId id="3164" r:id="rId26"/>
    <p:sldId id="3262" r:id="rId27"/>
    <p:sldId id="3263" r:id="rId28"/>
    <p:sldId id="3269" r:id="rId29"/>
    <p:sldId id="3338" r:id="rId30"/>
    <p:sldId id="3333" r:id="rId31"/>
    <p:sldId id="3334" r:id="rId32"/>
    <p:sldId id="3335" r:id="rId33"/>
    <p:sldId id="3336" r:id="rId34"/>
    <p:sldId id="3337" r:id="rId35"/>
    <p:sldId id="3340" r:id="rId36"/>
    <p:sldId id="3341" r:id="rId37"/>
    <p:sldId id="334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CCFFCC"/>
    <a:srgbClr val="FFFFCC"/>
    <a:srgbClr val="FFEBFF"/>
    <a:srgbClr val="FFD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44" autoAdjust="0"/>
    <p:restoredTop sz="94660"/>
  </p:normalViewPr>
  <p:slideViewPr>
    <p:cSldViewPr snapToGrid="0">
      <p:cViewPr varScale="1">
        <p:scale>
          <a:sx n="71" d="100"/>
          <a:sy n="71" d="100"/>
        </p:scale>
        <p:origin x="4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D889F-8EB9-4C30-94F1-14DE192D190A}" type="datetimeFigureOut">
              <a:rPr kumimoji="1" lang="ja-JP" altLang="en-US" smtClean="0"/>
              <a:t>2024/11/14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A18B-5C12-43D9-82E0-7F9419D8E0AC}" type="slidenum">
              <a:rPr kumimoji="1" lang="ja-JP" altLang="en-US" smtClean="0"/>
              <a:t>‹#›</a:t>
            </a:fld>
            <a:endParaRPr kumimoji="1" lang="ja-JP" altLang="en-US"/>
          </a:p>
        </p:txBody>
      </p:sp>
    </p:spTree>
    <p:extLst>
      <p:ext uri="{BB962C8B-B14F-4D97-AF65-F5344CB8AC3E}">
        <p14:creationId xmlns:p14="http://schemas.microsoft.com/office/powerpoint/2010/main" val="151551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A18B-5C12-43D9-82E0-7F9419D8E0AC}" type="slidenum">
              <a:rPr kumimoji="1" lang="ja-JP" altLang="en-US" smtClean="0"/>
              <a:t>5</a:t>
            </a:fld>
            <a:endParaRPr kumimoji="1" lang="ja-JP" altLang="en-US"/>
          </a:p>
        </p:txBody>
      </p:sp>
    </p:spTree>
    <p:extLst>
      <p:ext uri="{BB962C8B-B14F-4D97-AF65-F5344CB8AC3E}">
        <p14:creationId xmlns:p14="http://schemas.microsoft.com/office/powerpoint/2010/main" val="19513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A18B-5C12-43D9-82E0-7F9419D8E0AC}" type="slidenum">
              <a:rPr kumimoji="1" lang="ja-JP" altLang="en-US" smtClean="0"/>
              <a:t>6</a:t>
            </a:fld>
            <a:endParaRPr kumimoji="1" lang="ja-JP" altLang="en-US"/>
          </a:p>
        </p:txBody>
      </p:sp>
    </p:spTree>
    <p:extLst>
      <p:ext uri="{BB962C8B-B14F-4D97-AF65-F5344CB8AC3E}">
        <p14:creationId xmlns:p14="http://schemas.microsoft.com/office/powerpoint/2010/main" val="19424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714375" y="823913"/>
            <a:ext cx="5489575" cy="4117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3751">
              <a:defRPr kumimoji="1" sz="2000">
                <a:solidFill>
                  <a:schemeClr val="tx1"/>
                </a:solidFill>
                <a:latin typeface="Arial" panose="020B0604020202020204" pitchFamily="34" charset="0"/>
                <a:ea typeface="ＭＳ Ｐゴシック" panose="020B0600070205080204" pitchFamily="50" charset="-128"/>
              </a:defRPr>
            </a:lvl1pPr>
            <a:lvl2pPr defTabSz="1373751">
              <a:defRPr kumimoji="1" sz="2000">
                <a:solidFill>
                  <a:schemeClr val="tx1"/>
                </a:solidFill>
                <a:latin typeface="Arial" panose="020B0604020202020204" pitchFamily="34" charset="0"/>
                <a:ea typeface="ＭＳ Ｐゴシック" panose="020B0600070205080204" pitchFamily="50" charset="-128"/>
              </a:defRPr>
            </a:lvl2pPr>
            <a:lvl3pPr defTabSz="1373751">
              <a:defRPr kumimoji="1" sz="2000">
                <a:solidFill>
                  <a:schemeClr val="tx1"/>
                </a:solidFill>
                <a:latin typeface="Arial" panose="020B0604020202020204" pitchFamily="34" charset="0"/>
                <a:ea typeface="ＭＳ Ｐゴシック" panose="020B0600070205080204" pitchFamily="50" charset="-128"/>
              </a:defRPr>
            </a:lvl3pPr>
            <a:lvl4pPr defTabSz="1373751">
              <a:defRPr kumimoji="1" sz="2000">
                <a:solidFill>
                  <a:schemeClr val="tx1"/>
                </a:solidFill>
                <a:latin typeface="Arial" panose="020B0604020202020204" pitchFamily="34" charset="0"/>
                <a:ea typeface="ＭＳ Ｐゴシック" panose="020B0600070205080204" pitchFamily="50" charset="-128"/>
              </a:defRPr>
            </a:lvl4pPr>
            <a:lvl5pPr defTabSz="1373751">
              <a:defRPr kumimoji="1" sz="2000">
                <a:solidFill>
                  <a:schemeClr val="tx1"/>
                </a:solidFill>
                <a:latin typeface="Arial" panose="020B0604020202020204" pitchFamily="34" charset="0"/>
                <a:ea typeface="ＭＳ Ｐゴシック" panose="020B0600070205080204" pitchFamily="50" charset="-128"/>
              </a:defRPr>
            </a:lvl5pPr>
            <a:lvl6pPr marL="2546382"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3724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28116"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01898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85EEE777-F797-4529-9DE7-A682E3AFEB48}" type="slidenum">
              <a:rPr lang="ja-JP" altLang="en-US" sz="1300">
                <a:latin typeface="Calibri" panose="020F0502020204030204" pitchFamily="34" charset="0"/>
              </a:rPr>
              <a:pPr/>
              <a:t>21</a:t>
            </a:fld>
            <a:endParaRPr lang="ja-JP" altLang="en-US" sz="1300">
              <a:latin typeface="Calibri" panose="020F0502020204030204" pitchFamily="34" charset="0"/>
            </a:endParaRPr>
          </a:p>
        </p:txBody>
      </p:sp>
    </p:spTree>
    <p:extLst>
      <p:ext uri="{BB962C8B-B14F-4D97-AF65-F5344CB8AC3E}">
        <p14:creationId xmlns:p14="http://schemas.microsoft.com/office/powerpoint/2010/main" val="25372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xfrm>
            <a:off x="749300" y="836613"/>
            <a:ext cx="5575300" cy="4181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01555">
              <a:defRPr kumimoji="1" sz="2000">
                <a:solidFill>
                  <a:schemeClr val="tx1"/>
                </a:solidFill>
                <a:latin typeface="Arial" panose="020B0604020202020204" pitchFamily="34" charset="0"/>
                <a:ea typeface="ＭＳ Ｐゴシック" panose="020B0600070205080204" pitchFamily="50" charset="-128"/>
              </a:defRPr>
            </a:lvl1pPr>
            <a:lvl2pPr defTabSz="1401555">
              <a:defRPr kumimoji="1" sz="2000">
                <a:solidFill>
                  <a:schemeClr val="tx1"/>
                </a:solidFill>
                <a:latin typeface="Arial" panose="020B0604020202020204" pitchFamily="34" charset="0"/>
                <a:ea typeface="ＭＳ Ｐゴシック" panose="020B0600070205080204" pitchFamily="50" charset="-128"/>
              </a:defRPr>
            </a:lvl2pPr>
            <a:lvl3pPr defTabSz="1401555">
              <a:defRPr kumimoji="1" sz="2000">
                <a:solidFill>
                  <a:schemeClr val="tx1"/>
                </a:solidFill>
                <a:latin typeface="Arial" panose="020B0604020202020204" pitchFamily="34" charset="0"/>
                <a:ea typeface="ＭＳ Ｐゴシック" panose="020B0600070205080204" pitchFamily="50" charset="-128"/>
              </a:defRPr>
            </a:lvl3pPr>
            <a:lvl4pPr defTabSz="1401555">
              <a:defRPr kumimoji="1" sz="2000">
                <a:solidFill>
                  <a:schemeClr val="tx1"/>
                </a:solidFill>
                <a:latin typeface="Arial" panose="020B0604020202020204" pitchFamily="34" charset="0"/>
                <a:ea typeface="ＭＳ Ｐゴシック" panose="020B0600070205080204" pitchFamily="50" charset="-128"/>
              </a:defRPr>
            </a:lvl4pPr>
            <a:lvl5pPr defTabSz="1401555">
              <a:defRPr kumimoji="1" sz="2000">
                <a:solidFill>
                  <a:schemeClr val="tx1"/>
                </a:solidFill>
                <a:latin typeface="Arial" panose="020B0604020202020204" pitchFamily="34" charset="0"/>
                <a:ea typeface="ＭＳ Ｐゴシック" panose="020B0600070205080204" pitchFamily="50" charset="-128"/>
              </a:defRPr>
            </a:lvl5pPr>
            <a:lvl6pPr marL="2597920"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98723"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99526"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00331"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FC56A455-5B98-4C4B-B1E6-A909EF24EA8D}" type="slidenum">
              <a:rPr lang="ja-JP" altLang="en-US" sz="1300">
                <a:latin typeface="Calibri" panose="020F0502020204030204" pitchFamily="34" charset="0"/>
              </a:rPr>
              <a:pPr/>
              <a:t>22</a:t>
            </a:fld>
            <a:endParaRPr lang="ja-JP" altLang="en-US" sz="1300">
              <a:latin typeface="Calibri" panose="020F0502020204030204" pitchFamily="34" charset="0"/>
            </a:endParaRPr>
          </a:p>
        </p:txBody>
      </p:sp>
    </p:spTree>
    <p:extLst>
      <p:ext uri="{BB962C8B-B14F-4D97-AF65-F5344CB8AC3E}">
        <p14:creationId xmlns:p14="http://schemas.microsoft.com/office/powerpoint/2010/main" val="311333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d2c56ead3b_0_95:notes">
            <a:extLst>
              <a:ext uri="{FF2B5EF4-FFF2-40B4-BE49-F238E27FC236}">
                <a16:creationId xmlns:a16="http://schemas.microsoft.com/office/drawing/2014/main" id="{9C94B8A9-3065-424F-A134-5DA60AF0919A}"/>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ja-JP" altLang="ja-JP" sz="1400">
              <a:latin typeface="Arial" panose="020B0604020202020204" pitchFamily="34" charset="0"/>
            </a:endParaRPr>
          </a:p>
        </p:txBody>
      </p:sp>
      <p:sp>
        <p:nvSpPr>
          <p:cNvPr id="25603" name="Google Shape;136;gd2c56ead3b_0_95:notes">
            <a:extLst>
              <a:ext uri="{FF2B5EF4-FFF2-40B4-BE49-F238E27FC236}">
                <a16:creationId xmlns:a16="http://schemas.microsoft.com/office/drawing/2014/main" id="{51132650-98FC-4631-A95C-2164E21AD775}"/>
              </a:ext>
            </a:extLst>
          </p:cNvPr>
          <p:cNvSpPr>
            <a:spLocks noGrp="1" noRot="1" noChangeAspect="1" noTextEdit="1"/>
          </p:cNvSpPr>
          <p:nvPr>
            <p:ph type="sldImg" idx="2"/>
          </p:nvPr>
        </p:nvSpPr>
        <p:spPr>
          <a:xfrm>
            <a:off x="1143000" y="685800"/>
            <a:ext cx="4573588"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06620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44838" y="566738"/>
            <a:ext cx="3775075" cy="2830512"/>
          </a:xfrm>
        </p:spPr>
      </p:sp>
      <p:sp>
        <p:nvSpPr>
          <p:cNvPr id="3" name="ノート プレースホルダー 2"/>
          <p:cNvSpPr>
            <a:spLocks noGrp="1"/>
          </p:cNvSpPr>
          <p:nvPr>
            <p:ph type="body" idx="1"/>
          </p:nvPr>
        </p:nvSpPr>
        <p:spPr>
          <a:xfrm>
            <a:off x="878043" y="4099257"/>
            <a:ext cx="8016240" cy="2712215"/>
          </a:xfrm>
        </p:spPr>
        <p:txBody>
          <a:bodyPr/>
          <a:lstStyle/>
          <a:p>
            <a:r>
              <a:rPr kumimoji="1" lang="ja-JP" altLang="en-US" dirty="0"/>
              <a:t>このような発想は、従来の教育では、あまり見たことがありません。</a:t>
            </a:r>
            <a:endParaRPr kumimoji="1" lang="en-US" altLang="ja-JP" dirty="0"/>
          </a:p>
          <a:p>
            <a:endParaRPr lang="en-US" altLang="ja-JP" dirty="0"/>
          </a:p>
          <a:p>
            <a:r>
              <a:rPr kumimoji="1" lang="ja-JP" altLang="en-US" dirty="0"/>
              <a:t>優れた先生は、無意識のうちにこのように学びを関連付け、次々と深めるという手法を使っていたことと思います。</a:t>
            </a:r>
            <a:endParaRPr kumimoji="1" lang="en-US" altLang="ja-JP" dirty="0"/>
          </a:p>
          <a:p>
            <a:endParaRPr lang="en-US" altLang="ja-JP" dirty="0"/>
          </a:p>
          <a:p>
            <a:r>
              <a:rPr kumimoji="1" lang="ja-JP" altLang="en-US" dirty="0"/>
              <a:t>しかし、このようにだれが見ても理解できる学習の構造を示すことで、急速に一般化することができるのです。</a:t>
            </a:r>
            <a:endParaRPr kumimoji="1" lang="en-US" altLang="ja-JP" dirty="0"/>
          </a:p>
          <a:p>
            <a:endParaRPr lang="en-US" altLang="ja-JP" dirty="0"/>
          </a:p>
          <a:p>
            <a:r>
              <a:rPr kumimoji="1" lang="ja-JP" altLang="en-US" dirty="0"/>
              <a:t>事実日本のユネスコスクールは、このＥＳＤカレンダーの普及とともに広がり、２００５年ころには２０校にも満たなかったのが、現在では１０００校を超えて、まだ増加の勢いが止まりません。</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25</a:t>
            </a:fld>
            <a:endParaRPr lang="en-US" altLang="ja-JP"/>
          </a:p>
        </p:txBody>
      </p:sp>
    </p:spTree>
    <p:extLst>
      <p:ext uri="{BB962C8B-B14F-4D97-AF65-F5344CB8AC3E}">
        <p14:creationId xmlns:p14="http://schemas.microsoft.com/office/powerpoint/2010/main" val="291407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09B564-9931-4656-B08C-25936463875F}" type="slidenum">
              <a:rPr kumimoji="1" lang="ja-JP" altLang="en-US" smtClean="0"/>
              <a:t>28</a:t>
            </a:fld>
            <a:endParaRPr kumimoji="1" lang="ja-JP" altLang="en-US"/>
          </a:p>
        </p:txBody>
      </p:sp>
    </p:spTree>
    <p:extLst>
      <p:ext uri="{BB962C8B-B14F-4D97-AF65-F5344CB8AC3E}">
        <p14:creationId xmlns:p14="http://schemas.microsoft.com/office/powerpoint/2010/main" val="39680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09B564-9931-4656-B08C-25936463875F}" type="slidenum">
              <a:rPr kumimoji="1" lang="ja-JP" altLang="en-US" smtClean="0"/>
              <a:t>29</a:t>
            </a:fld>
            <a:endParaRPr kumimoji="1" lang="ja-JP" altLang="en-US"/>
          </a:p>
        </p:txBody>
      </p:sp>
    </p:spTree>
    <p:extLst>
      <p:ext uri="{BB962C8B-B14F-4D97-AF65-F5344CB8AC3E}">
        <p14:creationId xmlns:p14="http://schemas.microsoft.com/office/powerpoint/2010/main" val="146531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222403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98125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0294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13637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47550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46764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252050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29408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236878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00306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99EFF-6535-4147-8E4B-4DD61C895F47}" type="datetimeFigureOut">
              <a:rPr kumimoji="1" lang="ja-JP" altLang="en-US" smtClean="0"/>
              <a:t>2024/11/14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405356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99EFF-6535-4147-8E4B-4DD61C895F47}" type="datetimeFigureOut">
              <a:rPr kumimoji="1" lang="ja-JP" altLang="en-US" smtClean="0"/>
              <a:t>2024/11/14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166655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1.bp.blogspot.com/-Du01JVq4ipE/UZoVek6TfqI/AAAAAAAATi8/roOHu8FNDNc/s800/fukidashi05.pn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7.xml"/><Relationship Id="rId7" Type="http://schemas.openxmlformats.org/officeDocument/2006/relationships/image" Target="../media/image17.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file:///H:\&#20843;&#21517;&#24029;&#23567;&#23398;&#26657;&#26657;&#20869;&#20849;&#26377;&#12424;&#12426;(341&#65319;&#65314;&#65289;\&#65297;&#12289;&#26657;&#38263;&#12501;&#12457;&#12523;&#12480;\&#65297;&#65292;&#12518;&#12493;&#12473;&#12467;&#12473;&#12463;&#12540;&#12523;&#65288;&#26481;&#38642;&#23567;&#12487;&#12540;&#12479;&#12418;&#65289;\&#65296;&#20196;&#21644;&#65302;&#24180;&#12288;&#65298;&#65296;&#65298;&#65300;&#24180;&#24230;\20240118&#12288;&#23567;&#24179;&#31532;&#20116;&#23567;&#23398;&#26657;11&#26376;15&#26085;&#12395;&#30740;&#31350;&#30330;&#34920;&#12288;&#26494;&#26412;&#38597;&#21490;&#26657;&#38263;&#20808;&#29983;&#12288;&#65304;&#65297;&#65300;&#65298;&#65293;&#65300;&#65302;&#65299;&#65293;&#65298;&#65297;&#65296;&#65296;\&#23567;&#24179;&#24066;&#25945;&#32946;&#25391;&#33288;&#22522;&#26412;&#35336;&#30011;&#65288;&#23567;&#24179;&#24066;&#12398;&#25945;&#32946;&#20196;&#21644;&#65302;&#24180;&#29256;&#65289;\&#30906;&#12363;&#12394;&#23398;&#21147;"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mext.go.jp/a_menu/shotou/gakuryoku/korekara.ht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395DB78-E117-CCAB-5D99-C495D5D811CA}"/>
              </a:ext>
            </a:extLst>
          </p:cNvPr>
          <p:cNvSpPr txBox="1"/>
          <p:nvPr/>
        </p:nvSpPr>
        <p:spPr>
          <a:xfrm>
            <a:off x="632307" y="2105561"/>
            <a:ext cx="7446269" cy="1815882"/>
          </a:xfrm>
          <a:prstGeom prst="rect">
            <a:avLst/>
          </a:prstGeom>
          <a:solidFill>
            <a:srgbClr val="CCFFCC"/>
          </a:solidFill>
        </p:spPr>
        <p:txBody>
          <a:bodyPr wrap="none" rtlCol="0">
            <a:spAutoFit/>
          </a:bodyPr>
          <a:lstStyle/>
          <a:p>
            <a:pPr algn="ctr"/>
            <a:endParaRPr kumimoji="1" lang="en-US" altLang="ja-JP" sz="1600" dirty="0">
              <a:latin typeface="AR P丸ゴシック体E" panose="020F0900000000000000" pitchFamily="50" charset="-128"/>
              <a:ea typeface="AR P丸ゴシック体E" panose="020F0900000000000000" pitchFamily="50" charset="-128"/>
            </a:endParaRPr>
          </a:p>
          <a:p>
            <a:pPr algn="ctr"/>
            <a:r>
              <a:rPr kumimoji="1" lang="ja-JP" altLang="en-US" sz="4000" dirty="0">
                <a:latin typeface="AR P丸ゴシック体E" panose="020F0900000000000000" pitchFamily="50" charset="-128"/>
                <a:ea typeface="AR P丸ゴシック体E" panose="020F0900000000000000" pitchFamily="50" charset="-128"/>
              </a:rPr>
              <a:t>小平市から！</a:t>
            </a:r>
            <a:endParaRPr kumimoji="1" lang="en-US" altLang="ja-JP" sz="4000" dirty="0">
              <a:latin typeface="AR P丸ゴシック体E" panose="020F0900000000000000" pitchFamily="50" charset="-128"/>
              <a:ea typeface="AR P丸ゴシック体E" panose="020F0900000000000000" pitchFamily="50" charset="-128"/>
            </a:endParaRPr>
          </a:p>
          <a:p>
            <a:pPr algn="ctr"/>
            <a:r>
              <a:rPr kumimoji="1" lang="ja-JP" altLang="en-US" sz="4000" dirty="0">
                <a:latin typeface="AR P丸ゴシック体E" panose="020F0900000000000000" pitchFamily="50" charset="-128"/>
                <a:ea typeface="AR P丸ゴシック体E" panose="020F0900000000000000" pitchFamily="50" charset="-128"/>
              </a:rPr>
              <a:t>　未来を動かすこどもを育てる　</a:t>
            </a:r>
            <a:endParaRPr kumimoji="1" lang="en-US" altLang="ja-JP" sz="4000" dirty="0">
              <a:latin typeface="AR P丸ゴシック体E" panose="020F0900000000000000" pitchFamily="50" charset="-128"/>
              <a:ea typeface="AR P丸ゴシック体E" panose="020F0900000000000000" pitchFamily="50" charset="-128"/>
            </a:endParaRPr>
          </a:p>
          <a:p>
            <a:pPr algn="ctr"/>
            <a:endParaRPr kumimoji="1" lang="ja-JP" altLang="en-US" sz="1600" dirty="0">
              <a:latin typeface="AR P丸ゴシック体E" panose="020F0900000000000000" pitchFamily="50" charset="-128"/>
              <a:ea typeface="AR P丸ゴシック体E" panose="020F0900000000000000" pitchFamily="50" charset="-128"/>
            </a:endParaRPr>
          </a:p>
        </p:txBody>
      </p:sp>
      <p:sp>
        <p:nvSpPr>
          <p:cNvPr id="5" name="テキスト ボックス 4">
            <a:extLst>
              <a:ext uri="{FF2B5EF4-FFF2-40B4-BE49-F238E27FC236}">
                <a16:creationId xmlns:a16="http://schemas.microsoft.com/office/drawing/2014/main" id="{7D54D876-BEFB-F9AB-C542-2A8592911DD3}"/>
              </a:ext>
            </a:extLst>
          </p:cNvPr>
          <p:cNvSpPr txBox="1"/>
          <p:nvPr/>
        </p:nvSpPr>
        <p:spPr>
          <a:xfrm>
            <a:off x="632307" y="610969"/>
            <a:ext cx="6434775" cy="830997"/>
          </a:xfrm>
          <a:prstGeom prst="rect">
            <a:avLst/>
          </a:prstGeom>
          <a:noFill/>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令和５年度・令和</a:t>
            </a:r>
            <a:r>
              <a:rPr kumimoji="1" lang="en-US" altLang="ja-JP" sz="2400" dirty="0">
                <a:latin typeface="AR P丸ゴシック体E" panose="020F0900000000000000" pitchFamily="50" charset="-128"/>
                <a:ea typeface="AR P丸ゴシック体E" panose="020F0900000000000000" pitchFamily="50" charset="-128"/>
              </a:rPr>
              <a:t>6</a:t>
            </a:r>
            <a:r>
              <a:rPr kumimoji="1" lang="ja-JP" altLang="en-US" sz="2400" dirty="0">
                <a:latin typeface="AR P丸ゴシック体E" panose="020F0900000000000000" pitchFamily="50" charset="-128"/>
                <a:ea typeface="AR P丸ゴシック体E" panose="020F0900000000000000" pitchFamily="50" charset="-128"/>
              </a:rPr>
              <a:t>年度　</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小平市教育委員会研究推進校研究発表会 講演</a:t>
            </a:r>
          </a:p>
        </p:txBody>
      </p:sp>
      <p:sp>
        <p:nvSpPr>
          <p:cNvPr id="7" name="テキスト ボックス 6">
            <a:extLst>
              <a:ext uri="{FF2B5EF4-FFF2-40B4-BE49-F238E27FC236}">
                <a16:creationId xmlns:a16="http://schemas.microsoft.com/office/drawing/2014/main" id="{28A39F16-8388-9EA0-28CF-1EA450777DED}"/>
              </a:ext>
            </a:extLst>
          </p:cNvPr>
          <p:cNvSpPr txBox="1"/>
          <p:nvPr/>
        </p:nvSpPr>
        <p:spPr>
          <a:xfrm>
            <a:off x="5100638" y="5600700"/>
            <a:ext cx="3667992" cy="923330"/>
          </a:xfrm>
          <a:prstGeom prst="rect">
            <a:avLst/>
          </a:prstGeom>
          <a:noFill/>
        </p:spPr>
        <p:txBody>
          <a:bodyPr wrap="none" rtlCol="0">
            <a:spAutoFit/>
          </a:bodyPr>
          <a:lstStyle/>
          <a:p>
            <a:r>
              <a:rPr kumimoji="1" lang="en-US" altLang="ja-JP" dirty="0">
                <a:latin typeface="AR P丸ゴシック体E" panose="020F0900000000000000" pitchFamily="50" charset="-128"/>
                <a:ea typeface="AR P丸ゴシック体E" panose="020F0900000000000000" pitchFamily="50" charset="-128"/>
              </a:rPr>
              <a:t>ESD,SDG</a:t>
            </a:r>
            <a:r>
              <a:rPr kumimoji="1" lang="ja-JP" altLang="en-US" dirty="0">
                <a:latin typeface="AR P丸ゴシック体E" panose="020F0900000000000000" pitchFamily="50" charset="-128"/>
                <a:ea typeface="AR P丸ゴシック体E" panose="020F0900000000000000" pitchFamily="50" charset="-128"/>
              </a:rPr>
              <a:t>ｓ推進研究室 室長</a:t>
            </a:r>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dirty="0">
                <a:latin typeface="AR P丸ゴシック体E" panose="020F0900000000000000" pitchFamily="50" charset="-128"/>
                <a:ea typeface="AR P丸ゴシック体E" panose="020F0900000000000000" pitchFamily="50" charset="-128"/>
              </a:rPr>
              <a:t>元 江東区立八名川小学校長</a:t>
            </a:r>
            <a:endParaRPr kumimoji="1" lang="en-US" altLang="ja-JP" dirty="0">
              <a:latin typeface="AR P丸ゴシック体E" panose="020F0900000000000000" pitchFamily="50" charset="-128"/>
              <a:ea typeface="AR P丸ゴシック体E" panose="020F0900000000000000" pitchFamily="50" charset="-128"/>
            </a:endParaRPr>
          </a:p>
          <a:p>
            <a:pPr algn="r"/>
            <a:r>
              <a:rPr kumimoji="1" lang="ja-JP" altLang="en-US" dirty="0">
                <a:latin typeface="AR P丸ゴシック体E" panose="020F0900000000000000" pitchFamily="50" charset="-128"/>
                <a:ea typeface="AR P丸ゴシック体E" panose="020F0900000000000000" pitchFamily="50" charset="-128"/>
              </a:rPr>
              <a:t>手島利夫</a:t>
            </a:r>
          </a:p>
        </p:txBody>
      </p:sp>
    </p:spTree>
    <p:extLst>
      <p:ext uri="{BB962C8B-B14F-4D97-AF65-F5344CB8AC3E}">
        <p14:creationId xmlns:p14="http://schemas.microsoft.com/office/powerpoint/2010/main" val="217780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054C171-2A36-5280-93DC-1CC080F9F471}"/>
              </a:ext>
            </a:extLst>
          </p:cNvPr>
          <p:cNvSpPr/>
          <p:nvPr/>
        </p:nvSpPr>
        <p:spPr>
          <a:xfrm>
            <a:off x="331617" y="1622739"/>
            <a:ext cx="6980773" cy="1407682"/>
          </a:xfrm>
          <a:prstGeom prst="roundRect">
            <a:avLst>
              <a:gd name="adj" fmla="val 305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四角形: 角を丸くする 3">
            <a:extLst>
              <a:ext uri="{FF2B5EF4-FFF2-40B4-BE49-F238E27FC236}">
                <a16:creationId xmlns:a16="http://schemas.microsoft.com/office/drawing/2014/main" id="{3A68604F-C96C-98F9-9081-452D84676C7A}"/>
              </a:ext>
            </a:extLst>
          </p:cNvPr>
          <p:cNvSpPr/>
          <p:nvPr/>
        </p:nvSpPr>
        <p:spPr>
          <a:xfrm>
            <a:off x="331614" y="4275287"/>
            <a:ext cx="7783685" cy="1435235"/>
          </a:xfrm>
          <a:prstGeom prst="roundRect">
            <a:avLst>
              <a:gd name="adj" fmla="val 2142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テキスト ボックス 1">
            <a:extLst>
              <a:ext uri="{FF2B5EF4-FFF2-40B4-BE49-F238E27FC236}">
                <a16:creationId xmlns:a16="http://schemas.microsoft.com/office/drawing/2014/main" id="{EADA3E35-30E3-C04C-E10D-1EC8F1EF5C45}"/>
              </a:ext>
            </a:extLst>
          </p:cNvPr>
          <p:cNvSpPr txBox="1"/>
          <p:nvPr/>
        </p:nvSpPr>
        <p:spPr>
          <a:xfrm>
            <a:off x="323522" y="1512760"/>
            <a:ext cx="8839279" cy="5001369"/>
          </a:xfrm>
          <a:prstGeom prst="rect">
            <a:avLst/>
          </a:prstGeom>
          <a:noFill/>
        </p:spPr>
        <p:txBody>
          <a:bodyPr wrap="square" rtlCol="0">
            <a:spAutoFit/>
          </a:bodyPr>
          <a:lstStyle/>
          <a:p>
            <a:endParaRPr lang="en-US" altLang="ja-JP" sz="1500" b="1" dirty="0"/>
          </a:p>
          <a:p>
            <a:r>
              <a:rPr lang="ja-JP" altLang="en-US" sz="3600" b="1" dirty="0">
                <a:latin typeface="+mn-ea"/>
              </a:rPr>
              <a:t>・答え合わせをして、</a:t>
            </a:r>
            <a:endParaRPr lang="en-US" altLang="ja-JP" sz="3600" b="1" dirty="0">
              <a:latin typeface="+mn-ea"/>
            </a:endParaRPr>
          </a:p>
          <a:p>
            <a:r>
              <a:rPr lang="ja-JP" altLang="en-US" sz="3600" b="1" dirty="0">
                <a:latin typeface="+mn-ea"/>
              </a:rPr>
              <a:t>　　</a:t>
            </a:r>
            <a:r>
              <a:rPr lang="ja-JP" altLang="en-US" sz="3600" b="1" dirty="0">
                <a:solidFill>
                  <a:srgbClr val="FF0000"/>
                </a:solidFill>
                <a:latin typeface="+mn-ea"/>
              </a:rPr>
              <a:t>◎</a:t>
            </a:r>
            <a:r>
              <a:rPr lang="ja-JP" altLang="en-US" sz="3600" b="1" dirty="0">
                <a:latin typeface="+mn-ea"/>
              </a:rPr>
              <a:t>をもらうと安心できた。</a:t>
            </a:r>
            <a:endParaRPr lang="en-US" altLang="ja-JP" sz="3600" b="1" dirty="0">
              <a:latin typeface="+mn-ea"/>
            </a:endParaRPr>
          </a:p>
          <a:p>
            <a:endParaRPr lang="en-US" altLang="ja-JP" sz="3200" b="1" dirty="0"/>
          </a:p>
          <a:p>
            <a:endParaRPr lang="en-US" altLang="ja-JP" b="1" dirty="0"/>
          </a:p>
          <a:p>
            <a:r>
              <a:rPr lang="ja-JP" altLang="en-US" b="1" dirty="0"/>
              <a:t>　</a:t>
            </a:r>
            <a:endParaRPr lang="en-US" altLang="ja-JP" b="1" dirty="0"/>
          </a:p>
          <a:p>
            <a:endParaRPr lang="en-US" altLang="ja-JP" sz="3600" b="1" dirty="0"/>
          </a:p>
          <a:p>
            <a:r>
              <a:rPr lang="ja-JP" altLang="en-US" sz="3600" b="1" dirty="0"/>
              <a:t>・１００点を取ることや上位の成績</a:t>
            </a:r>
            <a:endParaRPr lang="en-US" altLang="ja-JP" sz="3600" b="1" dirty="0"/>
          </a:p>
          <a:p>
            <a:r>
              <a:rPr lang="ja-JP" altLang="en-US" sz="3600" b="1" dirty="0"/>
              <a:t>　を得ることを目指して勉強した。</a:t>
            </a:r>
            <a:endParaRPr lang="en-US" altLang="ja-JP" sz="3600" b="1" dirty="0"/>
          </a:p>
          <a:p>
            <a:endParaRPr kumimoji="1" lang="en-US" altLang="ja-JP" b="1" dirty="0"/>
          </a:p>
          <a:p>
            <a:endParaRPr kumimoji="1" lang="en-US" altLang="ja-JP" sz="1400" b="1" dirty="0"/>
          </a:p>
          <a:p>
            <a:endParaRPr kumimoji="1" lang="en-US" altLang="ja-JP" sz="600" b="1" dirty="0"/>
          </a:p>
          <a:p>
            <a:r>
              <a:rPr kumimoji="1" lang="ja-JP" altLang="en-US" b="1" dirty="0"/>
              <a:t>　　</a:t>
            </a:r>
          </a:p>
        </p:txBody>
      </p:sp>
      <p:sp>
        <p:nvSpPr>
          <p:cNvPr id="9" name="テキスト ボックス 8">
            <a:extLst>
              <a:ext uri="{FF2B5EF4-FFF2-40B4-BE49-F238E27FC236}">
                <a16:creationId xmlns:a16="http://schemas.microsoft.com/office/drawing/2014/main" id="{9F984272-B2CF-36E1-8F26-8D588582BBAD}"/>
              </a:ext>
            </a:extLst>
          </p:cNvPr>
          <p:cNvSpPr txBox="1"/>
          <p:nvPr/>
        </p:nvSpPr>
        <p:spPr>
          <a:xfrm>
            <a:off x="3984773" y="3261269"/>
            <a:ext cx="4254603" cy="523220"/>
          </a:xfrm>
          <a:prstGeom prst="rect">
            <a:avLst/>
          </a:prstGeom>
          <a:noFill/>
        </p:spPr>
        <p:txBody>
          <a:bodyPr wrap="square" rtlCol="0">
            <a:spAutoFit/>
          </a:bodyPr>
          <a:lstStyle/>
          <a:p>
            <a:r>
              <a:rPr kumimoji="1" lang="ja-JP" altLang="en-US" sz="2800" dirty="0">
                <a:solidFill>
                  <a:srgbClr val="C00000"/>
                </a:solidFill>
                <a:latin typeface="AR丸ゴシック体E" panose="020F0909000000000000" pitchFamily="49" charset="-128"/>
                <a:ea typeface="AR丸ゴシック体E" panose="020F0909000000000000" pitchFamily="49" charset="-128"/>
              </a:rPr>
              <a:t>正解がある　</a:t>
            </a:r>
            <a:r>
              <a:rPr lang="ja-JP" altLang="en-US" sz="2800" dirty="0">
                <a:solidFill>
                  <a:srgbClr val="C00000"/>
                </a:solidFill>
                <a:latin typeface="AR丸ゴシック体E" panose="020F0909000000000000" pitchFamily="49" charset="-128"/>
                <a:ea typeface="AR丸ゴシック体E" panose="020F0909000000000000" pitchFamily="49" charset="-128"/>
              </a:rPr>
              <a:t>基礎・基本</a:t>
            </a:r>
            <a:endParaRPr kumimoji="1" lang="ja-JP" altLang="en-US" sz="2800" dirty="0">
              <a:solidFill>
                <a:srgbClr val="C00000"/>
              </a:solidFill>
              <a:latin typeface="AR丸ゴシック体E" panose="020F0909000000000000" pitchFamily="49" charset="-128"/>
              <a:ea typeface="AR丸ゴシック体E" panose="020F0909000000000000" pitchFamily="49" charset="-128"/>
            </a:endParaRPr>
          </a:p>
        </p:txBody>
      </p:sp>
      <p:sp>
        <p:nvSpPr>
          <p:cNvPr id="10" name="テキスト ボックス 9">
            <a:extLst>
              <a:ext uri="{FF2B5EF4-FFF2-40B4-BE49-F238E27FC236}">
                <a16:creationId xmlns:a16="http://schemas.microsoft.com/office/drawing/2014/main" id="{B0CA6756-A154-BA14-E666-1E5F7B0261FE}"/>
              </a:ext>
            </a:extLst>
          </p:cNvPr>
          <p:cNvSpPr txBox="1"/>
          <p:nvPr/>
        </p:nvSpPr>
        <p:spPr>
          <a:xfrm>
            <a:off x="3984774" y="6091511"/>
            <a:ext cx="5321363" cy="523220"/>
          </a:xfrm>
          <a:prstGeom prst="rect">
            <a:avLst/>
          </a:prstGeom>
          <a:noFill/>
        </p:spPr>
        <p:txBody>
          <a:bodyPr wrap="square" rtlCol="0">
            <a:spAutoFit/>
          </a:bodyPr>
          <a:lstStyle/>
          <a:p>
            <a:r>
              <a:rPr kumimoji="1" lang="ja-JP" altLang="en-US" sz="2800" dirty="0">
                <a:solidFill>
                  <a:srgbClr val="C00000"/>
                </a:solidFill>
                <a:latin typeface="AR丸ゴシック体E" panose="020F0909000000000000" pitchFamily="49" charset="-128"/>
                <a:ea typeface="AR丸ゴシック体E" panose="020F0909000000000000" pitchFamily="49" charset="-128"/>
              </a:rPr>
              <a:t>点数や順位で評価されていた</a:t>
            </a:r>
          </a:p>
        </p:txBody>
      </p:sp>
      <p:sp>
        <p:nvSpPr>
          <p:cNvPr id="19" name="テキスト ボックス 18">
            <a:extLst>
              <a:ext uri="{FF2B5EF4-FFF2-40B4-BE49-F238E27FC236}">
                <a16:creationId xmlns:a16="http://schemas.microsoft.com/office/drawing/2014/main" id="{8517CFC3-9FD6-A9EC-0D2E-07838FA71411}"/>
              </a:ext>
            </a:extLst>
          </p:cNvPr>
          <p:cNvSpPr txBox="1"/>
          <p:nvPr/>
        </p:nvSpPr>
        <p:spPr>
          <a:xfrm>
            <a:off x="997031" y="6023713"/>
            <a:ext cx="2236510" cy="584775"/>
          </a:xfrm>
          <a:prstGeom prst="rect">
            <a:avLst/>
          </a:prstGeom>
          <a:solidFill>
            <a:srgbClr val="FFFF00"/>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到達度評価</a:t>
            </a:r>
          </a:p>
        </p:txBody>
      </p:sp>
      <p:sp>
        <p:nvSpPr>
          <p:cNvPr id="20" name="テキスト ボックス 19">
            <a:extLst>
              <a:ext uri="{FF2B5EF4-FFF2-40B4-BE49-F238E27FC236}">
                <a16:creationId xmlns:a16="http://schemas.microsoft.com/office/drawing/2014/main" id="{93F727E0-5D77-076B-16A9-64BAA39EC43C}"/>
              </a:ext>
            </a:extLst>
          </p:cNvPr>
          <p:cNvSpPr txBox="1"/>
          <p:nvPr/>
        </p:nvSpPr>
        <p:spPr>
          <a:xfrm>
            <a:off x="997032" y="3146410"/>
            <a:ext cx="2156596" cy="584775"/>
          </a:xfrm>
          <a:prstGeom prst="rect">
            <a:avLst/>
          </a:prstGeom>
          <a:solidFill>
            <a:srgbClr val="FFFF00"/>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知識・理解</a:t>
            </a:r>
          </a:p>
        </p:txBody>
      </p:sp>
      <p:sp>
        <p:nvSpPr>
          <p:cNvPr id="25" name="テキスト ボックス 24">
            <a:extLst>
              <a:ext uri="{FF2B5EF4-FFF2-40B4-BE49-F238E27FC236}">
                <a16:creationId xmlns:a16="http://schemas.microsoft.com/office/drawing/2014/main" id="{7CAC8A0D-2C48-5E82-2A58-38F608285934}"/>
              </a:ext>
            </a:extLst>
          </p:cNvPr>
          <p:cNvSpPr txBox="1"/>
          <p:nvPr/>
        </p:nvSpPr>
        <p:spPr>
          <a:xfrm>
            <a:off x="219717" y="700522"/>
            <a:ext cx="8592670" cy="584775"/>
          </a:xfrm>
          <a:prstGeom prst="rect">
            <a:avLst/>
          </a:prstGeom>
          <a:noFill/>
        </p:spPr>
        <p:txBody>
          <a:bodyPr wrap="square">
            <a:spAutoFit/>
          </a:bodyPr>
          <a:lstStyle/>
          <a:p>
            <a:r>
              <a:rPr kumimoji="1" lang="ja-JP" altLang="en-US" sz="3200" b="1" dirty="0">
                <a:solidFill>
                  <a:schemeClr val="accent1">
                    <a:lumMod val="75000"/>
                  </a:schemeClr>
                </a:solidFill>
              </a:rPr>
              <a:t>私たちは、古い教育観の中で育ってきました。　</a:t>
            </a:r>
            <a:endParaRPr lang="en-US" altLang="ja-JP" sz="3200" b="1" dirty="0"/>
          </a:p>
        </p:txBody>
      </p:sp>
      <p:sp>
        <p:nvSpPr>
          <p:cNvPr id="6" name="テキスト ボックス 5">
            <a:extLst>
              <a:ext uri="{FF2B5EF4-FFF2-40B4-BE49-F238E27FC236}">
                <a16:creationId xmlns:a16="http://schemas.microsoft.com/office/drawing/2014/main" id="{950C4608-B05C-9A13-BB36-FAE0DD653CFC}"/>
              </a:ext>
            </a:extLst>
          </p:cNvPr>
          <p:cNvSpPr txBox="1"/>
          <p:nvPr/>
        </p:nvSpPr>
        <p:spPr>
          <a:xfrm>
            <a:off x="1937725" y="46280"/>
            <a:ext cx="4707730"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３，主体的な学びづくりの課題</a:t>
            </a:r>
            <a:endParaRPr kumimoji="1" lang="en-US" altLang="ja-JP" sz="28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45754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0" grpId="0"/>
      <p:bldP spid="19" grpId="0" animBg="1"/>
      <p:bldP spid="20"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3D003DE7-F118-52DD-E1ED-7EF609BB10E3}"/>
              </a:ext>
            </a:extLst>
          </p:cNvPr>
          <p:cNvSpPr/>
          <p:nvPr/>
        </p:nvSpPr>
        <p:spPr>
          <a:xfrm>
            <a:off x="1566332" y="1832442"/>
            <a:ext cx="7417359" cy="1522123"/>
          </a:xfrm>
          <a:prstGeom prst="roundRect">
            <a:avLst>
              <a:gd name="adj" fmla="val 27083"/>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dirty="0"/>
          </a:p>
        </p:txBody>
      </p:sp>
      <p:sp>
        <p:nvSpPr>
          <p:cNvPr id="5" name="四角形: 角を丸くする 4">
            <a:extLst>
              <a:ext uri="{FF2B5EF4-FFF2-40B4-BE49-F238E27FC236}">
                <a16:creationId xmlns:a16="http://schemas.microsoft.com/office/drawing/2014/main" id="{A7014637-2E2A-EB78-BC92-0E97611AB1A8}"/>
              </a:ext>
            </a:extLst>
          </p:cNvPr>
          <p:cNvSpPr/>
          <p:nvPr/>
        </p:nvSpPr>
        <p:spPr>
          <a:xfrm>
            <a:off x="1566332" y="243831"/>
            <a:ext cx="7417359" cy="1208453"/>
          </a:xfrm>
          <a:prstGeom prst="roundRect">
            <a:avLst>
              <a:gd name="adj" fmla="val 27083"/>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dirty="0"/>
          </a:p>
        </p:txBody>
      </p:sp>
      <p:sp>
        <p:nvSpPr>
          <p:cNvPr id="6" name="四角形: 角を丸くする 5">
            <a:extLst>
              <a:ext uri="{FF2B5EF4-FFF2-40B4-BE49-F238E27FC236}">
                <a16:creationId xmlns:a16="http://schemas.microsoft.com/office/drawing/2014/main" id="{BDDA51D7-24E5-92E8-9501-FAAC5F400682}"/>
              </a:ext>
            </a:extLst>
          </p:cNvPr>
          <p:cNvSpPr/>
          <p:nvPr/>
        </p:nvSpPr>
        <p:spPr>
          <a:xfrm>
            <a:off x="1573306" y="3802107"/>
            <a:ext cx="7467506" cy="1208452"/>
          </a:xfrm>
          <a:prstGeom prst="roundRect">
            <a:avLst>
              <a:gd name="adj" fmla="val 19671"/>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
        <p:nvSpPr>
          <p:cNvPr id="8" name="四角形: 角を丸くする 7">
            <a:extLst>
              <a:ext uri="{FF2B5EF4-FFF2-40B4-BE49-F238E27FC236}">
                <a16:creationId xmlns:a16="http://schemas.microsoft.com/office/drawing/2014/main" id="{585BFB9B-3087-04A4-78F9-55786FF82F15}"/>
              </a:ext>
            </a:extLst>
          </p:cNvPr>
          <p:cNvSpPr/>
          <p:nvPr/>
        </p:nvSpPr>
        <p:spPr>
          <a:xfrm>
            <a:off x="1569933" y="5538783"/>
            <a:ext cx="7457861" cy="1090618"/>
          </a:xfrm>
          <a:prstGeom prst="roundRect">
            <a:avLst>
              <a:gd name="adj" fmla="val 32099"/>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
        <p:nvSpPr>
          <p:cNvPr id="2" name="テキスト ボックス 1">
            <a:extLst>
              <a:ext uri="{FF2B5EF4-FFF2-40B4-BE49-F238E27FC236}">
                <a16:creationId xmlns:a16="http://schemas.microsoft.com/office/drawing/2014/main" id="{EADA3E35-30E3-C04C-E10D-1EC8F1EF5C45}"/>
              </a:ext>
            </a:extLst>
          </p:cNvPr>
          <p:cNvSpPr txBox="1"/>
          <p:nvPr/>
        </p:nvSpPr>
        <p:spPr>
          <a:xfrm>
            <a:off x="1472916" y="274292"/>
            <a:ext cx="8257375" cy="6309420"/>
          </a:xfrm>
          <a:prstGeom prst="rect">
            <a:avLst/>
          </a:prstGeom>
          <a:noFill/>
        </p:spPr>
        <p:txBody>
          <a:bodyPr wrap="square" rtlCol="0">
            <a:spAutoFit/>
          </a:bodyPr>
          <a:lstStyle/>
          <a:p>
            <a:endParaRPr kumimoji="1" lang="en-US" altLang="ja-JP" sz="600" b="1" dirty="0"/>
          </a:p>
          <a:p>
            <a:r>
              <a:rPr kumimoji="1" lang="ja-JP" altLang="en-US" b="1" dirty="0"/>
              <a:t>　  </a:t>
            </a:r>
            <a:r>
              <a:rPr kumimoji="1" lang="ja-JP" altLang="en-US" sz="3000" b="1" dirty="0"/>
              <a:t>自分たちで問題を発見し、その問題の</a:t>
            </a:r>
            <a:endParaRPr kumimoji="1" lang="en-US" altLang="ja-JP" sz="3000" b="1" dirty="0"/>
          </a:p>
          <a:p>
            <a:r>
              <a:rPr kumimoji="1" lang="ja-JP" altLang="en-US" sz="3000" b="1" dirty="0"/>
              <a:t>　解決のために学んできた？</a:t>
            </a:r>
            <a:endParaRPr kumimoji="1" lang="en-US" altLang="ja-JP" sz="3000" b="1" dirty="0"/>
          </a:p>
          <a:p>
            <a:endParaRPr kumimoji="1" lang="en-US" altLang="ja-JP" sz="4000" b="1" dirty="0"/>
          </a:p>
          <a:p>
            <a:r>
              <a:rPr kumimoji="1" lang="ja-JP" altLang="en-US" sz="3000" b="1" dirty="0"/>
              <a:t>　誰にも答えのわからない問題について、</a:t>
            </a:r>
            <a:endParaRPr kumimoji="1" lang="en-US" altLang="ja-JP" sz="3000" b="1" dirty="0"/>
          </a:p>
          <a:p>
            <a:r>
              <a:rPr kumimoji="1" lang="ja-JP" altLang="en-US" sz="3000" b="1" dirty="0"/>
              <a:t>　調べ、考え、話し合って、みんなが納得</a:t>
            </a:r>
            <a:endParaRPr kumimoji="1" lang="en-US" altLang="ja-JP" sz="3000" b="1" dirty="0"/>
          </a:p>
          <a:p>
            <a:r>
              <a:rPr kumimoji="1" lang="ja-JP" altLang="en-US" sz="3000" b="1" dirty="0"/>
              <a:t>　するような答えを探してきた？</a:t>
            </a:r>
            <a:endParaRPr kumimoji="1" lang="en-US" altLang="ja-JP" sz="3000" b="1" dirty="0"/>
          </a:p>
          <a:p>
            <a:endParaRPr kumimoji="1" lang="en-US" altLang="ja-JP" sz="3600" b="1" dirty="0"/>
          </a:p>
          <a:p>
            <a:endParaRPr kumimoji="1" lang="en-US" altLang="ja-JP" sz="1000" b="1" dirty="0"/>
          </a:p>
          <a:p>
            <a:r>
              <a:rPr kumimoji="1" lang="ja-JP" altLang="en-US" sz="3000" b="1" dirty="0"/>
              <a:t>　色々な教科等で学んだことを活かして、</a:t>
            </a:r>
            <a:endParaRPr kumimoji="1" lang="en-US" altLang="ja-JP" sz="3000" b="1" dirty="0"/>
          </a:p>
          <a:p>
            <a:r>
              <a:rPr kumimoji="1" lang="ja-JP" altLang="en-US" sz="3000" b="1" dirty="0"/>
              <a:t>　問題を解こうとしてきた</a:t>
            </a:r>
            <a:endParaRPr kumimoji="1" lang="en-US" altLang="ja-JP" sz="3000" b="1" dirty="0"/>
          </a:p>
          <a:p>
            <a:endParaRPr kumimoji="1" lang="en-US" altLang="ja-JP" sz="3000" b="1" dirty="0"/>
          </a:p>
          <a:p>
            <a:endParaRPr kumimoji="1" lang="en-US" altLang="ja-JP" sz="1200" b="1" dirty="0"/>
          </a:p>
          <a:p>
            <a:r>
              <a:rPr kumimoji="1" lang="ja-JP" altLang="en-US" sz="3000" b="1" dirty="0"/>
              <a:t>　学んだことを元に、自分たちの行動を</a:t>
            </a:r>
            <a:endParaRPr kumimoji="1" lang="en-US" altLang="ja-JP" sz="3000" b="1" dirty="0"/>
          </a:p>
          <a:p>
            <a:r>
              <a:rPr kumimoji="1" lang="ja-JP" altLang="en-US" sz="3000" b="1" dirty="0"/>
              <a:t>　変容させてきた？</a:t>
            </a:r>
            <a:endParaRPr kumimoji="1" lang="en-US" altLang="ja-JP" sz="3000" b="1" dirty="0"/>
          </a:p>
        </p:txBody>
      </p:sp>
      <p:sp>
        <p:nvSpPr>
          <p:cNvPr id="15" name="テキスト ボックス 14">
            <a:extLst>
              <a:ext uri="{FF2B5EF4-FFF2-40B4-BE49-F238E27FC236}">
                <a16:creationId xmlns:a16="http://schemas.microsoft.com/office/drawing/2014/main" id="{B4BDC0AC-EBFF-4EA7-7347-269F97685689}"/>
              </a:ext>
            </a:extLst>
          </p:cNvPr>
          <p:cNvSpPr txBox="1"/>
          <p:nvPr/>
        </p:nvSpPr>
        <p:spPr>
          <a:xfrm>
            <a:off x="71994" y="555669"/>
            <a:ext cx="1438276" cy="584775"/>
          </a:xfrm>
          <a:prstGeom prst="rect">
            <a:avLst/>
          </a:prstGeom>
          <a:solidFill>
            <a:srgbClr val="FFFF00"/>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主体的</a:t>
            </a:r>
          </a:p>
        </p:txBody>
      </p:sp>
      <p:sp>
        <p:nvSpPr>
          <p:cNvPr id="16" name="テキスト ボックス 15">
            <a:extLst>
              <a:ext uri="{FF2B5EF4-FFF2-40B4-BE49-F238E27FC236}">
                <a16:creationId xmlns:a16="http://schemas.microsoft.com/office/drawing/2014/main" id="{08479A0A-0FDF-D8FA-FEB2-D657151C933B}"/>
              </a:ext>
            </a:extLst>
          </p:cNvPr>
          <p:cNvSpPr txBox="1"/>
          <p:nvPr/>
        </p:nvSpPr>
        <p:spPr>
          <a:xfrm>
            <a:off x="86223" y="2301115"/>
            <a:ext cx="143827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対話</a:t>
            </a:r>
            <a:r>
              <a:rPr kumimoji="1" lang="ja-JP" altLang="en-US" sz="3200" dirty="0">
                <a:latin typeface="AR P丸ゴシック体E" panose="020F0900000000000000" pitchFamily="50" charset="-128"/>
                <a:ea typeface="AR P丸ゴシック体E" panose="020F0900000000000000" pitchFamily="50" charset="-128"/>
              </a:rPr>
              <a:t>的</a:t>
            </a:r>
          </a:p>
        </p:txBody>
      </p:sp>
      <p:sp>
        <p:nvSpPr>
          <p:cNvPr id="17" name="テキスト ボックス 16">
            <a:extLst>
              <a:ext uri="{FF2B5EF4-FFF2-40B4-BE49-F238E27FC236}">
                <a16:creationId xmlns:a16="http://schemas.microsoft.com/office/drawing/2014/main" id="{5B2F688F-9FF1-4C0F-8BAF-D34E8896AF2C}"/>
              </a:ext>
            </a:extLst>
          </p:cNvPr>
          <p:cNvSpPr txBox="1"/>
          <p:nvPr/>
        </p:nvSpPr>
        <p:spPr>
          <a:xfrm>
            <a:off x="97458" y="4065082"/>
            <a:ext cx="143827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横断</a:t>
            </a:r>
            <a:r>
              <a:rPr kumimoji="1" lang="ja-JP" altLang="en-US" sz="3200" dirty="0">
                <a:latin typeface="AR P丸ゴシック体E" panose="020F0900000000000000" pitchFamily="50" charset="-128"/>
                <a:ea typeface="AR P丸ゴシック体E" panose="020F0900000000000000" pitchFamily="50" charset="-128"/>
              </a:rPr>
              <a:t>的</a:t>
            </a:r>
          </a:p>
        </p:txBody>
      </p:sp>
      <p:sp>
        <p:nvSpPr>
          <p:cNvPr id="18" name="テキスト ボックス 17">
            <a:extLst>
              <a:ext uri="{FF2B5EF4-FFF2-40B4-BE49-F238E27FC236}">
                <a16:creationId xmlns:a16="http://schemas.microsoft.com/office/drawing/2014/main" id="{D7F48FB1-B0EE-F914-A514-BFC85CA1AB6F}"/>
              </a:ext>
            </a:extLst>
          </p:cNvPr>
          <p:cNvSpPr txBox="1"/>
          <p:nvPr/>
        </p:nvSpPr>
        <p:spPr>
          <a:xfrm>
            <a:off x="80008" y="5717560"/>
            <a:ext cx="123554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深</a:t>
            </a:r>
            <a:r>
              <a:rPr lang="en-US" altLang="ja-JP" sz="3200" dirty="0">
                <a:latin typeface="AR P丸ゴシック体E" panose="020F0900000000000000" pitchFamily="50" charset="-128"/>
                <a:ea typeface="AR P丸ゴシック体E" panose="020F0900000000000000" pitchFamily="50" charset="-128"/>
              </a:rPr>
              <a:t> </a:t>
            </a:r>
            <a:r>
              <a:rPr lang="ja-JP" altLang="en-US" sz="3200" dirty="0">
                <a:latin typeface="AR P丸ゴシック体E" panose="020F0900000000000000" pitchFamily="50" charset="-128"/>
                <a:ea typeface="AR P丸ゴシック体E" panose="020F0900000000000000" pitchFamily="50" charset="-128"/>
              </a:rPr>
              <a:t>い</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3" name="正方形/長方形 2">
            <a:extLst>
              <a:ext uri="{FF2B5EF4-FFF2-40B4-BE49-F238E27FC236}">
                <a16:creationId xmlns:a16="http://schemas.microsoft.com/office/drawing/2014/main" id="{767F018C-2879-3070-84DD-0FDCDF7A06F2}"/>
              </a:ext>
            </a:extLst>
          </p:cNvPr>
          <p:cNvSpPr/>
          <p:nvPr/>
        </p:nvSpPr>
        <p:spPr>
          <a:xfrm>
            <a:off x="3741023" y="375108"/>
            <a:ext cx="1983783"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9F338EC-2EFA-6E7A-F9ED-94545405B575}"/>
              </a:ext>
            </a:extLst>
          </p:cNvPr>
          <p:cNvSpPr/>
          <p:nvPr/>
        </p:nvSpPr>
        <p:spPr>
          <a:xfrm>
            <a:off x="1784136" y="852294"/>
            <a:ext cx="98596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6525249-1BBB-D5D6-04AE-BC73C8C7C741}"/>
              </a:ext>
            </a:extLst>
          </p:cNvPr>
          <p:cNvSpPr/>
          <p:nvPr/>
        </p:nvSpPr>
        <p:spPr>
          <a:xfrm>
            <a:off x="1784135" y="1899102"/>
            <a:ext cx="5181441"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E249B2-8557-D059-4036-7F3E450A6E51}"/>
              </a:ext>
            </a:extLst>
          </p:cNvPr>
          <p:cNvSpPr/>
          <p:nvPr/>
        </p:nvSpPr>
        <p:spPr>
          <a:xfrm>
            <a:off x="6333567" y="2386524"/>
            <a:ext cx="2596337"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D0C412F-BDA2-18CF-54E9-BF0062945560}"/>
              </a:ext>
            </a:extLst>
          </p:cNvPr>
          <p:cNvSpPr/>
          <p:nvPr/>
        </p:nvSpPr>
        <p:spPr>
          <a:xfrm>
            <a:off x="3010881" y="3966225"/>
            <a:ext cx="499012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0D642FB-1047-5B30-2695-A2A41478026E}"/>
              </a:ext>
            </a:extLst>
          </p:cNvPr>
          <p:cNvSpPr/>
          <p:nvPr/>
        </p:nvSpPr>
        <p:spPr>
          <a:xfrm>
            <a:off x="1826076" y="5985363"/>
            <a:ext cx="98596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ADC2513-683A-BC4D-688A-BEC3AC7AA4BC}"/>
              </a:ext>
            </a:extLst>
          </p:cNvPr>
          <p:cNvSpPr/>
          <p:nvPr/>
        </p:nvSpPr>
        <p:spPr>
          <a:xfrm>
            <a:off x="7252604" y="5527017"/>
            <a:ext cx="1205595"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56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1000"/>
                                        <p:tgtEl>
                                          <p:spTgt spid="2">
                                            <p:txEl>
                                              <p:pRg st="9" end="9"/>
                                            </p:txEl>
                                          </p:spTgt>
                                        </p:tgtEl>
                                      </p:cBhvr>
                                    </p:animEffect>
                                    <p:anim calcmode="lin" valueType="num">
                                      <p:cBhvr>
                                        <p:cTn id="3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1000"/>
                                        <p:tgtEl>
                                          <p:spTgt spid="2">
                                            <p:txEl>
                                              <p:pRg st="10" end="10"/>
                                            </p:txEl>
                                          </p:spTgt>
                                        </p:tgtEl>
                                      </p:cBhvr>
                                    </p:animEffect>
                                    <p:anim calcmode="lin" valueType="num">
                                      <p:cBhvr>
                                        <p:cTn id="3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1000"/>
                                        <p:tgtEl>
                                          <p:spTgt spid="2">
                                            <p:txEl>
                                              <p:pRg st="13" end="13"/>
                                            </p:txEl>
                                          </p:spTgt>
                                        </p:tgtEl>
                                      </p:cBhvr>
                                    </p:animEffect>
                                    <p:anim calcmode="lin" valueType="num">
                                      <p:cBhvr>
                                        <p:cTn id="4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1000"/>
                                        <p:tgtEl>
                                          <p:spTgt spid="2">
                                            <p:txEl>
                                              <p:pRg st="14" end="14"/>
                                            </p:txEl>
                                          </p:spTgt>
                                        </p:tgtEl>
                                      </p:cBhvr>
                                    </p:animEffect>
                                    <p:anim calcmode="lin" valueType="num">
                                      <p:cBhvr>
                                        <p:cTn id="4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1000"/>
                                        <p:tgtEl>
                                          <p:spTgt spid="7"/>
                                        </p:tgtEl>
                                      </p:cBhvr>
                                    </p:animEffect>
                                    <p:anim calcmode="lin" valueType="num">
                                      <p:cBhvr>
                                        <p:cTn id="91" dur="1000" fill="hold"/>
                                        <p:tgtEl>
                                          <p:spTgt spid="7"/>
                                        </p:tgtEl>
                                        <p:attrNameLst>
                                          <p:attrName>ppt_x</p:attrName>
                                        </p:attrNameLst>
                                      </p:cBhvr>
                                      <p:tavLst>
                                        <p:tav tm="0">
                                          <p:val>
                                            <p:strVal val="#ppt_x"/>
                                          </p:val>
                                        </p:tav>
                                        <p:tav tm="100000">
                                          <p:val>
                                            <p:strVal val="#ppt_x"/>
                                          </p:val>
                                        </p:tav>
                                      </p:tavLst>
                                    </p:anim>
                                    <p:anim calcmode="lin" valueType="num">
                                      <p:cBhvr>
                                        <p:cTn id="92" dur="1000" fill="hold"/>
                                        <p:tgtEl>
                                          <p:spTgt spid="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1000"/>
                                        <p:tgtEl>
                                          <p:spTgt spid="9"/>
                                        </p:tgtEl>
                                      </p:cBhvr>
                                    </p:animEffect>
                                    <p:anim calcmode="lin" valueType="num">
                                      <p:cBhvr>
                                        <p:cTn id="96" dur="1000" fill="hold"/>
                                        <p:tgtEl>
                                          <p:spTgt spid="9"/>
                                        </p:tgtEl>
                                        <p:attrNameLst>
                                          <p:attrName>ppt_x</p:attrName>
                                        </p:attrNameLst>
                                      </p:cBhvr>
                                      <p:tavLst>
                                        <p:tav tm="0">
                                          <p:val>
                                            <p:strVal val="#ppt_x"/>
                                          </p:val>
                                        </p:tav>
                                        <p:tav tm="100000">
                                          <p:val>
                                            <p:strVal val="#ppt_x"/>
                                          </p:val>
                                        </p:tav>
                                      </p:tavLst>
                                    </p:anim>
                                    <p:anim calcmode="lin" valueType="num">
                                      <p:cBhvr>
                                        <p:cTn id="9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1000"/>
                                        <p:tgtEl>
                                          <p:spTgt spid="6"/>
                                        </p:tgtEl>
                                      </p:cBhvr>
                                    </p:animEffect>
                                    <p:anim calcmode="lin" valueType="num">
                                      <p:cBhvr>
                                        <p:cTn id="103" dur="1000" fill="hold"/>
                                        <p:tgtEl>
                                          <p:spTgt spid="6"/>
                                        </p:tgtEl>
                                        <p:attrNameLst>
                                          <p:attrName>ppt_x</p:attrName>
                                        </p:attrNameLst>
                                      </p:cBhvr>
                                      <p:tavLst>
                                        <p:tav tm="0">
                                          <p:val>
                                            <p:strVal val="#ppt_x"/>
                                          </p:val>
                                        </p:tav>
                                        <p:tav tm="100000">
                                          <p:val>
                                            <p:strVal val="#ppt_x"/>
                                          </p:val>
                                        </p:tav>
                                      </p:tavLst>
                                    </p:anim>
                                    <p:anim calcmode="lin" valueType="num">
                                      <p:cBhvr>
                                        <p:cTn id="104" dur="1000" fill="hold"/>
                                        <p:tgtEl>
                                          <p:spTgt spid="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1000"/>
                                        <p:tgtEl>
                                          <p:spTgt spid="17"/>
                                        </p:tgtEl>
                                      </p:cBhvr>
                                    </p:animEffect>
                                    <p:anim calcmode="lin" valueType="num">
                                      <p:cBhvr>
                                        <p:cTn id="108" dur="1000" fill="hold"/>
                                        <p:tgtEl>
                                          <p:spTgt spid="17"/>
                                        </p:tgtEl>
                                        <p:attrNameLst>
                                          <p:attrName>ppt_x</p:attrName>
                                        </p:attrNameLst>
                                      </p:cBhvr>
                                      <p:tavLst>
                                        <p:tav tm="0">
                                          <p:val>
                                            <p:strVal val="#ppt_x"/>
                                          </p:val>
                                        </p:tav>
                                        <p:tav tm="100000">
                                          <p:val>
                                            <p:strVal val="#ppt_x"/>
                                          </p:val>
                                        </p:tav>
                                      </p:tavLst>
                                    </p:anim>
                                    <p:anim calcmode="lin" valueType="num">
                                      <p:cBhvr>
                                        <p:cTn id="10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1000"/>
                                        <p:tgtEl>
                                          <p:spTgt spid="10"/>
                                        </p:tgtEl>
                                      </p:cBhvr>
                                    </p:animEffect>
                                    <p:anim calcmode="lin" valueType="num">
                                      <p:cBhvr>
                                        <p:cTn id="115" dur="1000" fill="hold"/>
                                        <p:tgtEl>
                                          <p:spTgt spid="10"/>
                                        </p:tgtEl>
                                        <p:attrNameLst>
                                          <p:attrName>ppt_x</p:attrName>
                                        </p:attrNameLst>
                                      </p:cBhvr>
                                      <p:tavLst>
                                        <p:tav tm="0">
                                          <p:val>
                                            <p:strVal val="#ppt_x"/>
                                          </p:val>
                                        </p:tav>
                                        <p:tav tm="100000">
                                          <p:val>
                                            <p:strVal val="#ppt_x"/>
                                          </p:val>
                                        </p:tav>
                                      </p:tavLst>
                                    </p:anim>
                                    <p:anim calcmode="lin" valueType="num">
                                      <p:cBhvr>
                                        <p:cTn id="1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1000"/>
                                        <p:tgtEl>
                                          <p:spTgt spid="8"/>
                                        </p:tgtEl>
                                      </p:cBhvr>
                                    </p:animEffect>
                                    <p:anim calcmode="lin" valueType="num">
                                      <p:cBhvr>
                                        <p:cTn id="122" dur="1000" fill="hold"/>
                                        <p:tgtEl>
                                          <p:spTgt spid="8"/>
                                        </p:tgtEl>
                                        <p:attrNameLst>
                                          <p:attrName>ppt_x</p:attrName>
                                        </p:attrNameLst>
                                      </p:cBhvr>
                                      <p:tavLst>
                                        <p:tav tm="0">
                                          <p:val>
                                            <p:strVal val="#ppt_x"/>
                                          </p:val>
                                        </p:tav>
                                        <p:tav tm="100000">
                                          <p:val>
                                            <p:strVal val="#ppt_x"/>
                                          </p:val>
                                        </p:tav>
                                      </p:tavLst>
                                    </p:anim>
                                    <p:anim calcmode="lin" valueType="num">
                                      <p:cBhvr>
                                        <p:cTn id="123" dur="1000" fill="hold"/>
                                        <p:tgtEl>
                                          <p:spTgt spid="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fade">
                                      <p:cBhvr>
                                        <p:cTn id="133" dur="1000"/>
                                        <p:tgtEl>
                                          <p:spTgt spid="11"/>
                                        </p:tgtEl>
                                      </p:cBhvr>
                                    </p:animEffect>
                                    <p:anim calcmode="lin" valueType="num">
                                      <p:cBhvr>
                                        <p:cTn id="134" dur="1000" fill="hold"/>
                                        <p:tgtEl>
                                          <p:spTgt spid="11"/>
                                        </p:tgtEl>
                                        <p:attrNameLst>
                                          <p:attrName>ppt_x</p:attrName>
                                        </p:attrNameLst>
                                      </p:cBhvr>
                                      <p:tavLst>
                                        <p:tav tm="0">
                                          <p:val>
                                            <p:strVal val="#ppt_x"/>
                                          </p:val>
                                        </p:tav>
                                        <p:tav tm="100000">
                                          <p:val>
                                            <p:strVal val="#ppt_x"/>
                                          </p:val>
                                        </p:tav>
                                      </p:tavLst>
                                    </p:anim>
                                    <p:anim calcmode="lin" valueType="num">
                                      <p:cBhvr>
                                        <p:cTn id="135" dur="1000" fill="hold"/>
                                        <p:tgtEl>
                                          <p:spTgt spid="11"/>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fade">
                                      <p:cBhvr>
                                        <p:cTn id="138" dur="1000"/>
                                        <p:tgtEl>
                                          <p:spTgt spid="12"/>
                                        </p:tgtEl>
                                      </p:cBhvr>
                                    </p:animEffect>
                                    <p:anim calcmode="lin" valueType="num">
                                      <p:cBhvr>
                                        <p:cTn id="139" dur="1000" fill="hold"/>
                                        <p:tgtEl>
                                          <p:spTgt spid="12"/>
                                        </p:tgtEl>
                                        <p:attrNameLst>
                                          <p:attrName>ppt_x</p:attrName>
                                        </p:attrNameLst>
                                      </p:cBhvr>
                                      <p:tavLst>
                                        <p:tav tm="0">
                                          <p:val>
                                            <p:strVal val="#ppt_x"/>
                                          </p:val>
                                        </p:tav>
                                        <p:tav tm="100000">
                                          <p:val>
                                            <p:strVal val="#ppt_x"/>
                                          </p:val>
                                        </p:tav>
                                      </p:tavLst>
                                    </p:anim>
                                    <p:anim calcmode="lin" valueType="num">
                                      <p:cBhvr>
                                        <p:cTn id="1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P spid="8" grpId="0" animBg="1"/>
      <p:bldP spid="15" grpId="0" animBg="1"/>
      <p:bldP spid="16" grpId="0" animBg="1"/>
      <p:bldP spid="17" grpId="0" animBg="1"/>
      <p:bldP spid="18" grpId="0" animBg="1"/>
      <p:bldP spid="3" grpId="0" animBg="1"/>
      <p:bldP spid="4" grpId="0" animBg="1"/>
      <p:bldP spid="7"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28D363-497F-A02B-192C-13D3DFC28498}"/>
              </a:ext>
            </a:extLst>
          </p:cNvPr>
          <p:cNvSpPr txBox="1"/>
          <p:nvPr/>
        </p:nvSpPr>
        <p:spPr>
          <a:xfrm>
            <a:off x="3856725" y="4403405"/>
            <a:ext cx="5220874" cy="1200329"/>
          </a:xfrm>
          <a:prstGeom prst="rect">
            <a:avLst/>
          </a:prstGeom>
          <a:noFill/>
        </p:spPr>
        <p:txBody>
          <a:bodyPr wrap="square" rtlCol="0">
            <a:spAutoFit/>
          </a:bodyPr>
          <a:lstStyle/>
          <a:p>
            <a:r>
              <a:rPr kumimoji="1" lang="ja-JP" altLang="en-US" sz="2400" b="1" dirty="0"/>
              <a:t>〇</a:t>
            </a:r>
            <a:r>
              <a:rPr kumimoji="1" lang="ja-JP" altLang="en-US" sz="2400" dirty="0"/>
              <a:t>　</a:t>
            </a:r>
            <a:r>
              <a:rPr kumimoji="1" lang="ja-JP" altLang="en-US" sz="2400" b="1" dirty="0"/>
              <a:t>主体的な学習をしたことがある</a:t>
            </a:r>
            <a:endParaRPr kumimoji="1" lang="en-US" altLang="ja-JP" sz="2400" b="1" dirty="0"/>
          </a:p>
          <a:p>
            <a:r>
              <a:rPr kumimoji="1" lang="en-US" altLang="ja-JP" sz="2400" b="1" dirty="0">
                <a:latin typeface="AR Pゴシック体S" panose="020B0A00000000000000" pitchFamily="50" charset="-128"/>
                <a:ea typeface="AR Pゴシック体S" panose="020B0A00000000000000" pitchFamily="50" charset="-128"/>
              </a:rPr>
              <a:t>×</a:t>
            </a:r>
            <a:r>
              <a:rPr kumimoji="1" lang="ja-JP" altLang="en-US" sz="2400" dirty="0"/>
              <a:t>　</a:t>
            </a:r>
            <a:r>
              <a:rPr kumimoji="1" lang="ja-JP" altLang="en-US" sz="2400" b="1" dirty="0"/>
              <a:t>そのような学習経験は</a:t>
            </a:r>
            <a:r>
              <a:rPr lang="ja-JP" altLang="en-US" sz="2400" b="1" dirty="0"/>
              <a:t>ない</a:t>
            </a:r>
            <a:endParaRPr kumimoji="1" lang="en-US" altLang="ja-JP" sz="2400" b="1" dirty="0"/>
          </a:p>
          <a:p>
            <a:r>
              <a:rPr lang="ja-JP" altLang="en-US" sz="2400" b="1" dirty="0">
                <a:latin typeface="AR Pペン楷書体L" panose="03000300000000000000" pitchFamily="66" charset="-128"/>
                <a:ea typeface="AR Pペン楷書体L" panose="03000300000000000000" pitchFamily="66" charset="-128"/>
              </a:rPr>
              <a:t>△</a:t>
            </a:r>
            <a:r>
              <a:rPr lang="ja-JP" altLang="en-US" sz="2400" dirty="0"/>
              <a:t>　</a:t>
            </a:r>
            <a:r>
              <a:rPr lang="ja-JP" altLang="en-US" sz="2400" b="1" dirty="0"/>
              <a:t>無回答</a:t>
            </a:r>
            <a:r>
              <a:rPr lang="ja-JP" altLang="en-US" sz="2400" dirty="0"/>
              <a:t>　</a:t>
            </a:r>
            <a:endParaRPr kumimoji="1" lang="en-US" altLang="ja-JP" sz="2400" dirty="0"/>
          </a:p>
        </p:txBody>
      </p:sp>
      <p:pic>
        <p:nvPicPr>
          <p:cNvPr id="1026" name="図 21">
            <a:extLst>
              <a:ext uri="{FF2B5EF4-FFF2-40B4-BE49-F238E27FC236}">
                <a16:creationId xmlns:a16="http://schemas.microsoft.com/office/drawing/2014/main" id="{96FBB43B-C13C-DEF1-5F93-0F9D100F0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49" t="40696" r="42178" b="31944"/>
          <a:stretch/>
        </p:blipFill>
        <p:spPr bwMode="auto">
          <a:xfrm>
            <a:off x="141997" y="152639"/>
            <a:ext cx="4013108" cy="40966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9811572-9444-D316-8445-7F4DC07BB8CC}"/>
              </a:ext>
            </a:extLst>
          </p:cNvPr>
          <p:cNvSpPr>
            <a:spLocks noChangeArrowheads="1"/>
          </p:cNvSpPr>
          <p:nvPr/>
        </p:nvSpPr>
        <p:spPr bwMode="auto">
          <a:xfrm>
            <a:off x="1143001" y="89020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6" name="Rectangle 4">
            <a:extLst>
              <a:ext uri="{FF2B5EF4-FFF2-40B4-BE49-F238E27FC236}">
                <a16:creationId xmlns:a16="http://schemas.microsoft.com/office/drawing/2014/main" id="{6A0504DC-653D-A450-B2C8-8654D4D839DF}"/>
              </a:ext>
            </a:extLst>
          </p:cNvPr>
          <p:cNvSpPr>
            <a:spLocks noChangeArrowheads="1"/>
          </p:cNvSpPr>
          <p:nvPr/>
        </p:nvSpPr>
        <p:spPr bwMode="auto">
          <a:xfrm>
            <a:off x="1143000" y="3189397"/>
            <a:ext cx="25391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66" eaLnBrk="0" fontAlgn="base" hangingPunct="0">
              <a:spcBef>
                <a:spcPct val="0"/>
              </a:spcBef>
              <a:spcAft>
                <a:spcPct val="0"/>
              </a:spcAft>
            </a:pPr>
            <a:r>
              <a:rPr lang="ja-JP" altLang="ja-JP" sz="900" b="1">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350">
              <a:latin typeface="Arial" panose="020B0604020202020204" pitchFamily="34" charset="0"/>
            </a:endParaRPr>
          </a:p>
        </p:txBody>
      </p:sp>
      <p:sp>
        <p:nvSpPr>
          <p:cNvPr id="7" name="Rectangle 5">
            <a:extLst>
              <a:ext uri="{FF2B5EF4-FFF2-40B4-BE49-F238E27FC236}">
                <a16:creationId xmlns:a16="http://schemas.microsoft.com/office/drawing/2014/main" id="{7264E44D-13DD-3889-1508-DE0934A0EFEE}"/>
              </a:ext>
            </a:extLst>
          </p:cNvPr>
          <p:cNvSpPr>
            <a:spLocks noChangeArrowheads="1"/>
          </p:cNvSpPr>
          <p:nvPr/>
        </p:nvSpPr>
        <p:spPr bwMode="auto">
          <a:xfrm>
            <a:off x="1143001" y="486507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8" name="テキスト ボックス 7">
            <a:extLst>
              <a:ext uri="{FF2B5EF4-FFF2-40B4-BE49-F238E27FC236}">
                <a16:creationId xmlns:a16="http://schemas.microsoft.com/office/drawing/2014/main" id="{AED8A392-B635-87CC-2847-505C43D5C1B5}"/>
              </a:ext>
            </a:extLst>
          </p:cNvPr>
          <p:cNvSpPr txBox="1"/>
          <p:nvPr/>
        </p:nvSpPr>
        <p:spPr>
          <a:xfrm>
            <a:off x="4221507" y="1166936"/>
            <a:ext cx="4922494" cy="1938992"/>
          </a:xfrm>
          <a:prstGeom prst="rect">
            <a:avLst/>
          </a:prstGeom>
          <a:noFill/>
        </p:spPr>
        <p:txBody>
          <a:bodyPr wrap="square" rtlCol="0">
            <a:spAutoFit/>
          </a:bodyPr>
          <a:lstStyle/>
          <a:p>
            <a:r>
              <a:rPr lang="ja-JP" altLang="en-US" sz="2400" dirty="0">
                <a:latin typeface="AR P丸ゴシック体E" panose="020F0900000000000000" pitchFamily="50" charset="-128"/>
                <a:ea typeface="AR P丸ゴシック体E" panose="020F0900000000000000" pitchFamily="50" charset="-128"/>
              </a:rPr>
              <a:t>「主体的な学習体験の有無」</a:t>
            </a:r>
            <a:endParaRPr lang="en-US" altLang="ja-JP" sz="2400" dirty="0">
              <a:latin typeface="AR P丸ゴシック体E" panose="020F0900000000000000" pitchFamily="50" charset="-128"/>
              <a:ea typeface="AR P丸ゴシック体E" panose="020F0900000000000000" pitchFamily="50" charset="-128"/>
            </a:endParaRPr>
          </a:p>
          <a:p>
            <a:r>
              <a:rPr kumimoji="1" lang="en-US" altLang="ja-JP" sz="2400" dirty="0"/>
              <a:t> </a:t>
            </a:r>
          </a:p>
          <a:p>
            <a:r>
              <a:rPr kumimoji="1" lang="ja-JP" altLang="en-US" sz="2400" b="1" dirty="0"/>
              <a:t>ある大学の教育学部   ３年生</a:t>
            </a:r>
            <a:endParaRPr lang="en-US" altLang="ja-JP" sz="2400" b="1" dirty="0"/>
          </a:p>
          <a:p>
            <a:r>
              <a:rPr kumimoji="1" lang="ja-JP" altLang="en-US" sz="2400" b="1" dirty="0"/>
              <a:t>１８０名へのアンケート調査結果</a:t>
            </a:r>
            <a:endParaRPr kumimoji="1" lang="en-US" altLang="ja-JP" sz="2400" b="1" dirty="0"/>
          </a:p>
          <a:p>
            <a:r>
              <a:rPr lang="ja-JP" altLang="en-US" sz="2400" b="1" dirty="0"/>
              <a:t>　　　　</a:t>
            </a:r>
            <a:r>
              <a:rPr lang="en-US" altLang="ja-JP" sz="2400" b="1" dirty="0"/>
              <a:t>2022</a:t>
            </a:r>
            <a:r>
              <a:rPr lang="ja-JP" altLang="en-US" sz="2400" b="1" dirty="0"/>
              <a:t>年</a:t>
            </a:r>
            <a:r>
              <a:rPr lang="en-US" altLang="ja-JP" sz="2400" b="1" dirty="0"/>
              <a:t>8</a:t>
            </a:r>
            <a:r>
              <a:rPr lang="ja-JP" altLang="en-US" sz="2400" b="1" dirty="0"/>
              <a:t>月</a:t>
            </a:r>
            <a:r>
              <a:rPr lang="en-US" altLang="ja-JP" sz="2400" b="1" dirty="0"/>
              <a:t>9</a:t>
            </a:r>
            <a:r>
              <a:rPr lang="ja-JP" altLang="en-US" sz="2400" b="1" dirty="0"/>
              <a:t>日　手島利夫</a:t>
            </a:r>
            <a:endParaRPr kumimoji="1" lang="ja-JP" altLang="en-US" sz="2400" b="1" dirty="0"/>
          </a:p>
        </p:txBody>
      </p:sp>
      <p:sp>
        <p:nvSpPr>
          <p:cNvPr id="3" name="テキスト ボックス 2">
            <a:extLst>
              <a:ext uri="{FF2B5EF4-FFF2-40B4-BE49-F238E27FC236}">
                <a16:creationId xmlns:a16="http://schemas.microsoft.com/office/drawing/2014/main" id="{97594608-5172-66B8-7B96-F212DA589016}"/>
              </a:ext>
            </a:extLst>
          </p:cNvPr>
          <p:cNvSpPr txBox="1"/>
          <p:nvPr/>
        </p:nvSpPr>
        <p:spPr>
          <a:xfrm>
            <a:off x="2148552" y="5757867"/>
            <a:ext cx="6710083" cy="830997"/>
          </a:xfrm>
          <a:prstGeom prst="rect">
            <a:avLst/>
          </a:prstGeom>
          <a:solidFill>
            <a:srgbClr val="FFFF66"/>
          </a:solidFill>
        </p:spPr>
        <p:txBody>
          <a:bodyPr wrap="square" rtlCol="0">
            <a:spAutoFit/>
          </a:bodyPr>
          <a:lstStyle/>
          <a:p>
            <a:r>
              <a:rPr kumimoji="1" lang="en-US" altLang="ja-JP" sz="2400" dirty="0">
                <a:latin typeface="AR丸ゴシック体E" panose="020F0909000000000000" pitchFamily="49" charset="-128"/>
                <a:ea typeface="AR丸ゴシック体E" panose="020F0909000000000000" pitchFamily="49" charset="-128"/>
              </a:rPr>
              <a:t>※</a:t>
            </a:r>
            <a:r>
              <a:rPr kumimoji="1" lang="ja-JP" altLang="en-US" sz="2400" dirty="0">
                <a:latin typeface="AR丸ゴシック体E" panose="020F0909000000000000" pitchFamily="49" charset="-128"/>
                <a:ea typeface="AR丸ゴシック体E" panose="020F0909000000000000" pitchFamily="49" charset="-128"/>
              </a:rPr>
              <a:t>　でも、先生方は主体的な学びになるよう、</a:t>
            </a:r>
            <a:endParaRPr kumimoji="1" lang="en-US" altLang="ja-JP" sz="2400" dirty="0">
              <a:latin typeface="AR丸ゴシック体E" panose="020F0909000000000000" pitchFamily="49" charset="-128"/>
              <a:ea typeface="AR丸ゴシック体E" panose="020F0909000000000000" pitchFamily="49" charset="-128"/>
            </a:endParaRPr>
          </a:p>
          <a:p>
            <a:r>
              <a:rPr kumimoji="1" lang="ja-JP" altLang="en-US" sz="2400" dirty="0">
                <a:latin typeface="AR丸ゴシック体E" panose="020F0909000000000000" pitchFamily="49" charset="-128"/>
                <a:ea typeface="AR丸ゴシック体E" panose="020F0909000000000000" pitchFamily="49" charset="-128"/>
              </a:rPr>
              <a:t>　　工夫を重ねていましたよね！</a:t>
            </a:r>
          </a:p>
        </p:txBody>
      </p:sp>
      <p:sp>
        <p:nvSpPr>
          <p:cNvPr id="4" name="テキスト ボックス 3">
            <a:extLst>
              <a:ext uri="{FF2B5EF4-FFF2-40B4-BE49-F238E27FC236}">
                <a16:creationId xmlns:a16="http://schemas.microsoft.com/office/drawing/2014/main" id="{B6D6075D-E4D6-C5C3-0408-657A2EE0F03D}"/>
              </a:ext>
            </a:extLst>
          </p:cNvPr>
          <p:cNvSpPr txBox="1"/>
          <p:nvPr/>
        </p:nvSpPr>
        <p:spPr>
          <a:xfrm>
            <a:off x="2007370" y="4403404"/>
            <a:ext cx="1816523" cy="1200329"/>
          </a:xfrm>
          <a:prstGeom prst="rect">
            <a:avLst/>
          </a:prstGeom>
          <a:noFill/>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　  ４人・・・</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１６１人・・・</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a:t>
            </a:r>
            <a:r>
              <a:rPr kumimoji="1" lang="ja-JP" altLang="en-US" sz="8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１５人・・・</a:t>
            </a:r>
          </a:p>
        </p:txBody>
      </p:sp>
    </p:spTree>
    <p:extLst>
      <p:ext uri="{BB962C8B-B14F-4D97-AF65-F5344CB8AC3E}">
        <p14:creationId xmlns:p14="http://schemas.microsoft.com/office/powerpoint/2010/main" val="849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3D43ADF-0637-3260-F795-1FC965205C22}"/>
              </a:ext>
            </a:extLst>
          </p:cNvPr>
          <p:cNvSpPr/>
          <p:nvPr/>
        </p:nvSpPr>
        <p:spPr>
          <a:xfrm>
            <a:off x="322730" y="268942"/>
            <a:ext cx="8458199" cy="6347012"/>
          </a:xfrm>
          <a:prstGeom prst="roundRect">
            <a:avLst>
              <a:gd name="adj" fmla="val 4028"/>
            </a:avLst>
          </a:prstGeom>
          <a:solidFill>
            <a:srgbClr val="E5F3F7"/>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4" name="図 3">
            <a:extLst>
              <a:ext uri="{FF2B5EF4-FFF2-40B4-BE49-F238E27FC236}">
                <a16:creationId xmlns:a16="http://schemas.microsoft.com/office/drawing/2014/main" id="{81675100-5494-4292-22B2-C995C0A88192}"/>
              </a:ext>
            </a:extLst>
          </p:cNvPr>
          <p:cNvPicPr>
            <a:picLocks noChangeAspect="1"/>
          </p:cNvPicPr>
          <p:nvPr/>
        </p:nvPicPr>
        <p:blipFill>
          <a:blip r:embed="rId2"/>
          <a:stretch>
            <a:fillRect/>
          </a:stretch>
        </p:blipFill>
        <p:spPr>
          <a:xfrm>
            <a:off x="268943" y="578224"/>
            <a:ext cx="8370617" cy="7019365"/>
          </a:xfrm>
          <a:prstGeom prst="rect">
            <a:avLst/>
          </a:prstGeom>
        </p:spPr>
      </p:pic>
    </p:spTree>
    <p:extLst>
      <p:ext uri="{BB962C8B-B14F-4D97-AF65-F5344CB8AC3E}">
        <p14:creationId xmlns:p14="http://schemas.microsoft.com/office/powerpoint/2010/main" val="204126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0456FE-A865-AC8E-5579-5B760FF3349A}"/>
              </a:ext>
            </a:extLst>
          </p:cNvPr>
          <p:cNvSpPr txBox="1"/>
          <p:nvPr/>
        </p:nvSpPr>
        <p:spPr>
          <a:xfrm>
            <a:off x="1933857" y="390196"/>
            <a:ext cx="5193086" cy="707886"/>
          </a:xfrm>
          <a:prstGeom prst="rect">
            <a:avLst/>
          </a:prstGeom>
          <a:solidFill>
            <a:srgbClr val="CCFFCC"/>
          </a:solidFill>
          <a:ln w="76200">
            <a:solidFill>
              <a:schemeClr val="accent6">
                <a:lumMod val="75000"/>
              </a:schemeClr>
            </a:solidFill>
          </a:ln>
        </p:spPr>
        <p:txBody>
          <a:bodyPr wrap="square">
            <a:spAutoFit/>
          </a:bodyPr>
          <a:lstStyle/>
          <a:p>
            <a:r>
              <a:rPr kumimoji="1" lang="ja-JP" altLang="en-US" sz="4000" b="1" dirty="0">
                <a:latin typeface="AR丸ゴシック体E" panose="020F0909000000000000" pitchFamily="49" charset="-128"/>
                <a:ea typeface="AR丸ゴシック体E" panose="020F0909000000000000" pitchFamily="49" charset="-128"/>
              </a:rPr>
              <a:t> 学ぶ心に火をつける</a:t>
            </a:r>
            <a:endParaRPr lang="ja-JP" altLang="en-US" sz="4000" dirty="0"/>
          </a:p>
        </p:txBody>
      </p:sp>
      <p:sp>
        <p:nvSpPr>
          <p:cNvPr id="6" name="四角形: 角を丸くする 5">
            <a:extLst>
              <a:ext uri="{FF2B5EF4-FFF2-40B4-BE49-F238E27FC236}">
                <a16:creationId xmlns:a16="http://schemas.microsoft.com/office/drawing/2014/main" id="{C9AB763B-D346-CA88-FD67-D418B06FA77D}"/>
              </a:ext>
            </a:extLst>
          </p:cNvPr>
          <p:cNvSpPr/>
          <p:nvPr/>
        </p:nvSpPr>
        <p:spPr>
          <a:xfrm>
            <a:off x="408758" y="1385888"/>
            <a:ext cx="3877491" cy="4914900"/>
          </a:xfrm>
          <a:prstGeom prst="roundRect">
            <a:avLst/>
          </a:prstGeom>
          <a:solidFill>
            <a:srgbClr val="FFEBFF"/>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54977D4-905D-9CDE-EF4E-3EA4C8E781B3}"/>
              </a:ext>
            </a:extLst>
          </p:cNvPr>
          <p:cNvSpPr txBox="1"/>
          <p:nvPr/>
        </p:nvSpPr>
        <p:spPr>
          <a:xfrm>
            <a:off x="466466" y="1575379"/>
            <a:ext cx="3978974" cy="4862870"/>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外発的な動機　　</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・良い評価を得たい</a:t>
            </a:r>
            <a:endParaRPr kumimoji="1" lang="en-US" altLang="ja-JP"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・教師への忖度</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・親に褒められたい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・受験に備えたい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7" name="四角形: 角を丸くする 6">
            <a:extLst>
              <a:ext uri="{FF2B5EF4-FFF2-40B4-BE49-F238E27FC236}">
                <a16:creationId xmlns:a16="http://schemas.microsoft.com/office/drawing/2014/main" id="{DE693F99-68CE-9F57-876E-AF3EFC3E5F97}"/>
              </a:ext>
            </a:extLst>
          </p:cNvPr>
          <p:cNvSpPr/>
          <p:nvPr/>
        </p:nvSpPr>
        <p:spPr>
          <a:xfrm>
            <a:off x="4499781" y="1385887"/>
            <a:ext cx="4177753" cy="4914900"/>
          </a:xfrm>
          <a:prstGeom prst="roundRect">
            <a:avLst/>
          </a:prstGeom>
          <a:solidFill>
            <a:srgbClr val="CCFFCC"/>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7016422-1AB1-45D4-145A-3437DEB32F76}"/>
              </a:ext>
            </a:extLst>
          </p:cNvPr>
          <p:cNvSpPr txBox="1"/>
          <p:nvPr/>
        </p:nvSpPr>
        <p:spPr>
          <a:xfrm>
            <a:off x="4504597" y="1561091"/>
            <a:ext cx="4389343" cy="452431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内発的な動機　　</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・エ～ッ</a:t>
            </a:r>
            <a:r>
              <a:rPr kumimoji="1" lang="ja-JP" altLang="en-US" sz="3200" i="1"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、うそだろ？</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（驚き・感心）</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・どうしてですか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（疑問）</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・おもしろそうだなぁ</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やってみたいなぁ</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（興味・関心・意欲）</a:t>
            </a:r>
          </a:p>
        </p:txBody>
      </p:sp>
      <p:sp>
        <p:nvSpPr>
          <p:cNvPr id="2" name="テキスト ボックス 1">
            <a:extLst>
              <a:ext uri="{FF2B5EF4-FFF2-40B4-BE49-F238E27FC236}">
                <a16:creationId xmlns:a16="http://schemas.microsoft.com/office/drawing/2014/main" id="{82134F75-83BC-EFD9-D6BD-AC77AE8314E9}"/>
              </a:ext>
            </a:extLst>
          </p:cNvPr>
          <p:cNvSpPr txBox="1"/>
          <p:nvPr/>
        </p:nvSpPr>
        <p:spPr>
          <a:xfrm>
            <a:off x="2865205" y="301796"/>
            <a:ext cx="3171544" cy="707886"/>
          </a:xfrm>
          <a:prstGeom prst="rect">
            <a:avLst/>
          </a:prstGeom>
          <a:solidFill>
            <a:srgbClr val="FFFFFF"/>
          </a:solidFill>
          <a:ln w="28575">
            <a:solidFill>
              <a:schemeClr val="tx1"/>
            </a:solidFill>
          </a:ln>
        </p:spPr>
        <p:txBody>
          <a:bodyPr wrap="square">
            <a:spAutoFit/>
          </a:bodyPr>
          <a:lstStyle/>
          <a:p>
            <a:r>
              <a:rPr kumimoji="1" lang="ja-JP" altLang="en-US" sz="4000" b="1" dirty="0">
                <a:latin typeface="AR丸ゴシック体E" panose="020F0909000000000000" pitchFamily="49" charset="-128"/>
                <a:ea typeface="AR丸ゴシック体E" panose="020F0909000000000000" pitchFamily="49" charset="-128"/>
              </a:rPr>
              <a:t> 学びの動機</a:t>
            </a:r>
            <a:endParaRPr lang="ja-JP" altLang="en-US" sz="4000" dirty="0"/>
          </a:p>
        </p:txBody>
      </p:sp>
    </p:spTree>
    <p:extLst>
      <p:ext uri="{BB962C8B-B14F-4D97-AF65-F5344CB8AC3E}">
        <p14:creationId xmlns:p14="http://schemas.microsoft.com/office/powerpoint/2010/main" val="6637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anim calcmode="lin" valueType="num">
                                      <p:cBhvr>
                                        <p:cTn id="5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1000"/>
                                        <p:tgtEl>
                                          <p:spTgt spid="5">
                                            <p:txEl>
                                              <p:pRg st="5" end="5"/>
                                            </p:txEl>
                                          </p:spTgt>
                                        </p:tgtEl>
                                      </p:cBhvr>
                                    </p:animEffect>
                                    <p:anim calcmode="lin" valueType="num">
                                      <p:cBhvr>
                                        <p:cTn id="6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fade">
                                      <p:cBhvr>
                                        <p:cTn id="66" dur="1000"/>
                                        <p:tgtEl>
                                          <p:spTgt spid="5">
                                            <p:txEl>
                                              <p:pRg st="6" end="6"/>
                                            </p:txEl>
                                          </p:spTgt>
                                        </p:tgtEl>
                                      </p:cBhvr>
                                    </p:animEffect>
                                    <p:anim calcmode="lin" valueType="num">
                                      <p:cBhvr>
                                        <p:cTn id="6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Effect transition="in" filter="fade">
                                      <p:cBhvr>
                                        <p:cTn id="71" dur="1000"/>
                                        <p:tgtEl>
                                          <p:spTgt spid="5">
                                            <p:txEl>
                                              <p:pRg st="7" end="7"/>
                                            </p:txEl>
                                          </p:spTgt>
                                        </p:tgtEl>
                                      </p:cBhvr>
                                    </p:animEffect>
                                    <p:anim calcmode="lin" valueType="num">
                                      <p:cBhvr>
                                        <p:cTn id="7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7" end="7"/>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xEl>
                                              <p:pRg st="8" end="8"/>
                                            </p:txEl>
                                          </p:spTgt>
                                        </p:tgtEl>
                                        <p:attrNameLst>
                                          <p:attrName>style.visibility</p:attrName>
                                        </p:attrNameLst>
                                      </p:cBhvr>
                                      <p:to>
                                        <p:strVal val="visible"/>
                                      </p:to>
                                    </p:set>
                                    <p:animEffect transition="in" filter="fade">
                                      <p:cBhvr>
                                        <p:cTn id="76" dur="1000"/>
                                        <p:tgtEl>
                                          <p:spTgt spid="5">
                                            <p:txEl>
                                              <p:pRg st="8" end="8"/>
                                            </p:txEl>
                                          </p:spTgt>
                                        </p:tgtEl>
                                      </p:cBhvr>
                                    </p:animEffect>
                                    <p:anim calcmode="lin" valueType="num">
                                      <p:cBhvr>
                                        <p:cTn id="7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Effect transition="in" filter="fade">
                                      <p:cBhvr>
                                        <p:cTn id="83" dur="1000"/>
                                        <p:tgtEl>
                                          <p:spTgt spid="5">
                                            <p:txEl>
                                              <p:pRg st="0" end="0"/>
                                            </p:txEl>
                                          </p:spTgt>
                                        </p:tgtEl>
                                      </p:cBhvr>
                                    </p:animEffect>
                                    <p:anim calcmode="lin" valueType="num">
                                      <p:cBhvr>
                                        <p:cTn id="8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xit" presetSubtype="0" fill="hold" grpId="0" nodeType="clickEffect">
                                  <p:stCondLst>
                                    <p:cond delay="0"/>
                                  </p:stCondLst>
                                  <p:childTnLst>
                                    <p:animEffect transition="out" filter="fade">
                                      <p:cBhvr>
                                        <p:cTn id="89" dur="1000"/>
                                        <p:tgtEl>
                                          <p:spTgt spid="2"/>
                                        </p:tgtEl>
                                      </p:cBhvr>
                                    </p:animEffect>
                                    <p:anim calcmode="lin" valueType="num">
                                      <p:cBhvr>
                                        <p:cTn id="90" dur="1000"/>
                                        <p:tgtEl>
                                          <p:spTgt spid="2"/>
                                        </p:tgtEl>
                                        <p:attrNameLst>
                                          <p:attrName>ppt_x</p:attrName>
                                        </p:attrNameLst>
                                      </p:cBhvr>
                                      <p:tavLst>
                                        <p:tav tm="0">
                                          <p:val>
                                            <p:strVal val="ppt_x"/>
                                          </p:val>
                                        </p:tav>
                                        <p:tav tm="100000">
                                          <p:val>
                                            <p:strVal val="ppt_x"/>
                                          </p:val>
                                        </p:tav>
                                      </p:tavLst>
                                    </p:anim>
                                    <p:anim calcmode="lin" valueType="num">
                                      <p:cBhvr>
                                        <p:cTn id="91" dur="1000"/>
                                        <p:tgtEl>
                                          <p:spTgt spid="2"/>
                                        </p:tgtEl>
                                        <p:attrNameLst>
                                          <p:attrName>ppt_y</p:attrName>
                                        </p:attrNameLst>
                                      </p:cBhvr>
                                      <p:tavLst>
                                        <p:tav tm="0">
                                          <p:val>
                                            <p:strVal val="ppt_y"/>
                                          </p:val>
                                        </p:tav>
                                        <p:tav tm="100000">
                                          <p:val>
                                            <p:strVal val="ppt_y-.1"/>
                                          </p:val>
                                        </p:tav>
                                      </p:tavLst>
                                    </p:anim>
                                    <p:set>
                                      <p:cBhvr>
                                        <p:cTn id="92" dur="1" fill="hold">
                                          <p:stCondLst>
                                            <p:cond delay="999"/>
                                          </p:stCondLst>
                                        </p:cTn>
                                        <p:tgtEl>
                                          <p:spTgt spid="2"/>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1000"/>
                                        <p:tgtEl>
                                          <p:spTgt spid="3"/>
                                        </p:tgtEl>
                                      </p:cBhvr>
                                    </p:animEffect>
                                    <p:anim calcmode="lin" valueType="num">
                                      <p:cBhvr>
                                        <p:cTn id="96" dur="1000" fill="hold"/>
                                        <p:tgtEl>
                                          <p:spTgt spid="3"/>
                                        </p:tgtEl>
                                        <p:attrNameLst>
                                          <p:attrName>ppt_x</p:attrName>
                                        </p:attrNameLst>
                                      </p:cBhvr>
                                      <p:tavLst>
                                        <p:tav tm="0">
                                          <p:val>
                                            <p:strVal val="#ppt_x"/>
                                          </p:val>
                                        </p:tav>
                                        <p:tav tm="100000">
                                          <p:val>
                                            <p:strVal val="#ppt_x"/>
                                          </p:val>
                                        </p:tav>
                                      </p:tavLst>
                                    </p:anim>
                                    <p:anim calcmode="lin" valueType="num">
                                      <p:cBhvr>
                                        <p:cTn id="9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5B544-7F69-787C-2D88-F93769DF283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F3A619-81CC-D471-0D77-33A88BEE9D73}"/>
              </a:ext>
            </a:extLst>
          </p:cNvPr>
          <p:cNvSpPr txBox="1"/>
          <p:nvPr/>
        </p:nvSpPr>
        <p:spPr>
          <a:xfrm>
            <a:off x="327902" y="484095"/>
            <a:ext cx="8802410" cy="5509200"/>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すてきいっぱい！　あきとなかよし！！（１年）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・あきのおたからコーナーで興味・意欲を高める。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・「隊員」「博士」など、なりきるネーミングの工夫</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すてきな花小金井たんけんたい（２年）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・教員も町の人や地域とつながりを深め・・・探る。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・町の人ポスター・・・出会いを楽しみに</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6420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000"/>
                                        <p:tgtEl>
                                          <p:spTgt spid="2">
                                            <p:txEl>
                                              <p:pRg st="8" end="8"/>
                                            </p:txEl>
                                          </p:spTgt>
                                        </p:tgtEl>
                                      </p:cBhvr>
                                    </p:animEffect>
                                    <p:anim calcmode="lin" valueType="num">
                                      <p:cBhvr>
                                        <p:cTn id="2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1000"/>
                                        <p:tgtEl>
                                          <p:spTgt spid="2">
                                            <p:txEl>
                                              <p:pRg st="9" end="9"/>
                                            </p:txEl>
                                          </p:spTgt>
                                        </p:tgtEl>
                                      </p:cBhvr>
                                    </p:animEffect>
                                    <p:anim calcmode="lin" valueType="num">
                                      <p:cBhvr>
                                        <p:cTn id="2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F715-4B9B-E7A1-52C1-62A3FC687E2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A3C4D8-7205-87D3-512B-E33E01D629B2}"/>
              </a:ext>
            </a:extLst>
          </p:cNvPr>
          <p:cNvSpPr txBox="1"/>
          <p:nvPr/>
        </p:nvSpPr>
        <p:spPr>
          <a:xfrm>
            <a:off x="327902" y="484095"/>
            <a:ext cx="8520281" cy="6001643"/>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食品ロスって何だろう　（３年）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～「もったいない」を広げよう～</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・「給食」を支えている栄養士さん、調理員さん</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の声に接する。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・実際の残食を見て確かめる。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・絵本「しんでくれた」の読み聞かせ</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・農家の人、近隣のスーパーの人との出会い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4783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1000"/>
                                        <p:tgtEl>
                                          <p:spTgt spid="2">
                                            <p:txEl>
                                              <p:pRg st="8" end="8"/>
                                            </p:txEl>
                                          </p:spTgt>
                                        </p:tgtEl>
                                      </p:cBhvr>
                                    </p:animEffect>
                                    <p:anim calcmode="lin" valueType="num">
                                      <p:cBhvr>
                                        <p:cTn id="2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anim calcmode="lin" valueType="num">
                                      <p:cBhvr>
                                        <p:cTn id="3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A0DBA-7FBD-9C97-FDFA-67AF436BBDC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2102EA-B987-3AE9-2DEF-06C1E12828BB}"/>
              </a:ext>
            </a:extLst>
          </p:cNvPr>
          <p:cNvSpPr txBox="1"/>
          <p:nvPr/>
        </p:nvSpPr>
        <p:spPr>
          <a:xfrm>
            <a:off x="327902" y="484095"/>
            <a:ext cx="8481809" cy="452431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わたしたちの</a:t>
            </a:r>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SEKAI</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から　未来への一歩（４年）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～ごみの問題を通して～</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・社会科の学習を発展させて探究課題をつくる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・「ごみ」を中心としたウェビングマップづくり</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・地域に出てごみ調べ、フィールドワーク</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28909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6A4BD-D17B-FA00-39F3-C3AA809DD23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FB29721-0C65-6D97-90FE-E16DC5C6658D}"/>
              </a:ext>
            </a:extLst>
          </p:cNvPr>
          <p:cNvSpPr txBox="1"/>
          <p:nvPr/>
        </p:nvSpPr>
        <p:spPr>
          <a:xfrm>
            <a:off x="327902" y="484095"/>
            <a:ext cx="8840882" cy="452431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RESPECT KODAIRA</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　（５年）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　～小平から始めよう、世界への</a:t>
            </a:r>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RESPECT</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を～</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・日常生活で実感している「地球温暖化」を学びの</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入り口にする。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・自分たちの行動と地球温暖化との関係を知る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・小平の「農業」への影響を農家の方から伺う。</a:t>
            </a:r>
          </a:p>
        </p:txBody>
      </p:sp>
    </p:spTree>
    <p:extLst>
      <p:ext uri="{BB962C8B-B14F-4D97-AF65-F5344CB8AC3E}">
        <p14:creationId xmlns:p14="http://schemas.microsoft.com/office/powerpoint/2010/main" val="99058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1000"/>
                                        <p:tgtEl>
                                          <p:spTgt spid="2">
                                            <p:txEl>
                                              <p:pRg st="8" end="8"/>
                                            </p:txEl>
                                          </p:spTgt>
                                        </p:tgtEl>
                                      </p:cBhvr>
                                    </p:animEffect>
                                    <p:anim calcmode="lin" valueType="num">
                                      <p:cBhvr>
                                        <p:cTn id="2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0B72-9C2B-6FE0-F369-7B5C05D6418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53DCBC-A380-4515-0876-BA4B5D896E91}"/>
              </a:ext>
            </a:extLst>
          </p:cNvPr>
          <p:cNvSpPr txBox="1"/>
          <p:nvPr/>
        </p:nvSpPr>
        <p:spPr>
          <a:xfrm>
            <a:off x="789554" y="363915"/>
            <a:ext cx="7564891" cy="649408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シロクマさんを救え（さくら学級）</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　</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・温暖化の影響でエサがとりにくくなり、</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やせ細っているシロクマさんの現状と</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出会う。</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・教師がシロクマになって寸劇を演じる。</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・シロクマの幸福度をメーター表示にして</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提示し、困り感や元気度を視覚的に見え</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るようにした。</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p>
        </p:txBody>
      </p:sp>
    </p:spTree>
    <p:extLst>
      <p:ext uri="{BB962C8B-B14F-4D97-AF65-F5344CB8AC3E}">
        <p14:creationId xmlns:p14="http://schemas.microsoft.com/office/powerpoint/2010/main" val="30865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1000"/>
                                        <p:tgtEl>
                                          <p:spTgt spid="2">
                                            <p:txEl>
                                              <p:pRg st="7" end="7"/>
                                            </p:txEl>
                                          </p:spTgt>
                                        </p:tgtEl>
                                      </p:cBhvr>
                                    </p:animEffect>
                                    <p:anim calcmode="lin" valueType="num">
                                      <p:cBhvr>
                                        <p:cTn id="2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anim calcmode="lin" valueType="num">
                                      <p:cBhvr>
                                        <p:cTn id="3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1000"/>
                                        <p:tgtEl>
                                          <p:spTgt spid="2">
                                            <p:txEl>
                                              <p:pRg st="10" end="10"/>
                                            </p:txEl>
                                          </p:spTgt>
                                        </p:tgtEl>
                                      </p:cBhvr>
                                    </p:animEffect>
                                    <p:anim calcmode="lin" valueType="num">
                                      <p:cBhvr>
                                        <p:cTn id="3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1000"/>
                                        <p:tgtEl>
                                          <p:spTgt spid="2">
                                            <p:txEl>
                                              <p:pRg st="11" end="11"/>
                                            </p:txEl>
                                          </p:spTgt>
                                        </p:tgtEl>
                                      </p:cBhvr>
                                    </p:animEffect>
                                    <p:anim calcmode="lin" valueType="num">
                                      <p:cBhvr>
                                        <p:cTn id="4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4D7F8D6-9EA7-23C3-40AD-2B49A473AD44}"/>
              </a:ext>
            </a:extLst>
          </p:cNvPr>
          <p:cNvSpPr txBox="1"/>
          <p:nvPr/>
        </p:nvSpPr>
        <p:spPr>
          <a:xfrm>
            <a:off x="614364" y="335845"/>
            <a:ext cx="8007320" cy="5940088"/>
          </a:xfrm>
          <a:prstGeom prst="rect">
            <a:avLst/>
          </a:prstGeom>
          <a:noFill/>
        </p:spPr>
        <p:txBody>
          <a:bodyPr wrap="none" rtlCol="0">
            <a:spAutoFit/>
          </a:bodyPr>
          <a:lstStyle/>
          <a:p>
            <a:r>
              <a:rPr kumimoji="1" lang="ja-JP" altLang="en-US" sz="3600" dirty="0">
                <a:latin typeface="AR P丸ゴシック体E" panose="020F0900000000000000" pitchFamily="50" charset="-128"/>
                <a:ea typeface="AR P丸ゴシック体E" panose="020F0900000000000000" pitchFamily="50" charset="-128"/>
              </a:rPr>
              <a:t>　　　　　　</a:t>
            </a:r>
            <a:r>
              <a:rPr kumimoji="1" lang="ja-JP" altLang="en-US" sz="3600" u="sng" dirty="0">
                <a:latin typeface="AR P丸ゴシック体E" panose="020F0900000000000000" pitchFamily="50" charset="-128"/>
                <a:ea typeface="AR P丸ゴシック体E" panose="020F0900000000000000" pitchFamily="50" charset="-128"/>
              </a:rPr>
              <a:t>今日のお話</a:t>
            </a:r>
            <a:endParaRPr kumimoji="1" lang="en-US" altLang="ja-JP" sz="3600" u="sng" dirty="0">
              <a:latin typeface="AR P丸ゴシック体E" panose="020F0900000000000000" pitchFamily="50" charset="-128"/>
              <a:ea typeface="AR P丸ゴシック体E" panose="020F0900000000000000" pitchFamily="50" charset="-128"/>
            </a:endParaRPr>
          </a:p>
          <a:p>
            <a:endParaRPr kumimoji="1" lang="en-US" altLang="ja-JP" sz="20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１ ，小平市の教育の素晴らしさ</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２，それを受けた小平第五小学校の研究</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３，主体的な学びづくりの課題</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５，改善ではなく、「改革」</a:t>
            </a:r>
          </a:p>
        </p:txBody>
      </p:sp>
    </p:spTree>
    <p:extLst>
      <p:ext uri="{BB962C8B-B14F-4D97-AF65-F5344CB8AC3E}">
        <p14:creationId xmlns:p14="http://schemas.microsoft.com/office/powerpoint/2010/main" val="269147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C624-8510-2C27-B5AA-13FDAA8DB6F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043CBA-FD43-08C5-ED65-2A027902973B}"/>
              </a:ext>
            </a:extLst>
          </p:cNvPr>
          <p:cNvSpPr txBox="1"/>
          <p:nvPr/>
        </p:nvSpPr>
        <p:spPr>
          <a:xfrm>
            <a:off x="327902" y="484095"/>
            <a:ext cx="8520281" cy="6001643"/>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食品ロスって何だろう　（３年）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～「もったいない」を広げよう～</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・「給食」を支えている栄養士さん、調理員さん</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の声に接する。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・実際の残食を見て確かめる。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・絵本「しんでくれた」の読み聞かせ</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・農家の人、近隣のスーパーの人との出会い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84753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1000"/>
                                        <p:tgtEl>
                                          <p:spTgt spid="2">
                                            <p:txEl>
                                              <p:pRg st="8" end="8"/>
                                            </p:txEl>
                                          </p:spTgt>
                                        </p:tgtEl>
                                      </p:cBhvr>
                                    </p:animEffect>
                                    <p:anim calcmode="lin" valueType="num">
                                      <p:cBhvr>
                                        <p:cTn id="2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anim calcmode="lin" valueType="num">
                                      <p:cBhvr>
                                        <p:cTn id="3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95265" y="1588027"/>
            <a:ext cx="1953288" cy="2061456"/>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r>
              <a:rPr lang="ja-JP" altLang="en-US" sz="681" dirty="0">
                <a:solidFill>
                  <a:schemeClr val="tx1"/>
                </a:solidFill>
                <a:latin typeface="AR P丸ゴシック体E" panose="020F0900000000000000" pitchFamily="50" charset="-128"/>
                <a:ea typeface="AR P丸ゴシック体E" panose="020F0900000000000000" pitchFamily="50" charset="-128"/>
              </a:rPr>
              <a:t>　</a:t>
            </a:r>
            <a:endParaRPr lang="en-US" altLang="ja-JP" sz="1363" dirty="0">
              <a:solidFill>
                <a:schemeClr val="tx1"/>
              </a:solidFill>
              <a:latin typeface="+mn-ea"/>
            </a:endParaRPr>
          </a:p>
          <a:p>
            <a:pPr defTabSz="815723">
              <a:defRPr/>
            </a:pPr>
            <a:r>
              <a:rPr lang="ja-JP" altLang="en-US" sz="1292" b="1" dirty="0">
                <a:solidFill>
                  <a:schemeClr val="tx1"/>
                </a:solidFill>
                <a:latin typeface="+mn-ea"/>
              </a:rPr>
              <a:t>「</a:t>
            </a:r>
            <a:r>
              <a:rPr lang="ja-JP" altLang="en-US" sz="1363" b="1" dirty="0">
                <a:solidFill>
                  <a:schemeClr val="tx1"/>
                </a:solidFill>
                <a:latin typeface="+mn-ea"/>
              </a:rPr>
              <a:t>計画する→調べる」というステップ。予想を立て、何時間で、どんな方法で、だれに聞いて、どこに行って、どうやって調べるか、どのようにまとめ、それを誰に伝えるかなど</a:t>
            </a:r>
            <a:endParaRPr lang="en-US" altLang="ja-JP" sz="1363" b="1" dirty="0">
              <a:solidFill>
                <a:schemeClr val="tx1"/>
              </a:solidFill>
              <a:latin typeface="+mn-ea"/>
            </a:endParaRPr>
          </a:p>
          <a:p>
            <a:pPr defTabSz="815723">
              <a:defRPr/>
            </a:pPr>
            <a:endParaRPr lang="en-US" altLang="ja-JP" sz="1363" b="1" dirty="0">
              <a:solidFill>
                <a:schemeClr val="tx1"/>
              </a:solidFill>
              <a:latin typeface="+mn-ea"/>
            </a:endParaRPr>
          </a:p>
          <a:p>
            <a:pPr defTabSz="815723">
              <a:defRPr/>
            </a:pPr>
            <a:endParaRPr lang="en-US" altLang="ja-JP" sz="1363" dirty="0">
              <a:solidFill>
                <a:schemeClr val="tx1"/>
              </a:solidFill>
            </a:endParaRPr>
          </a:p>
          <a:p>
            <a:pPr defTabSz="815723">
              <a:defRPr/>
            </a:pPr>
            <a:endParaRPr lang="en-US" altLang="ja-JP" sz="1363" dirty="0">
              <a:solidFill>
                <a:schemeClr val="tx1"/>
              </a:solidFill>
            </a:endParaRPr>
          </a:p>
        </p:txBody>
      </p:sp>
      <p:sp>
        <p:nvSpPr>
          <p:cNvPr id="3" name="角丸四角形 2"/>
          <p:cNvSpPr/>
          <p:nvPr/>
        </p:nvSpPr>
        <p:spPr>
          <a:xfrm>
            <a:off x="4632873" y="1588030"/>
            <a:ext cx="2024935"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endParaRPr lang="en-US" altLang="ja-JP" sz="681" b="1" dirty="0">
              <a:solidFill>
                <a:schemeClr val="tx1"/>
              </a:solidFill>
            </a:endParaRPr>
          </a:p>
          <a:p>
            <a:pPr defTabSz="815723">
              <a:defRPr/>
            </a:pPr>
            <a:r>
              <a:rPr lang="ja-JP" altLang="en-US" sz="1363" b="1" dirty="0">
                <a:solidFill>
                  <a:schemeClr val="tx1"/>
                </a:solidFill>
                <a:latin typeface="+mn-ea"/>
              </a:rPr>
              <a:t>ポートフォリオ等を活用しながら、効率よくまとめる。</a:t>
            </a:r>
            <a:endParaRPr lang="en-US" altLang="ja-JP" sz="1363" b="1" dirty="0">
              <a:solidFill>
                <a:schemeClr val="tx1"/>
              </a:solidFill>
              <a:latin typeface="+mn-ea"/>
            </a:endParaRPr>
          </a:p>
          <a:p>
            <a:pPr defTabSz="815723">
              <a:defRPr/>
            </a:pPr>
            <a:r>
              <a:rPr lang="ja-JP" altLang="en-US" sz="1363" b="1" dirty="0">
                <a:solidFill>
                  <a:schemeClr val="tx1"/>
                </a:solidFill>
                <a:latin typeface="+mn-ea"/>
              </a:rPr>
              <a:t>発表練習では、助言カード等を活用する。友達と練習の交流をさせることで、説得力のある結論が導き出せる。</a:t>
            </a:r>
            <a:endParaRPr lang="en-US" altLang="ja-JP" sz="1363" b="1" dirty="0">
              <a:solidFill>
                <a:schemeClr val="tx1"/>
              </a:solidFill>
              <a:latin typeface="+mn-ea"/>
            </a:endParaRPr>
          </a:p>
        </p:txBody>
      </p:sp>
      <p:sp>
        <p:nvSpPr>
          <p:cNvPr id="4" name="角丸四角形 3"/>
          <p:cNvSpPr/>
          <p:nvPr/>
        </p:nvSpPr>
        <p:spPr>
          <a:xfrm>
            <a:off x="6780900" y="1588030"/>
            <a:ext cx="1901844"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nchor="b"/>
          <a:lstStyle/>
          <a:p>
            <a:pPr defTabSz="815723">
              <a:defRPr/>
            </a:pPr>
            <a:r>
              <a:rPr lang="ja-JP" altLang="en-US" sz="681" dirty="0">
                <a:solidFill>
                  <a:schemeClr val="tx1"/>
                </a:solidFill>
              </a:rPr>
              <a:t>　</a:t>
            </a:r>
            <a:r>
              <a:rPr lang="ja-JP" altLang="en-US" sz="1363" b="1" dirty="0">
                <a:solidFill>
                  <a:schemeClr val="tx1"/>
                </a:solidFill>
                <a:latin typeface="+mn-ea"/>
              </a:rPr>
              <a:t>○○報告会、八名川まつり（ＥＳＤ学習まつり）など、子どもたちが、学年や学校・地域を越えて発表したり、行動したりする場を設定する。自ら考えたことを進んで実行させる。</a:t>
            </a:r>
            <a:endParaRPr lang="en-US" altLang="ja-JP" sz="1363" b="1" dirty="0">
              <a:solidFill>
                <a:schemeClr val="tx1"/>
              </a:solidFill>
              <a:latin typeface="+mn-ea"/>
            </a:endParaRPr>
          </a:p>
        </p:txBody>
      </p:sp>
      <p:sp>
        <p:nvSpPr>
          <p:cNvPr id="8" name="角丸四角形 7"/>
          <p:cNvSpPr/>
          <p:nvPr/>
        </p:nvSpPr>
        <p:spPr>
          <a:xfrm>
            <a:off x="503190" y="1601477"/>
            <a:ext cx="1953288" cy="2024935"/>
          </a:xfrm>
          <a:prstGeom prst="roundRect">
            <a:avLst>
              <a:gd name="adj" fmla="val 8880"/>
            </a:avLst>
          </a:prstGeom>
          <a:solidFill>
            <a:srgbClr val="FDE3F2"/>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r>
              <a:rPr lang="ja-JP" altLang="en-US" sz="681" dirty="0">
                <a:solidFill>
                  <a:schemeClr val="tx1"/>
                </a:solidFill>
              </a:rPr>
              <a:t>　</a:t>
            </a:r>
            <a:endParaRPr lang="en-US" altLang="ja-JP" sz="681" dirty="0">
              <a:solidFill>
                <a:schemeClr val="tx1"/>
              </a:solidFill>
            </a:endParaRPr>
          </a:p>
          <a:p>
            <a:pPr defTabSz="815723">
              <a:defRPr/>
            </a:pPr>
            <a:r>
              <a:rPr lang="ja-JP" altLang="en-US" sz="1363" b="1" dirty="0">
                <a:solidFill>
                  <a:schemeClr val="tx1"/>
                </a:solidFill>
                <a:latin typeface="AR P丸ゴシック体E" panose="020F0900000000000000" pitchFamily="50" charset="-128"/>
                <a:ea typeface="AR P丸ゴシック体E" panose="020F0900000000000000" pitchFamily="50" charset="-128"/>
              </a:rPr>
              <a:t>単元全体に関わる大きな問題意識を共有することが重要</a:t>
            </a:r>
            <a:r>
              <a:rPr lang="ja-JP" altLang="en-US" sz="1363" b="1" dirty="0">
                <a:solidFill>
                  <a:schemeClr val="tx1"/>
                </a:solidFill>
                <a:latin typeface="+mn-ea"/>
              </a:rPr>
              <a:t>。目標に向けて、教師の仕掛ける能力が成否を分ける。</a:t>
            </a:r>
            <a:endParaRPr lang="en-US" altLang="ja-JP" sz="1363" b="1" dirty="0">
              <a:solidFill>
                <a:schemeClr val="tx1"/>
              </a:solidFill>
              <a:latin typeface="+mn-ea"/>
            </a:endParaRPr>
          </a:p>
          <a:p>
            <a:pPr defTabSz="815723">
              <a:defRPr/>
            </a:pPr>
            <a:r>
              <a:rPr lang="ja-JP" altLang="en-US" sz="1363" b="1" dirty="0">
                <a:solidFill>
                  <a:schemeClr val="tx1"/>
                </a:solidFill>
                <a:latin typeface="+mn-ea"/>
              </a:rPr>
              <a:t>下に示した「火をつける３つのステップ」を意識して指導する。</a:t>
            </a:r>
            <a:endParaRPr lang="en-US" altLang="ja-JP" sz="1363" b="1" dirty="0">
              <a:solidFill>
                <a:schemeClr val="tx1"/>
              </a:solidFill>
              <a:latin typeface="+mn-ea"/>
            </a:endParaRPr>
          </a:p>
          <a:p>
            <a:pPr defTabSz="815723">
              <a:defRPr/>
            </a:pPr>
            <a:endParaRPr lang="en-US" altLang="ja-JP" sz="1363" dirty="0">
              <a:solidFill>
                <a:schemeClr val="tx1"/>
              </a:solidFill>
            </a:endParaRPr>
          </a:p>
          <a:p>
            <a:pPr defTabSz="815723">
              <a:defRPr/>
            </a:pPr>
            <a:endParaRPr lang="en-US" altLang="ja-JP" sz="1363" dirty="0">
              <a:solidFill>
                <a:schemeClr val="tx1"/>
              </a:solidFill>
            </a:endParaRPr>
          </a:p>
        </p:txBody>
      </p:sp>
      <p:sp>
        <p:nvSpPr>
          <p:cNvPr id="3082" name="正方形/長方形 12"/>
          <p:cNvSpPr>
            <a:spLocks noChangeArrowheads="1"/>
          </p:cNvSpPr>
          <p:nvPr/>
        </p:nvSpPr>
        <p:spPr bwMode="auto">
          <a:xfrm>
            <a:off x="337110" y="1125417"/>
            <a:ext cx="2045753" cy="354584"/>
          </a:xfrm>
          <a:prstGeom prst="rect">
            <a:avLst/>
          </a:prstGeom>
          <a:solidFill>
            <a:srgbClr val="FFFF00"/>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b="1" dirty="0">
                <a:latin typeface="AR P丸ゴシック体E" panose="020F0900000000000000" pitchFamily="50" charset="-128"/>
                <a:ea typeface="AR P丸ゴシック体E" panose="020F0900000000000000" pitchFamily="50" charset="-128"/>
              </a:rPr>
              <a:t>学びに火をつける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3" name="正方形/長方形 13"/>
          <p:cNvSpPr>
            <a:spLocks noChangeArrowheads="1"/>
          </p:cNvSpPr>
          <p:nvPr/>
        </p:nvSpPr>
        <p:spPr bwMode="auto">
          <a:xfrm>
            <a:off x="2995058" y="1125417"/>
            <a:ext cx="1010213"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調べる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4" name="正方形/長方形 14"/>
          <p:cNvSpPr>
            <a:spLocks noChangeArrowheads="1"/>
          </p:cNvSpPr>
          <p:nvPr/>
        </p:nvSpPr>
        <p:spPr bwMode="auto">
          <a:xfrm>
            <a:off x="4488430" y="1125419"/>
            <a:ext cx="2389862" cy="354584"/>
          </a:xfrm>
          <a:prstGeom prst="rect">
            <a:avLst/>
          </a:prstGeom>
          <a:solidFill>
            <a:srgbClr val="FFFFCC"/>
          </a:solidFill>
          <a:ln>
            <a:noFill/>
          </a:ln>
        </p:spPr>
        <p:txBody>
          <a:bodyPr wrap="square">
            <a:spAutoFit/>
          </a:bodyPr>
          <a:lstStyle/>
          <a:p>
            <a:pPr eaLnBrk="1" hangingPunct="1"/>
            <a:r>
              <a:rPr lang="ja-JP" altLang="en-US" sz="1292" dirty="0">
                <a:latin typeface="AR P丸ゴシック体E" panose="020F0900000000000000" pitchFamily="50" charset="-128"/>
                <a:ea typeface="AR P丸ゴシック体E" panose="020F0900000000000000" pitchFamily="50" charset="-128"/>
              </a:rPr>
              <a:t>　</a:t>
            </a:r>
            <a:r>
              <a:rPr lang="en-US" altLang="ja-JP" sz="1292"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まとめる</a:t>
            </a:r>
            <a:r>
              <a:rPr lang="ja-JP" altLang="en-US" sz="1015"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実行する</a:t>
            </a:r>
            <a:r>
              <a:rPr lang="en-US" altLang="ja-JP" sz="1292" dirty="0">
                <a:latin typeface="AR P丸ゴシック体E" panose="020F0900000000000000" pitchFamily="50" charset="-128"/>
                <a:ea typeface="AR P丸ゴシック体E" panose="020F0900000000000000" pitchFamily="50" charset="-128"/>
              </a:rPr>
              <a:t>】</a:t>
            </a:r>
          </a:p>
        </p:txBody>
      </p:sp>
      <p:sp>
        <p:nvSpPr>
          <p:cNvPr id="3085" name="正方形/長方形 15"/>
          <p:cNvSpPr>
            <a:spLocks noChangeArrowheads="1"/>
          </p:cNvSpPr>
          <p:nvPr/>
        </p:nvSpPr>
        <p:spPr bwMode="auto">
          <a:xfrm>
            <a:off x="7204284" y="1125417"/>
            <a:ext cx="1208985"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伝え合う</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8" name="テキスト ボックス 1"/>
          <p:cNvSpPr txBox="1">
            <a:spLocks noChangeArrowheads="1"/>
          </p:cNvSpPr>
          <p:nvPr/>
        </p:nvSpPr>
        <p:spPr bwMode="auto">
          <a:xfrm>
            <a:off x="300380" y="4373250"/>
            <a:ext cx="1348605" cy="1993944"/>
          </a:xfrm>
          <a:prstGeom prst="rect">
            <a:avLst/>
          </a:prstGeom>
          <a:solidFill>
            <a:srgbClr val="FEFDD3"/>
          </a:solidFill>
          <a:ln>
            <a:solidFill>
              <a:schemeClr val="tx1">
                <a:lumMod val="65000"/>
                <a:lumOff val="35000"/>
              </a:schemeClr>
            </a:solidFill>
          </a:ln>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defRPr/>
            </a:pPr>
            <a:r>
              <a:rPr lang="ja-JP" altLang="en-US" sz="1193" b="1" dirty="0">
                <a:latin typeface="+mn-ea"/>
                <a:ea typeface="+mn-ea"/>
              </a:rPr>
              <a:t>①体験活動や資料をもとに基本的な事実と出会い</a:t>
            </a:r>
            <a:r>
              <a:rPr lang="en-US" altLang="ja-JP" sz="1193" b="1" dirty="0">
                <a:latin typeface="+mn-ea"/>
                <a:ea typeface="+mn-ea"/>
              </a:rPr>
              <a:t>, </a:t>
            </a:r>
            <a:r>
              <a:rPr lang="ja-JP" altLang="en-US" sz="1193" b="1" dirty="0">
                <a:latin typeface="+mn-ea"/>
                <a:ea typeface="+mn-ea"/>
              </a:rPr>
              <a:t>共有する</a:t>
            </a:r>
            <a:endParaRPr lang="en-US" altLang="ja-JP" sz="1193" b="1" dirty="0">
              <a:latin typeface="+mn-ea"/>
              <a:ea typeface="+mn-ea"/>
            </a:endParaRPr>
          </a:p>
          <a:p>
            <a:pPr eaLnBrk="1" hangingPunct="1">
              <a:lnSpc>
                <a:spcPct val="150000"/>
              </a:lnSpc>
              <a:defRPr/>
            </a:pPr>
            <a:r>
              <a:rPr lang="ja-JP" altLang="en-US" sz="1193" b="1" dirty="0">
                <a:latin typeface="+mn-ea"/>
                <a:ea typeface="+mn-ea"/>
              </a:rPr>
              <a:t>②多様な気づきや感想を共有する</a:t>
            </a:r>
            <a:endParaRPr lang="en-US" altLang="ja-JP" sz="1193" b="1" dirty="0">
              <a:latin typeface="+mn-ea"/>
              <a:ea typeface="+mn-ea"/>
            </a:endParaRPr>
          </a:p>
        </p:txBody>
      </p:sp>
      <p:sp>
        <p:nvSpPr>
          <p:cNvPr id="19" name="正方形/長方形 18"/>
          <p:cNvSpPr>
            <a:spLocks noChangeArrowheads="1"/>
          </p:cNvSpPr>
          <p:nvPr/>
        </p:nvSpPr>
        <p:spPr bwMode="auto">
          <a:xfrm>
            <a:off x="1778913" y="4377309"/>
            <a:ext cx="1458321" cy="1993944"/>
          </a:xfrm>
          <a:prstGeom prst="rect">
            <a:avLst/>
          </a:prstGeom>
          <a:solidFill>
            <a:srgbClr val="FEFDD3"/>
          </a:solidFill>
          <a:ln>
            <a:solidFill>
              <a:schemeClr val="tx1">
                <a:lumMod val="65000"/>
                <a:lumOff val="35000"/>
              </a:schemeClr>
            </a:solidFill>
          </a:ln>
        </p:spPr>
        <p:txBody>
          <a:bodyPr wrap="square">
            <a:spAutoFit/>
          </a:bodyPr>
          <a:lstStyle/>
          <a:p>
            <a:pPr eaLnBrk="1" hangingPunct="1">
              <a:lnSpc>
                <a:spcPct val="150000"/>
              </a:lnSpc>
              <a:defRPr/>
            </a:pPr>
            <a:r>
              <a:rPr lang="ja-JP" altLang="en-US" sz="1193" b="1" dirty="0">
                <a:latin typeface="+mn-ea"/>
              </a:rPr>
              <a:t>①教師が提示したり、子どもが調べたりして合った矛盾する事実や意表をつく話や資料等から疑問を感じ、書き出す</a:t>
            </a:r>
            <a:endParaRPr lang="en-US" altLang="ja-JP" sz="1193" b="1" dirty="0">
              <a:latin typeface="+mn-ea"/>
            </a:endParaRPr>
          </a:p>
        </p:txBody>
      </p:sp>
      <p:sp>
        <p:nvSpPr>
          <p:cNvPr id="20" name="正方形/長方形 6"/>
          <p:cNvSpPr>
            <a:spLocks noChangeArrowheads="1"/>
          </p:cNvSpPr>
          <p:nvPr/>
        </p:nvSpPr>
        <p:spPr bwMode="auto">
          <a:xfrm>
            <a:off x="378835" y="4090542"/>
            <a:ext cx="1270151" cy="275909"/>
          </a:xfrm>
          <a:prstGeom prst="rect">
            <a:avLst/>
          </a:prstGeom>
          <a:solidFill>
            <a:srgbClr val="FFFF00"/>
          </a:solidFill>
          <a:ln>
            <a:noFill/>
          </a:ln>
        </p:spPr>
        <p:txBody>
          <a:bodyPr>
            <a:spAutoFit/>
          </a:bodyPr>
          <a:lstStyle/>
          <a:p>
            <a:pPr>
              <a:defRPr/>
            </a:pPr>
            <a:r>
              <a:rPr lang="ja-JP" altLang="en-US" sz="1193" b="1" dirty="0">
                <a:latin typeface="+mj-ea"/>
                <a:ea typeface="+mj-ea"/>
              </a:rPr>
              <a:t>１</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出 会 う　</a:t>
            </a:r>
            <a:r>
              <a:rPr lang="ja-JP" altLang="en-US" sz="1193" b="1" dirty="0">
                <a:latin typeface="+mj-ea"/>
                <a:ea typeface="+mj-ea"/>
              </a:rPr>
              <a:t>　</a:t>
            </a:r>
          </a:p>
        </p:txBody>
      </p:sp>
      <p:sp>
        <p:nvSpPr>
          <p:cNvPr id="21" name="正方形/長方形 9"/>
          <p:cNvSpPr>
            <a:spLocks noChangeArrowheads="1"/>
          </p:cNvSpPr>
          <p:nvPr/>
        </p:nvSpPr>
        <p:spPr bwMode="auto">
          <a:xfrm>
            <a:off x="1907416" y="4093248"/>
            <a:ext cx="1099715" cy="275909"/>
          </a:xfrm>
          <a:prstGeom prst="rect">
            <a:avLst/>
          </a:prstGeom>
          <a:solidFill>
            <a:srgbClr val="FFFF00"/>
          </a:solidFill>
          <a:ln>
            <a:noFill/>
          </a:ln>
        </p:spPr>
        <p:txBody>
          <a:bodyPr>
            <a:spAutoFit/>
          </a:bodyPr>
          <a:lstStyle/>
          <a:p>
            <a:pPr>
              <a:defRPr/>
            </a:pPr>
            <a:r>
              <a:rPr lang="ja-JP" altLang="en-US" sz="1193" b="1" dirty="0">
                <a:latin typeface="+mj-ea"/>
                <a:ea typeface="+mj-ea"/>
              </a:rPr>
              <a:t>２</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気 付 く</a:t>
            </a:r>
            <a:r>
              <a:rPr lang="ja-JP" altLang="en-US" sz="1193" b="1" dirty="0">
                <a:latin typeface="+mj-ea"/>
                <a:ea typeface="+mj-ea"/>
              </a:rPr>
              <a:t>　　</a:t>
            </a:r>
          </a:p>
        </p:txBody>
      </p:sp>
      <p:sp>
        <p:nvSpPr>
          <p:cNvPr id="22" name="正方形/長方形 21"/>
          <p:cNvSpPr>
            <a:spLocks noChangeArrowheads="1"/>
          </p:cNvSpPr>
          <p:nvPr/>
        </p:nvSpPr>
        <p:spPr bwMode="auto">
          <a:xfrm>
            <a:off x="3311021" y="4373249"/>
            <a:ext cx="1400007" cy="2037096"/>
          </a:xfrm>
          <a:prstGeom prst="rect">
            <a:avLst/>
          </a:prstGeom>
          <a:solidFill>
            <a:srgbClr val="FEFDD3"/>
          </a:solidFill>
          <a:ln>
            <a:solidFill>
              <a:schemeClr val="tx1">
                <a:lumMod val="65000"/>
                <a:lumOff val="35000"/>
              </a:schemeClr>
            </a:solidFill>
          </a:ln>
        </p:spPr>
        <p:txBody>
          <a:bodyPr>
            <a:spAutoFit/>
          </a:bodyPr>
          <a:lstStyle/>
          <a:p>
            <a:pPr eaLnBrk="1" hangingPunct="1">
              <a:lnSpc>
                <a:spcPct val="150000"/>
              </a:lnSpc>
              <a:defRPr/>
            </a:pPr>
            <a:r>
              <a:rPr lang="ja-JP" altLang="en-US" sz="1193" b="1" dirty="0">
                <a:latin typeface="+mn-ea"/>
              </a:rPr>
              <a:t>①グループや学級全体で疑問を出し合い、分類・整理して学習問題化する</a:t>
            </a:r>
          </a:p>
          <a:p>
            <a:pPr eaLnBrk="1" hangingPunct="1">
              <a:lnSpc>
                <a:spcPct val="150000"/>
              </a:lnSpc>
              <a:defRPr/>
            </a:pPr>
            <a:r>
              <a:rPr lang="ja-JP" altLang="en-US" sz="1193" b="1" dirty="0">
                <a:latin typeface="+mn-ea"/>
              </a:rPr>
              <a:t>②問題について予想をする</a:t>
            </a:r>
            <a:r>
              <a:rPr lang="ja-JP" altLang="en-US" sz="1400" b="1" dirty="0">
                <a:latin typeface="+mn-ea"/>
              </a:rPr>
              <a:t>　</a:t>
            </a:r>
            <a:endParaRPr lang="en-US" altLang="ja-JP" sz="1400" b="1" dirty="0">
              <a:latin typeface="+mn-ea"/>
            </a:endParaRPr>
          </a:p>
        </p:txBody>
      </p:sp>
      <p:sp>
        <p:nvSpPr>
          <p:cNvPr id="23" name="正方形/長方形 10"/>
          <p:cNvSpPr>
            <a:spLocks noChangeArrowheads="1"/>
          </p:cNvSpPr>
          <p:nvPr/>
        </p:nvSpPr>
        <p:spPr bwMode="auto">
          <a:xfrm>
            <a:off x="3286227" y="4077015"/>
            <a:ext cx="1481496" cy="275909"/>
          </a:xfrm>
          <a:prstGeom prst="rect">
            <a:avLst/>
          </a:prstGeom>
          <a:solidFill>
            <a:srgbClr val="FFFF00"/>
          </a:solidFill>
          <a:ln>
            <a:noFill/>
          </a:ln>
        </p:spPr>
        <p:txBody>
          <a:bodyPr wrap="none">
            <a:spAutoFit/>
          </a:bodyPr>
          <a:lstStyle/>
          <a:p>
            <a:pPr>
              <a:defRPr/>
            </a:pPr>
            <a:r>
              <a:rPr lang="ja-JP" altLang="en-US" sz="1193" b="1" dirty="0">
                <a:latin typeface="+mj-ea"/>
                <a:ea typeface="+mj-ea"/>
              </a:rPr>
              <a:t>３</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問題意識をもつ</a:t>
            </a:r>
          </a:p>
        </p:txBody>
      </p:sp>
      <p:sp>
        <p:nvSpPr>
          <p:cNvPr id="24" name="右中かっこ 23"/>
          <p:cNvSpPr/>
          <p:nvPr/>
        </p:nvSpPr>
        <p:spPr>
          <a:xfrm rot="16200000">
            <a:off x="2428633" y="1688796"/>
            <a:ext cx="417972" cy="4317551"/>
          </a:xfrm>
          <a:prstGeom prst="rightBrace">
            <a:avLst>
              <a:gd name="adj1" fmla="val 8333"/>
              <a:gd name="adj2" fmla="val 177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grpSp>
        <p:nvGrpSpPr>
          <p:cNvPr id="12" name="グループ化 11">
            <a:extLst>
              <a:ext uri="{FF2B5EF4-FFF2-40B4-BE49-F238E27FC236}">
                <a16:creationId xmlns:a16="http://schemas.microsoft.com/office/drawing/2014/main" id="{41A0CB0E-92B6-54D8-7627-2345C30F5C2F}"/>
              </a:ext>
            </a:extLst>
          </p:cNvPr>
          <p:cNvGrpSpPr/>
          <p:nvPr/>
        </p:nvGrpSpPr>
        <p:grpSpPr>
          <a:xfrm>
            <a:off x="1479834" y="110750"/>
            <a:ext cx="6312912" cy="645636"/>
            <a:chOff x="641914" y="202037"/>
            <a:chExt cx="8417216" cy="860848"/>
          </a:xfrm>
        </p:grpSpPr>
        <p:pic>
          <p:nvPicPr>
            <p:cNvPr id="3094" name="図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914" y="251521"/>
              <a:ext cx="5535249" cy="793435"/>
            </a:xfrm>
            <a:prstGeom prst="rect">
              <a:avLst/>
            </a:prstGeom>
            <a:solidFill>
              <a:srgbClr val="FF0000"/>
            </a:solidFill>
            <a:ln>
              <a:noFill/>
            </a:ln>
          </p:spPr>
        </p:pic>
        <p:pic>
          <p:nvPicPr>
            <p:cNvPr id="3095" name="図 2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1" y="202037"/>
              <a:ext cx="2963129" cy="8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右矢印 5"/>
          <p:cNvSpPr/>
          <p:nvPr/>
        </p:nvSpPr>
        <p:spPr>
          <a:xfrm>
            <a:off x="6954043" y="1199037"/>
            <a:ext cx="284059" cy="2001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5" name="右矢印 4"/>
          <p:cNvSpPr/>
          <p:nvPr/>
        </p:nvSpPr>
        <p:spPr>
          <a:xfrm>
            <a:off x="4204077" y="1210634"/>
            <a:ext cx="286765"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9" name="右矢印 8"/>
          <p:cNvSpPr/>
          <p:nvPr/>
        </p:nvSpPr>
        <p:spPr>
          <a:xfrm>
            <a:off x="2663551" y="1186286"/>
            <a:ext cx="285413"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grpSp>
        <p:nvGrpSpPr>
          <p:cNvPr id="14" name="グループ化 13">
            <a:extLst>
              <a:ext uri="{FF2B5EF4-FFF2-40B4-BE49-F238E27FC236}">
                <a16:creationId xmlns:a16="http://schemas.microsoft.com/office/drawing/2014/main" id="{B1C0F262-9E0C-451C-F21C-66B0B8371F22}"/>
              </a:ext>
            </a:extLst>
          </p:cNvPr>
          <p:cNvGrpSpPr/>
          <p:nvPr/>
        </p:nvGrpSpPr>
        <p:grpSpPr>
          <a:xfrm>
            <a:off x="4805328" y="3815915"/>
            <a:ext cx="4438150" cy="2791431"/>
            <a:chOff x="6127189" y="5087887"/>
            <a:chExt cx="5917533" cy="3721908"/>
          </a:xfrm>
        </p:grpSpPr>
        <p:pic>
          <p:nvPicPr>
            <p:cNvPr id="3074" name="図 15"/>
            <p:cNvPicPr>
              <a:picLocks noChangeAspect="1"/>
            </p:cNvPicPr>
            <p:nvPr/>
          </p:nvPicPr>
          <p:blipFill>
            <a:blip r:embed="rId5" cstate="screen">
              <a:extLst>
                <a:ext uri="{28A0092B-C50C-407E-A947-70E740481C1C}">
                  <a14:useLocalDpi xmlns:a14="http://schemas.microsoft.com/office/drawing/2010/main"/>
                </a:ext>
              </a:extLst>
            </a:blip>
            <a:srcRect r="16971" b="12401"/>
            <a:stretch>
              <a:fillRect/>
            </a:stretch>
          </p:blipFill>
          <p:spPr bwMode="auto">
            <a:xfrm rot="161692">
              <a:off x="6127189" y="5087887"/>
              <a:ext cx="5917533" cy="3721908"/>
            </a:xfrm>
            <a:prstGeom prst="rect">
              <a:avLst/>
            </a:prstGeom>
            <a:solidFill>
              <a:srgbClr val="FFFF79"/>
            </a:solidFill>
            <a:ln>
              <a:noFill/>
            </a:ln>
          </p:spPr>
        </p:pic>
        <p:sp>
          <p:nvSpPr>
            <p:cNvPr id="3093" name="テキスト ボックス 11"/>
            <p:cNvSpPr txBox="1">
              <a:spLocks noChangeArrowheads="1"/>
            </p:cNvSpPr>
            <p:nvPr/>
          </p:nvSpPr>
          <p:spPr bwMode="auto">
            <a:xfrm>
              <a:off x="6936368" y="5878860"/>
              <a:ext cx="4309709" cy="17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000" b="1" dirty="0">
                  <a:latin typeface="AR丸ゴシック体E" panose="020F0909000000000000" pitchFamily="49" charset="-128"/>
                  <a:ea typeface="AR丸ゴシック体E" panose="020F0909000000000000" pitchFamily="49" charset="-128"/>
                </a:rPr>
                <a:t>従来「調べ学習」と称して、調べ</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、まとめ</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、発表</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ていたのは「主体的な学び」とは言えません。</a:t>
              </a:r>
              <a:endParaRPr lang="en-US" altLang="ja-JP" sz="2000" b="1" dirty="0">
                <a:latin typeface="AR丸ゴシック体E" panose="020F0909000000000000" pitchFamily="49" charset="-128"/>
                <a:ea typeface="AR丸ゴシック体E" panose="020F0909000000000000" pitchFamily="49" charset="-128"/>
              </a:endParaRPr>
            </a:p>
          </p:txBody>
        </p:sp>
      </p:grpSp>
      <p:sp>
        <p:nvSpPr>
          <p:cNvPr id="15" name="テキスト ボックス 14">
            <a:extLst>
              <a:ext uri="{FF2B5EF4-FFF2-40B4-BE49-F238E27FC236}">
                <a16:creationId xmlns:a16="http://schemas.microsoft.com/office/drawing/2014/main" id="{C7B0C5F5-3A3A-5923-A4A1-FE40FE0D242A}"/>
              </a:ext>
            </a:extLst>
          </p:cNvPr>
          <p:cNvSpPr txBox="1"/>
          <p:nvPr/>
        </p:nvSpPr>
        <p:spPr>
          <a:xfrm flipH="1">
            <a:off x="4880889" y="5835710"/>
            <a:ext cx="4128247" cy="830997"/>
          </a:xfrm>
          <a:prstGeom prst="rect">
            <a:avLst/>
          </a:prstGeom>
          <a:solidFill>
            <a:srgbClr val="FFFF00"/>
          </a:solid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学びへの動機づけ無しに主体的な学びなんてありえない！</a:t>
            </a:r>
          </a:p>
        </p:txBody>
      </p:sp>
      <p:sp>
        <p:nvSpPr>
          <p:cNvPr id="7" name="正方形/長方形 6">
            <a:extLst>
              <a:ext uri="{FF2B5EF4-FFF2-40B4-BE49-F238E27FC236}">
                <a16:creationId xmlns:a16="http://schemas.microsoft.com/office/drawing/2014/main" id="{9C94E07E-EB5B-C26B-280D-0A2F84E6532C}"/>
              </a:ext>
            </a:extLst>
          </p:cNvPr>
          <p:cNvSpPr/>
          <p:nvPr/>
        </p:nvSpPr>
        <p:spPr>
          <a:xfrm>
            <a:off x="1848" y="1530082"/>
            <a:ext cx="9142152" cy="519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7144CB-7835-E920-738E-676A33EA7CFC}"/>
              </a:ext>
            </a:extLst>
          </p:cNvPr>
          <p:cNvSpPr txBox="1"/>
          <p:nvPr/>
        </p:nvSpPr>
        <p:spPr>
          <a:xfrm>
            <a:off x="3034024" y="686450"/>
            <a:ext cx="5310461" cy="369332"/>
          </a:xfrm>
          <a:prstGeom prst="rect">
            <a:avLst/>
          </a:prstGeom>
          <a:solidFill>
            <a:schemeClr val="tx2">
              <a:lumMod val="20000"/>
              <a:lumOff val="80000"/>
            </a:schemeClr>
          </a:solidFill>
        </p:spPr>
        <p:txBody>
          <a:bodyPr wrap="square" rtlCol="0">
            <a:spAutoFit/>
          </a:bodyPr>
          <a:lstStyle/>
          <a:p>
            <a:pPr algn="dist"/>
            <a:r>
              <a:rPr lang="ja-JP" altLang="en-US" dirty="0"/>
              <a:t>　　</a:t>
            </a:r>
            <a:r>
              <a:rPr lang="ja-JP" altLang="en-US" sz="1600" b="1" dirty="0"/>
              <a:t>調べ学習</a:t>
            </a:r>
            <a:r>
              <a:rPr kumimoji="1" lang="ja-JP" altLang="en-US" sz="1600" b="1" dirty="0"/>
              <a:t>　</a:t>
            </a:r>
            <a:r>
              <a:rPr kumimoji="1" lang="ja-JP" altLang="en-US" dirty="0">
                <a:solidFill>
                  <a:schemeClr val="tx2">
                    <a:lumMod val="40000"/>
                    <a:lumOff val="60000"/>
                  </a:schemeClr>
                </a:solidFill>
              </a:rPr>
              <a:t>。</a:t>
            </a:r>
          </a:p>
        </p:txBody>
      </p:sp>
      <p:sp>
        <p:nvSpPr>
          <p:cNvPr id="11" name="正方形/長方形 10">
            <a:extLst>
              <a:ext uri="{FF2B5EF4-FFF2-40B4-BE49-F238E27FC236}">
                <a16:creationId xmlns:a16="http://schemas.microsoft.com/office/drawing/2014/main" id="{94531630-4E3B-C779-8B61-ABCDD289D9DC}"/>
              </a:ext>
            </a:extLst>
          </p:cNvPr>
          <p:cNvSpPr/>
          <p:nvPr/>
        </p:nvSpPr>
        <p:spPr>
          <a:xfrm>
            <a:off x="-40612" y="3676012"/>
            <a:ext cx="4879041" cy="3297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5C5F986-FD31-AC06-4F3F-83B1A398FC97}"/>
              </a:ext>
            </a:extLst>
          </p:cNvPr>
          <p:cNvSpPr txBox="1"/>
          <p:nvPr/>
        </p:nvSpPr>
        <p:spPr>
          <a:xfrm>
            <a:off x="3034024" y="659209"/>
            <a:ext cx="5310461" cy="415498"/>
          </a:xfrm>
          <a:prstGeom prst="rect">
            <a:avLst/>
          </a:prstGeom>
          <a:solidFill>
            <a:schemeClr val="tx2">
              <a:lumMod val="20000"/>
              <a:lumOff val="80000"/>
            </a:schemeClr>
          </a:solidFill>
        </p:spPr>
        <p:txBody>
          <a:bodyPr wrap="square" rtlCol="0">
            <a:spAutoFit/>
          </a:bodyPr>
          <a:lstStyle/>
          <a:p>
            <a:pPr algn="dist"/>
            <a:r>
              <a:rPr lang="ja-JP" altLang="en-US" dirty="0"/>
              <a:t>　　</a:t>
            </a:r>
            <a:r>
              <a:rPr lang="ja-JP" altLang="en-US" sz="2100" b="1" dirty="0"/>
              <a:t>調べ</a:t>
            </a:r>
            <a:r>
              <a:rPr lang="ja-JP" altLang="en-US" sz="2100" b="1" dirty="0">
                <a:solidFill>
                  <a:srgbClr val="FF0000"/>
                </a:solidFill>
              </a:rPr>
              <a:t>させられた</a:t>
            </a:r>
            <a:r>
              <a:rPr lang="ja-JP" altLang="en-US" sz="2100" b="1" dirty="0"/>
              <a:t>学習</a:t>
            </a:r>
            <a:r>
              <a:rPr kumimoji="1" lang="ja-JP" altLang="en-US" sz="2100" b="1" dirty="0"/>
              <a:t>　</a:t>
            </a:r>
            <a:r>
              <a:rPr kumimoji="1" lang="ja-JP" altLang="en-US" dirty="0">
                <a:solidFill>
                  <a:schemeClr val="tx2">
                    <a:lumMod val="40000"/>
                    <a:lumOff val="60000"/>
                  </a:schemeClr>
                </a:solidFill>
              </a:rPr>
              <a:t>。</a:t>
            </a:r>
          </a:p>
        </p:txBody>
      </p:sp>
      <p:sp>
        <p:nvSpPr>
          <p:cNvPr id="16" name="正方形/長方形 13">
            <a:extLst>
              <a:ext uri="{FF2B5EF4-FFF2-40B4-BE49-F238E27FC236}">
                <a16:creationId xmlns:a16="http://schemas.microsoft.com/office/drawing/2014/main" id="{29AEA88C-661D-BDDB-9182-8AD10447DB72}"/>
              </a:ext>
            </a:extLst>
          </p:cNvPr>
          <p:cNvSpPr>
            <a:spLocks noChangeArrowheads="1"/>
          </p:cNvSpPr>
          <p:nvPr/>
        </p:nvSpPr>
        <p:spPr bwMode="auto">
          <a:xfrm>
            <a:off x="1484092" y="1131504"/>
            <a:ext cx="1024639"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つかむ</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7" name="正方形/長方形 16">
            <a:extLst>
              <a:ext uri="{FF2B5EF4-FFF2-40B4-BE49-F238E27FC236}">
                <a16:creationId xmlns:a16="http://schemas.microsoft.com/office/drawing/2014/main" id="{693ED5A8-4CF3-5557-A2AA-81CD3E90A4F5}"/>
              </a:ext>
            </a:extLst>
          </p:cNvPr>
          <p:cNvSpPr/>
          <p:nvPr/>
        </p:nvSpPr>
        <p:spPr>
          <a:xfrm>
            <a:off x="0" y="914400"/>
            <a:ext cx="1479834" cy="673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40976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3082"/>
                                        </p:tgtEl>
                                        <p:attrNameLst>
                                          <p:attrName>style.visibility</p:attrName>
                                        </p:attrNameLst>
                                      </p:cBhvr>
                                      <p:to>
                                        <p:strVal val="visible"/>
                                      </p:to>
                                    </p:set>
                                    <p:animEffect transition="in" filter="fade">
                                      <p:cBhvr>
                                        <p:cTn id="60" dur="1000"/>
                                        <p:tgtEl>
                                          <p:spTgt spid="3082"/>
                                        </p:tgtEl>
                                      </p:cBhvr>
                                    </p:animEffect>
                                    <p:anim calcmode="lin" valueType="num">
                                      <p:cBhvr>
                                        <p:cTn id="61" dur="1000" fill="hold"/>
                                        <p:tgtEl>
                                          <p:spTgt spid="3082"/>
                                        </p:tgtEl>
                                        <p:attrNameLst>
                                          <p:attrName>ppt_x</p:attrName>
                                        </p:attrNameLst>
                                      </p:cBhvr>
                                      <p:tavLst>
                                        <p:tav tm="0">
                                          <p:val>
                                            <p:strVal val="#ppt_x"/>
                                          </p:val>
                                        </p:tav>
                                        <p:tav tm="100000">
                                          <p:val>
                                            <p:strVal val="#ppt_x"/>
                                          </p:val>
                                        </p:tav>
                                      </p:tavLst>
                                    </p:anim>
                                    <p:anim calcmode="lin" valueType="num">
                                      <p:cBhvr>
                                        <p:cTn id="62"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xit" presetSubtype="0" fill="hold" grpId="0" nodeType="clickEffect">
                                  <p:stCondLst>
                                    <p:cond delay="0"/>
                                  </p:stCondLst>
                                  <p:childTnLst>
                                    <p:animEffect transition="out" filter="fade">
                                      <p:cBhvr>
                                        <p:cTn id="73" dur="1000"/>
                                        <p:tgtEl>
                                          <p:spTgt spid="11"/>
                                        </p:tgtEl>
                                      </p:cBhvr>
                                    </p:animEffect>
                                    <p:anim calcmode="lin" valueType="num">
                                      <p:cBhvr>
                                        <p:cTn id="74" dur="1000"/>
                                        <p:tgtEl>
                                          <p:spTgt spid="11"/>
                                        </p:tgtEl>
                                        <p:attrNameLst>
                                          <p:attrName>ppt_x</p:attrName>
                                        </p:attrNameLst>
                                      </p:cBhvr>
                                      <p:tavLst>
                                        <p:tav tm="0">
                                          <p:val>
                                            <p:strVal val="ppt_x"/>
                                          </p:val>
                                        </p:tav>
                                        <p:tav tm="100000">
                                          <p:val>
                                            <p:strVal val="ppt_x"/>
                                          </p:val>
                                        </p:tav>
                                      </p:tavLst>
                                    </p:anim>
                                    <p:anim calcmode="lin" valueType="num">
                                      <p:cBhvr>
                                        <p:cTn id="75" dur="1000"/>
                                        <p:tgtEl>
                                          <p:spTgt spid="11"/>
                                        </p:tgtEl>
                                        <p:attrNameLst>
                                          <p:attrName>ppt_y</p:attrName>
                                        </p:attrNameLst>
                                      </p:cBhvr>
                                      <p:tavLst>
                                        <p:tav tm="0">
                                          <p:val>
                                            <p:strVal val="ppt_y"/>
                                          </p:val>
                                        </p:tav>
                                        <p:tav tm="100000">
                                          <p:val>
                                            <p:strVal val="ppt_y+.1"/>
                                          </p:val>
                                        </p:tav>
                                      </p:tavLst>
                                    </p:anim>
                                    <p:set>
                                      <p:cBhvr>
                                        <p:cTn id="76" dur="1" fill="hold">
                                          <p:stCondLst>
                                            <p:cond delay="9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1000"/>
                                        <p:tgtEl>
                                          <p:spTgt spid="21"/>
                                        </p:tgtEl>
                                      </p:cBhvr>
                                    </p:animEffect>
                                    <p:anim calcmode="lin" valueType="num">
                                      <p:cBhvr>
                                        <p:cTn id="94" dur="1000" fill="hold"/>
                                        <p:tgtEl>
                                          <p:spTgt spid="21"/>
                                        </p:tgtEl>
                                        <p:attrNameLst>
                                          <p:attrName>ppt_x</p:attrName>
                                        </p:attrNameLst>
                                      </p:cBhvr>
                                      <p:tavLst>
                                        <p:tav tm="0">
                                          <p:val>
                                            <p:strVal val="#ppt_x"/>
                                          </p:val>
                                        </p:tav>
                                        <p:tav tm="100000">
                                          <p:val>
                                            <p:strVal val="#ppt_x"/>
                                          </p:val>
                                        </p:tav>
                                      </p:tavLst>
                                    </p:anim>
                                    <p:anim calcmode="lin" valueType="num">
                                      <p:cBhvr>
                                        <p:cTn id="95" dur="1000" fill="hold"/>
                                        <p:tgtEl>
                                          <p:spTgt spid="2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82" grpId="0" animBg="1"/>
      <p:bldP spid="18" grpId="0" animBg="1"/>
      <p:bldP spid="19" grpId="0" animBg="1"/>
      <p:bldP spid="20" grpId="0" animBg="1"/>
      <p:bldP spid="21" grpId="0" animBg="1"/>
      <p:bldP spid="22" grpId="0" animBg="1"/>
      <p:bldP spid="23" grpId="0" animBg="1"/>
      <p:bldP spid="9" grpId="0" animBg="1"/>
      <p:bldP spid="15" grpId="0" animBg="1"/>
      <p:bldP spid="7" grpId="0" animBg="1"/>
      <p:bldP spid="10" grpId="0" animBg="1"/>
      <p:bldP spid="11" grpId="0" animBg="1"/>
      <p:bldP spid="13" grpId="0" animBg="1"/>
      <p:bldP spid="16" grpId="0" animBg="1"/>
      <p:bldP spid="16" grpId="1"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9829" y="546248"/>
            <a:ext cx="8375084" cy="490134"/>
          </a:xfrm>
          <a:prstGeom prst="rect">
            <a:avLst/>
          </a:prstGeom>
          <a:solidFill>
            <a:srgbClr val="F6FCA6"/>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2585" b="1" spc="46" dirty="0">
                <a:ln w="11430"/>
                <a:latin typeface="AR P丸ゴシック体E" panose="020F0900000000000000" pitchFamily="50" charset="-128"/>
                <a:ea typeface="AR P丸ゴシック体E" panose="020F0900000000000000" pitchFamily="50" charset="-128"/>
              </a:rPr>
              <a:t>　</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こどもの学びに火をつける</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際の３つのステップ</a:t>
            </a:r>
          </a:p>
        </p:txBody>
      </p:sp>
      <p:sp>
        <p:nvSpPr>
          <p:cNvPr id="73731" name="正方形/長方形 2"/>
          <p:cNvSpPr>
            <a:spLocks noChangeArrowheads="1"/>
          </p:cNvSpPr>
          <p:nvPr/>
        </p:nvSpPr>
        <p:spPr bwMode="auto">
          <a:xfrm>
            <a:off x="65805" y="1318509"/>
            <a:ext cx="2640466"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lang="ja-JP" altLang="en-US" sz="1846" b="1" dirty="0">
                <a:latin typeface="ＤＦ平成ゴシック体W5" panose="02010609000101010101" pitchFamily="1" charset="-128"/>
                <a:ea typeface="ＤＦ平成ゴシック体W5" panose="02010609000101010101" pitchFamily="1" charset="-128"/>
              </a:rPr>
              <a:t>問題に気づかせる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73732" name="テキスト ボックス 1"/>
          <p:cNvSpPr txBox="1">
            <a:spLocks noChangeArrowheads="1"/>
          </p:cNvSpPr>
          <p:nvPr/>
        </p:nvSpPr>
        <p:spPr bwMode="auto">
          <a:xfrm>
            <a:off x="82796" y="1999996"/>
            <a:ext cx="2640466" cy="3434402"/>
          </a:xfrm>
          <a:prstGeom prst="rect">
            <a:avLst/>
          </a:prstGeom>
          <a:solidFill>
            <a:schemeClr val="bg1"/>
          </a:solidFill>
          <a:ln>
            <a:solidFill>
              <a:schemeClr val="tx1"/>
            </a:solidFill>
          </a:ln>
        </p:spPr>
        <p:txBody>
          <a:bodyPr wrap="square">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1)</a:t>
            </a:r>
            <a:r>
              <a:rPr lang="ja-JP" altLang="en-US" sz="1846" dirty="0">
                <a:latin typeface="HG明朝B" panose="02020809000000000000" pitchFamily="17" charset="-128"/>
                <a:ea typeface="HG明朝B" panose="02020809000000000000" pitchFamily="17" charset="-128"/>
              </a:rPr>
              <a:t>体験活動や提示資料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をもとに</a:t>
            </a:r>
            <a:r>
              <a:rPr lang="ja-JP" altLang="en-US" sz="1846" dirty="0">
                <a:latin typeface="HGSｺﾞｼｯｸE" panose="020B0900000000000000" pitchFamily="50" charset="-128"/>
                <a:ea typeface="HGSｺﾞｼｯｸE" panose="020B0900000000000000" pitchFamily="50" charset="-128"/>
              </a:rPr>
              <a:t>基本的な</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事実と出会う</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2)</a:t>
            </a:r>
            <a:r>
              <a:rPr lang="ja-JP" altLang="en-US" sz="1846" dirty="0">
                <a:latin typeface="HG明朝B" panose="02020809000000000000" pitchFamily="17" charset="-128"/>
                <a:ea typeface="HG明朝B" panose="02020809000000000000" pitchFamily="17" charset="-128"/>
              </a:rPr>
              <a:t>体験したり資料を見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たりしたことから、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多様な気づきや感想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などをもち、それを</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PｺﾞｼｯｸE" panose="020B0900000000000000" pitchFamily="50" charset="-128"/>
                <a:ea typeface="HGPｺﾞｼｯｸE" panose="020B0900000000000000" pitchFamily="50" charset="-128"/>
              </a:rPr>
              <a:t>共有する・</a:t>
            </a:r>
            <a:endParaRPr lang="en-US" altLang="ja-JP" sz="1846" dirty="0">
              <a:latin typeface="HGPｺﾞｼｯｸE" panose="020B0900000000000000" pitchFamily="50" charset="-128"/>
              <a:ea typeface="HGPｺﾞｼｯｸE" panose="020B0900000000000000" pitchFamily="50" charset="-128"/>
            </a:endParaRPr>
          </a:p>
        </p:txBody>
      </p:sp>
      <p:sp>
        <p:nvSpPr>
          <p:cNvPr id="5" name="正方形/長方形 4"/>
          <p:cNvSpPr>
            <a:spLocks noChangeArrowheads="1"/>
          </p:cNvSpPr>
          <p:nvPr/>
        </p:nvSpPr>
        <p:spPr bwMode="auto">
          <a:xfrm>
            <a:off x="2858188" y="1318509"/>
            <a:ext cx="2910254"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　</a:t>
            </a:r>
            <a:r>
              <a:rPr lang="ja-JP" altLang="en-US" sz="1846" b="1" dirty="0">
                <a:latin typeface="ＤＦ平成ゴシック体W5" panose="02010609000101010101" pitchFamily="1" charset="-128"/>
                <a:ea typeface="ＤＦ平成ゴシック体W5" panose="02010609000101010101" pitchFamily="1" charset="-128"/>
              </a:rPr>
              <a:t>火をつける　</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6" name="正方形/長方形 5"/>
          <p:cNvSpPr>
            <a:spLocks noChangeArrowheads="1"/>
          </p:cNvSpPr>
          <p:nvPr/>
        </p:nvSpPr>
        <p:spPr bwMode="auto">
          <a:xfrm>
            <a:off x="2858188" y="1999996"/>
            <a:ext cx="2910254" cy="3434402"/>
          </a:xfrm>
          <a:prstGeom prst="rect">
            <a:avLst/>
          </a:prstGeom>
          <a:solidFill>
            <a:schemeClr val="bg1"/>
          </a:solidFill>
          <a:ln>
            <a:solidFill>
              <a:schemeClr val="tx1"/>
            </a:solidFill>
          </a:ln>
        </p:spPr>
        <p:txBody>
          <a:bodyPr>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3)</a:t>
            </a:r>
            <a:r>
              <a:rPr lang="ja-JP" altLang="en-US" sz="1846" dirty="0">
                <a:latin typeface="HG明朝B" panose="02020809000000000000" pitchFamily="17" charset="-128"/>
                <a:ea typeface="HG明朝B" panose="02020809000000000000" pitchFamily="17" charset="-128"/>
              </a:rPr>
              <a:t>教師が提示したり、子</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どもが調べたりして出</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合った</a:t>
            </a:r>
            <a:r>
              <a:rPr lang="ja-JP" altLang="en-US" sz="1846" dirty="0">
                <a:latin typeface="HGSｺﾞｼｯｸE" panose="020B0900000000000000" pitchFamily="50" charset="-128"/>
                <a:ea typeface="HGSｺﾞｼｯｸE" panose="020B0900000000000000" pitchFamily="50" charset="-128"/>
              </a:rPr>
              <a:t>矛盾する事実</a:t>
            </a:r>
            <a:r>
              <a:rPr lang="ja-JP" altLang="en-US" sz="1846" dirty="0">
                <a:latin typeface="HG明朝B" panose="02020809000000000000" pitchFamily="17" charset="-128"/>
                <a:ea typeface="HG明朝B" panose="02020809000000000000" pitchFamily="17" charset="-128"/>
              </a:rPr>
              <a:t>や</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意表をつく話</a:t>
            </a:r>
            <a:r>
              <a:rPr lang="ja-JP" altLang="en-US" sz="1846" dirty="0">
                <a:latin typeface="HG明朝B" panose="02020809000000000000" pitchFamily="17" charset="-128"/>
                <a:ea typeface="HG明朝B" panose="02020809000000000000" pitchFamily="17" charset="-128"/>
              </a:rPr>
              <a:t>や資料等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から</a:t>
            </a:r>
            <a:r>
              <a:rPr lang="ja-JP" altLang="en-US" sz="1846" dirty="0">
                <a:latin typeface="AR P丸ゴシック体E" panose="020F0900000000000000" pitchFamily="50" charset="-128"/>
                <a:ea typeface="AR P丸ゴシック体E" panose="020F0900000000000000" pitchFamily="50" charset="-128"/>
              </a:rPr>
              <a:t>疑問を感じ</a:t>
            </a:r>
            <a:r>
              <a:rPr lang="ja-JP" altLang="en-US" sz="1846" dirty="0">
                <a:latin typeface="HG明朝B" panose="02020809000000000000" pitchFamily="17" charset="-128"/>
                <a:ea typeface="HG明朝B" panose="02020809000000000000" pitchFamily="17" charset="-128"/>
              </a:rPr>
              <a:t>、書き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出す　</a:t>
            </a:r>
            <a:endParaRPr lang="en-US" altLang="ja-JP" sz="1846" dirty="0">
              <a:latin typeface="HG明朝B" panose="02020809000000000000" pitchFamily="17" charset="-128"/>
              <a:ea typeface="HG明朝B" panose="02020809000000000000" pitchFamily="17" charset="-128"/>
            </a:endParaRPr>
          </a:p>
          <a:p>
            <a:pPr>
              <a:lnSpc>
                <a:spcPct val="150000"/>
              </a:lnSpc>
            </a:pPr>
            <a:r>
              <a:rPr lang="ja-JP" altLang="en-US" sz="1846" dirty="0">
                <a:latin typeface="HGPｺﾞｼｯｸE" panose="020B0900000000000000" pitchFamily="50" charset="-128"/>
                <a:ea typeface="HGPｺﾞｼｯｸE" panose="020B0900000000000000" pitchFamily="50" charset="-128"/>
              </a:rPr>
              <a:t>　自分ごとに感じさせる</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p:txBody>
      </p:sp>
      <p:sp>
        <p:nvSpPr>
          <p:cNvPr id="7" name="正方形/長方形 6"/>
          <p:cNvSpPr>
            <a:spLocks noChangeArrowheads="1"/>
          </p:cNvSpPr>
          <p:nvPr/>
        </p:nvSpPr>
        <p:spPr bwMode="auto">
          <a:xfrm>
            <a:off x="6014066" y="1299460"/>
            <a:ext cx="3011238"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lang="ja-JP" altLang="en-US" sz="1846" b="1" dirty="0">
                <a:latin typeface="ＤＦ平成ゴシック体W5" panose="02010609000101010101" pitchFamily="1" charset="-128"/>
                <a:ea typeface="ＤＦ平成ゴシック体W5" panose="02010609000101010101" pitchFamily="1" charset="-128"/>
              </a:rPr>
              <a:t>テーマを決める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8" name="正方形/長方形 7"/>
          <p:cNvSpPr>
            <a:spLocks noChangeArrowheads="1"/>
          </p:cNvSpPr>
          <p:nvPr/>
        </p:nvSpPr>
        <p:spPr bwMode="auto">
          <a:xfrm>
            <a:off x="6014066" y="2000968"/>
            <a:ext cx="3011238" cy="3434402"/>
          </a:xfrm>
          <a:prstGeom prst="rect">
            <a:avLst/>
          </a:prstGeom>
          <a:solidFill>
            <a:schemeClr val="bg1"/>
          </a:solidFill>
          <a:ln>
            <a:solidFill>
              <a:schemeClr val="tx1"/>
            </a:solidFill>
          </a:ln>
        </p:spPr>
        <p:txBody>
          <a:bodyPr wrap="square">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4)</a:t>
            </a:r>
            <a:r>
              <a:rPr lang="ja-JP" altLang="en-US" sz="1846" dirty="0">
                <a:latin typeface="HG明朝B" panose="02020809000000000000" pitchFamily="17" charset="-128"/>
                <a:ea typeface="HG明朝B" panose="02020809000000000000" pitchFamily="17" charset="-128"/>
              </a:rPr>
              <a:t>グループや学級全体で</a:t>
            </a:r>
            <a:r>
              <a:rPr lang="ja-JP" altLang="en-US" sz="1846" dirty="0">
                <a:latin typeface="AR P丸ゴシック体E" panose="020F0900000000000000" pitchFamily="50" charset="-128"/>
                <a:ea typeface="AR P丸ゴシック体E" panose="020F0900000000000000" pitchFamily="50" charset="-128"/>
              </a:rPr>
              <a:t>疑　</a:t>
            </a:r>
            <a:endParaRPr lang="en-US" altLang="ja-JP" sz="1846" dirty="0">
              <a:latin typeface="AR P丸ゴシック体E" panose="020F0900000000000000" pitchFamily="50" charset="-128"/>
              <a:ea typeface="AR P丸ゴシック体E" panose="020F0900000000000000" pitchFamily="50" charset="-128"/>
            </a:endParaRPr>
          </a:p>
          <a:p>
            <a:pPr eaLnBrk="1" hangingPunct="1">
              <a:lnSpc>
                <a:spcPct val="150000"/>
              </a:lnSpc>
            </a:pPr>
            <a:r>
              <a:rPr lang="ja-JP" altLang="en-US" sz="1846" dirty="0">
                <a:latin typeface="AR P丸ゴシック体E" panose="020F0900000000000000" pitchFamily="50" charset="-128"/>
                <a:ea typeface="AR P丸ゴシック体E" panose="020F0900000000000000" pitchFamily="50" charset="-128"/>
              </a:rPr>
              <a:t>　問を出し合い</a:t>
            </a:r>
            <a:r>
              <a:rPr lang="ja-JP" altLang="en-US" sz="1846" dirty="0">
                <a:latin typeface="HG明朝B" panose="02020809000000000000" pitchFamily="17" charset="-128"/>
                <a:ea typeface="HG明朝B" panose="02020809000000000000" pitchFamily="17" charset="-128"/>
              </a:rPr>
              <a:t>、</a:t>
            </a:r>
            <a:r>
              <a:rPr lang="ja-JP" altLang="en-US" sz="1846" dirty="0">
                <a:latin typeface="HGSｺﾞｼｯｸE" panose="020B0900000000000000" pitchFamily="50" charset="-128"/>
                <a:ea typeface="HGSｺﾞｼｯｸE" panose="020B0900000000000000" pitchFamily="50" charset="-128"/>
              </a:rPr>
              <a:t>分類・整</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SｺﾞｼｯｸE" panose="020B0900000000000000" pitchFamily="50" charset="-128"/>
                <a:ea typeface="HGSｺﾞｼｯｸE" panose="020B0900000000000000" pitchFamily="50" charset="-128"/>
              </a:rPr>
              <a:t>　</a:t>
            </a:r>
            <a:r>
              <a:rPr lang="ja-JP" altLang="en-US" sz="1846" dirty="0" err="1">
                <a:latin typeface="HGSｺﾞｼｯｸE" panose="020B0900000000000000" pitchFamily="50" charset="-128"/>
                <a:ea typeface="HGSｺﾞｼｯｸE" panose="020B0900000000000000" pitchFamily="50" charset="-128"/>
              </a:rPr>
              <a:t>理して</a:t>
            </a:r>
            <a:r>
              <a:rPr lang="ja-JP" altLang="en-US" sz="1846" dirty="0">
                <a:latin typeface="HG明朝B" panose="02020809000000000000" pitchFamily="17" charset="-128"/>
                <a:ea typeface="HG明朝B" panose="02020809000000000000" pitchFamily="17" charset="-128"/>
              </a:rPr>
              <a:t>まとめ、</a:t>
            </a:r>
            <a:r>
              <a:rPr lang="ja-JP" altLang="en-US" sz="1846" b="1" dirty="0">
                <a:latin typeface="HGSｺﾞｼｯｸE" panose="020B0900000000000000" pitchFamily="50" charset="-128"/>
                <a:ea typeface="HGSｺﾞｼｯｸE" panose="020B0900000000000000" pitchFamily="50" charset="-128"/>
              </a:rPr>
              <a:t>学習問題</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をつくる</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5)</a:t>
            </a:r>
            <a:r>
              <a:rPr lang="ja-JP" altLang="en-US" sz="1846" dirty="0">
                <a:latin typeface="HG明朝B" panose="02020809000000000000" pitchFamily="17" charset="-128"/>
                <a:ea typeface="HG明朝B" panose="02020809000000000000" pitchFamily="17" charset="-128"/>
              </a:rPr>
              <a:t>問題について、自分なり</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の</a:t>
            </a:r>
            <a:r>
              <a:rPr lang="ja-JP" altLang="en-US" sz="1846" dirty="0">
                <a:latin typeface="HGSｺﾞｼｯｸE" panose="020B0900000000000000" pitchFamily="50" charset="-128"/>
                <a:ea typeface="HGSｺﾞｼｯｸE" panose="020B0900000000000000" pitchFamily="50" charset="-128"/>
              </a:rPr>
              <a:t>予想</a:t>
            </a:r>
            <a:r>
              <a:rPr lang="ja-JP" altLang="en-US" sz="1846" dirty="0">
                <a:latin typeface="HG明朝B" panose="02020809000000000000" pitchFamily="17" charset="-128"/>
                <a:ea typeface="HG明朝B" panose="02020809000000000000" pitchFamily="17" charset="-128"/>
              </a:rPr>
              <a:t>をする</a:t>
            </a:r>
            <a:endParaRPr lang="en-US" altLang="ja-JP" sz="1846" dirty="0">
              <a:latin typeface="HG明朝B" panose="02020809000000000000" pitchFamily="17" charset="-128"/>
              <a:ea typeface="HG明朝B" panose="02020809000000000000" pitchFamily="17" charset="-128"/>
            </a:endParaRPr>
          </a:p>
        </p:txBody>
      </p:sp>
      <p:sp>
        <p:nvSpPr>
          <p:cNvPr id="3" name="テキスト ボックス 2">
            <a:extLst>
              <a:ext uri="{FF2B5EF4-FFF2-40B4-BE49-F238E27FC236}">
                <a16:creationId xmlns:a16="http://schemas.microsoft.com/office/drawing/2014/main" id="{A5AB77DE-8FF1-4D2E-BD07-82B070E8C7FD}"/>
              </a:ext>
            </a:extLst>
          </p:cNvPr>
          <p:cNvSpPr txBox="1"/>
          <p:nvPr/>
        </p:nvSpPr>
        <p:spPr>
          <a:xfrm>
            <a:off x="144167" y="5887585"/>
            <a:ext cx="2480685" cy="707886"/>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親しみ・憧れ・共感</a:t>
            </a:r>
            <a:endParaRPr lang="en-US" altLang="ja-JP" sz="2000" b="1" dirty="0"/>
          </a:p>
          <a:p>
            <a:r>
              <a:rPr lang="ja-JP" altLang="en-US" sz="2000" b="1" dirty="0"/>
              <a:t>不安・危機感</a:t>
            </a:r>
          </a:p>
        </p:txBody>
      </p:sp>
      <p:cxnSp>
        <p:nvCxnSpPr>
          <p:cNvPr id="10" name="直線コネクタ 9">
            <a:extLst>
              <a:ext uri="{FF2B5EF4-FFF2-40B4-BE49-F238E27FC236}">
                <a16:creationId xmlns:a16="http://schemas.microsoft.com/office/drawing/2014/main" id="{4E08A142-D80C-4726-8315-7EA6EC05B21E}"/>
              </a:ext>
            </a:extLst>
          </p:cNvPr>
          <p:cNvCxnSpPr/>
          <p:nvPr/>
        </p:nvCxnSpPr>
        <p:spPr>
          <a:xfrm>
            <a:off x="3918108" y="3279557"/>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9A08AFE-8213-4BC2-9739-0B5D30416B19}"/>
              </a:ext>
            </a:extLst>
          </p:cNvPr>
          <p:cNvCxnSpPr>
            <a:cxnSpLocks/>
          </p:cNvCxnSpPr>
          <p:nvPr/>
        </p:nvCxnSpPr>
        <p:spPr>
          <a:xfrm>
            <a:off x="3148789" y="3678369"/>
            <a:ext cx="14896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D99194-D426-4D0D-8FFC-B796225056A9}"/>
              </a:ext>
            </a:extLst>
          </p:cNvPr>
          <p:cNvCxnSpPr/>
          <p:nvPr/>
        </p:nvCxnSpPr>
        <p:spPr>
          <a:xfrm>
            <a:off x="3574967" y="4143653"/>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A2B589E-702E-4DDC-85E4-FB6CCC14E662}"/>
              </a:ext>
            </a:extLst>
          </p:cNvPr>
          <p:cNvCxnSpPr>
            <a:cxnSpLocks/>
          </p:cNvCxnSpPr>
          <p:nvPr/>
        </p:nvCxnSpPr>
        <p:spPr>
          <a:xfrm>
            <a:off x="7961916" y="3279557"/>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5555967-C08A-43A8-B445-F82C7DD9617A}"/>
              </a:ext>
            </a:extLst>
          </p:cNvPr>
          <p:cNvCxnSpPr>
            <a:cxnSpLocks/>
          </p:cNvCxnSpPr>
          <p:nvPr/>
        </p:nvCxnSpPr>
        <p:spPr>
          <a:xfrm>
            <a:off x="6368702" y="3737375"/>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E2D0853-06E8-4A3B-AE71-FE23D61F687E}"/>
              </a:ext>
            </a:extLst>
          </p:cNvPr>
          <p:cNvSpPr txBox="1"/>
          <p:nvPr/>
        </p:nvSpPr>
        <p:spPr>
          <a:xfrm>
            <a:off x="3125418" y="5887585"/>
            <a:ext cx="2764047" cy="400110"/>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それらをひっくり返す</a:t>
            </a:r>
          </a:p>
        </p:txBody>
      </p:sp>
      <p:sp>
        <p:nvSpPr>
          <p:cNvPr id="23" name="テキスト ボックス 22">
            <a:extLst>
              <a:ext uri="{FF2B5EF4-FFF2-40B4-BE49-F238E27FC236}">
                <a16:creationId xmlns:a16="http://schemas.microsoft.com/office/drawing/2014/main" id="{3EA7C751-F9A3-4DC9-BF70-500679FDB1A4}"/>
              </a:ext>
            </a:extLst>
          </p:cNvPr>
          <p:cNvSpPr txBox="1"/>
          <p:nvPr/>
        </p:nvSpPr>
        <p:spPr>
          <a:xfrm>
            <a:off x="6412066" y="5882046"/>
            <a:ext cx="2587768" cy="400110"/>
          </a:xfrm>
          <a:prstGeom prst="rect">
            <a:avLst/>
          </a:prstGeom>
          <a:solidFill>
            <a:srgbClr val="FFD5D1"/>
          </a:solidFill>
          <a:ln w="28575">
            <a:solidFill>
              <a:schemeClr val="accent1">
                <a:lumMod val="50000"/>
              </a:schemeClr>
            </a:solidFill>
          </a:ln>
        </p:spPr>
        <p:txBody>
          <a:bodyPr wrap="square" rtlCol="0">
            <a:spAutoFit/>
          </a:bodyPr>
          <a:lstStyle/>
          <a:p>
            <a:pPr algn="ctr"/>
            <a:r>
              <a:rPr lang="ja-JP" altLang="en-US" sz="2000" b="1" dirty="0"/>
              <a:t>疑問から学習問題へ</a:t>
            </a:r>
          </a:p>
        </p:txBody>
      </p:sp>
      <p:cxnSp>
        <p:nvCxnSpPr>
          <p:cNvPr id="4" name="直線コネクタ 3">
            <a:extLst>
              <a:ext uri="{FF2B5EF4-FFF2-40B4-BE49-F238E27FC236}">
                <a16:creationId xmlns:a16="http://schemas.microsoft.com/office/drawing/2014/main" id="{BA78F605-3E5F-A6EF-24DF-D58695C056DA}"/>
              </a:ext>
            </a:extLst>
          </p:cNvPr>
          <p:cNvCxnSpPr>
            <a:cxnSpLocks/>
          </p:cNvCxnSpPr>
          <p:nvPr/>
        </p:nvCxnSpPr>
        <p:spPr>
          <a:xfrm>
            <a:off x="1315843" y="2858586"/>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E5F93DF-0DDB-B9BE-9738-9053FE959909}"/>
              </a:ext>
            </a:extLst>
          </p:cNvPr>
          <p:cNvCxnSpPr>
            <a:cxnSpLocks/>
          </p:cNvCxnSpPr>
          <p:nvPr/>
        </p:nvCxnSpPr>
        <p:spPr>
          <a:xfrm>
            <a:off x="363941" y="3289403"/>
            <a:ext cx="147175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37D331B-79E9-6E58-B707-B196D9FFCFED}"/>
              </a:ext>
            </a:extLst>
          </p:cNvPr>
          <p:cNvCxnSpPr>
            <a:cxnSpLocks/>
          </p:cNvCxnSpPr>
          <p:nvPr/>
        </p:nvCxnSpPr>
        <p:spPr>
          <a:xfrm>
            <a:off x="363940" y="4586778"/>
            <a:ext cx="19836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78DF0C0-D254-C652-3A2C-912025718CE3}"/>
              </a:ext>
            </a:extLst>
          </p:cNvPr>
          <p:cNvCxnSpPr>
            <a:cxnSpLocks/>
          </p:cNvCxnSpPr>
          <p:nvPr/>
        </p:nvCxnSpPr>
        <p:spPr>
          <a:xfrm>
            <a:off x="379738" y="5386682"/>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FC49B11-2CE8-DC78-3B73-C81DA7003336}"/>
              </a:ext>
            </a:extLst>
          </p:cNvPr>
          <p:cNvCxnSpPr>
            <a:cxnSpLocks/>
          </p:cNvCxnSpPr>
          <p:nvPr/>
        </p:nvCxnSpPr>
        <p:spPr>
          <a:xfrm>
            <a:off x="3188050" y="5018826"/>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矢印: 右 11">
            <a:extLst>
              <a:ext uri="{FF2B5EF4-FFF2-40B4-BE49-F238E27FC236}">
                <a16:creationId xmlns:a16="http://schemas.microsoft.com/office/drawing/2014/main" id="{935E3009-B6EA-E58F-BDF2-FD20014EED4E}"/>
              </a:ext>
            </a:extLst>
          </p:cNvPr>
          <p:cNvSpPr/>
          <p:nvPr/>
        </p:nvSpPr>
        <p:spPr>
          <a:xfrm>
            <a:off x="2703357" y="5974089"/>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8F440F9-9042-C3A9-AFA2-196C73DBEE12}"/>
              </a:ext>
            </a:extLst>
          </p:cNvPr>
          <p:cNvSpPr/>
          <p:nvPr/>
        </p:nvSpPr>
        <p:spPr>
          <a:xfrm>
            <a:off x="5957937" y="5974089"/>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BBDFFF4-034E-6BA7-EB43-5516D4EA9871}"/>
              </a:ext>
            </a:extLst>
          </p:cNvPr>
          <p:cNvSpPr txBox="1"/>
          <p:nvPr/>
        </p:nvSpPr>
        <p:spPr>
          <a:xfrm rot="21143940">
            <a:off x="4248413" y="4130254"/>
            <a:ext cx="1289231" cy="461665"/>
          </a:xfrm>
          <a:prstGeom prst="rect">
            <a:avLst/>
          </a:prstGeom>
          <a:solidFill>
            <a:srgbClr val="FFFF00"/>
          </a:solidFill>
        </p:spPr>
        <p:txBody>
          <a:bodyPr wrap="square" rtlCol="0">
            <a:spAutoFit/>
          </a:bodyPr>
          <a:lstStyle/>
          <a:p>
            <a:r>
              <a:rPr kumimoji="1" lang="ja-JP" altLang="en-US" sz="2400" dirty="0">
                <a:solidFill>
                  <a:srgbClr val="C00000"/>
                </a:solidFill>
                <a:latin typeface="HGP創英角ﾎﾟｯﾌﾟ体" panose="040B0A00000000000000" pitchFamily="50" charset="-128"/>
                <a:ea typeface="HGP創英角ﾎﾟｯﾌﾟ体" panose="040B0A00000000000000" pitchFamily="50" charset="-128"/>
              </a:rPr>
              <a:t>エ～ッ！</a:t>
            </a:r>
          </a:p>
        </p:txBody>
      </p:sp>
    </p:spTree>
    <p:extLst>
      <p:ext uri="{BB962C8B-B14F-4D97-AF65-F5344CB8AC3E}">
        <p14:creationId xmlns:p14="http://schemas.microsoft.com/office/powerpoint/2010/main" val="58722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42"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additive="base">
                                        <p:cTn id="96" dur="500" fill="hold"/>
                                        <p:tgtEl>
                                          <p:spTgt spid="8"/>
                                        </p:tgtEl>
                                        <p:attrNameLst>
                                          <p:attrName>ppt_x</p:attrName>
                                        </p:attrNameLst>
                                      </p:cBhvr>
                                      <p:tavLst>
                                        <p:tav tm="0">
                                          <p:val>
                                            <p:strVal val="#ppt_x"/>
                                          </p:val>
                                        </p:tav>
                                        <p:tav tm="100000">
                                          <p:val>
                                            <p:strVal val="#ppt_x"/>
                                          </p:val>
                                        </p:tav>
                                      </p:tavLst>
                                    </p:anim>
                                    <p:anim calcmode="lin" valueType="num">
                                      <p:cBhvr additive="base">
                                        <p:cTn id="9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anim calcmode="lin" valueType="num">
                                      <p:cBhvr>
                                        <p:cTn id="103" dur="1000" fill="hold"/>
                                        <p:tgtEl>
                                          <p:spTgt spid="20"/>
                                        </p:tgtEl>
                                        <p:attrNameLst>
                                          <p:attrName>ppt_x</p:attrName>
                                        </p:attrNameLst>
                                      </p:cBhvr>
                                      <p:tavLst>
                                        <p:tav tm="0">
                                          <p:val>
                                            <p:strVal val="#ppt_x"/>
                                          </p:val>
                                        </p:tav>
                                        <p:tav tm="100000">
                                          <p:val>
                                            <p:strVal val="#ppt_x"/>
                                          </p:val>
                                        </p:tav>
                                      </p:tavLst>
                                    </p:anim>
                                    <p:anim calcmode="lin" valueType="num">
                                      <p:cBhvr>
                                        <p:cTn id="104" dur="1000" fill="hold"/>
                                        <p:tgtEl>
                                          <p:spTgt spid="2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additive="base">
                                        <p:cTn id="114" dur="500" fill="hold"/>
                                        <p:tgtEl>
                                          <p:spTgt spid="14"/>
                                        </p:tgtEl>
                                        <p:attrNameLst>
                                          <p:attrName>ppt_x</p:attrName>
                                        </p:attrNameLst>
                                      </p:cBhvr>
                                      <p:tavLst>
                                        <p:tav tm="0">
                                          <p:val>
                                            <p:strVal val="0-#ppt_w/2"/>
                                          </p:val>
                                        </p:tav>
                                        <p:tav tm="100000">
                                          <p:val>
                                            <p:strVal val="#ppt_x"/>
                                          </p:val>
                                        </p:tav>
                                      </p:tavLst>
                                    </p:anim>
                                    <p:anim calcmode="lin" valueType="num">
                                      <p:cBhvr additive="base">
                                        <p:cTn id="115" dur="500" fill="hold"/>
                                        <p:tgtEl>
                                          <p:spTgt spid="14"/>
                                        </p:tgtEl>
                                        <p:attrNameLst>
                                          <p:attrName>ppt_y</p:attrName>
                                        </p:attrNameLst>
                                      </p:cBhvr>
                                      <p:tavLst>
                                        <p:tav tm="0">
                                          <p:val>
                                            <p:strVal val="#ppt_y"/>
                                          </p:val>
                                        </p:tav>
                                        <p:tav tm="100000">
                                          <p:val>
                                            <p:strVal val="#ppt_y"/>
                                          </p:val>
                                        </p:tav>
                                      </p:tavLst>
                                    </p:anim>
                                  </p:childTnLst>
                                </p:cTn>
                              </p:par>
                            </p:childTnLst>
                          </p:cTn>
                        </p:par>
                        <p:par>
                          <p:cTn id="116" fill="hold">
                            <p:stCondLst>
                              <p:cond delay="500"/>
                            </p:stCondLst>
                            <p:childTnLst>
                              <p:par>
                                <p:cTn id="117" presetID="42" presetClass="entr" presetSubtype="0"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22" grpId="0" animBg="1"/>
      <p:bldP spid="23" grpId="0" animBg="1"/>
      <p:bldP spid="12" grpId="0" animBg="1"/>
      <p:bldP spid="1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9CBFCF6-E3B4-5601-BC29-9C7DD880E434}"/>
              </a:ext>
            </a:extLst>
          </p:cNvPr>
          <p:cNvSpPr txBox="1"/>
          <p:nvPr/>
        </p:nvSpPr>
        <p:spPr>
          <a:xfrm>
            <a:off x="1546412" y="712695"/>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80253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38;p25">
            <a:extLst>
              <a:ext uri="{FF2B5EF4-FFF2-40B4-BE49-F238E27FC236}">
                <a16:creationId xmlns:a16="http://schemas.microsoft.com/office/drawing/2014/main" id="{67F9C429-B692-4BD0-8259-AACA97C451ED}"/>
              </a:ext>
            </a:extLst>
          </p:cNvPr>
          <p:cNvSpPr>
            <a:spLocks noChangeArrowheads="1"/>
          </p:cNvSpPr>
          <p:nvPr/>
        </p:nvSpPr>
        <p:spPr bwMode="auto">
          <a:xfrm rot="-193411">
            <a:off x="8108952" y="1871441"/>
            <a:ext cx="479425" cy="3278188"/>
          </a:xfrm>
          <a:prstGeom prst="cube">
            <a:avLst>
              <a:gd name="adj" fmla="val 29079"/>
            </a:avLst>
          </a:prstGeom>
          <a:solidFill>
            <a:srgbClr val="E1EFD8"/>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図工</a:t>
            </a:r>
            <a:endParaRPr lang="ja-JP" altLang="ja-JP" sz="1400">
              <a:solidFill>
                <a:srgbClr val="000000"/>
              </a:solidFill>
              <a:cs typeface="Arial" panose="020B0604020202020204" pitchFamily="34" charset="0"/>
              <a:sym typeface="Arial" panose="020B0604020202020204" pitchFamily="34" charset="0"/>
            </a:endParaRPr>
          </a:p>
        </p:txBody>
      </p:sp>
      <p:sp>
        <p:nvSpPr>
          <p:cNvPr id="24579" name="Google Shape;139;p25">
            <a:extLst>
              <a:ext uri="{FF2B5EF4-FFF2-40B4-BE49-F238E27FC236}">
                <a16:creationId xmlns:a16="http://schemas.microsoft.com/office/drawing/2014/main" id="{50565C71-50AE-4713-BB1F-ACA742FECB32}"/>
              </a:ext>
            </a:extLst>
          </p:cNvPr>
          <p:cNvSpPr>
            <a:spLocks noChangeArrowheads="1"/>
          </p:cNvSpPr>
          <p:nvPr/>
        </p:nvSpPr>
        <p:spPr bwMode="auto">
          <a:xfrm rot="-320614">
            <a:off x="8507415" y="2122267"/>
            <a:ext cx="479425" cy="3279775"/>
          </a:xfrm>
          <a:prstGeom prst="cube">
            <a:avLst>
              <a:gd name="adj" fmla="val 29079"/>
            </a:avLst>
          </a:prstGeom>
          <a:solidFill>
            <a:srgbClr val="C4E0B2"/>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特別活動</a:t>
            </a:r>
            <a:endParaRPr lang="ja-JP" altLang="ja-JP" sz="1400">
              <a:solidFill>
                <a:srgbClr val="000000"/>
              </a:solidFill>
              <a:cs typeface="Arial" panose="020B0604020202020204" pitchFamily="34" charset="0"/>
              <a:sym typeface="Arial" panose="020B0604020202020204" pitchFamily="34" charset="0"/>
            </a:endParaRPr>
          </a:p>
        </p:txBody>
      </p:sp>
      <p:sp>
        <p:nvSpPr>
          <p:cNvPr id="24580" name="Google Shape;140;p25">
            <a:extLst>
              <a:ext uri="{FF2B5EF4-FFF2-40B4-BE49-F238E27FC236}">
                <a16:creationId xmlns:a16="http://schemas.microsoft.com/office/drawing/2014/main" id="{158F94D3-1A07-4772-9CFF-104A7B34E233}"/>
              </a:ext>
            </a:extLst>
          </p:cNvPr>
          <p:cNvSpPr>
            <a:spLocks noChangeArrowheads="1"/>
          </p:cNvSpPr>
          <p:nvPr/>
        </p:nvSpPr>
        <p:spPr bwMode="auto">
          <a:xfrm rot="180541">
            <a:off x="6329365" y="1836515"/>
            <a:ext cx="479425" cy="3284538"/>
          </a:xfrm>
          <a:prstGeom prst="cube">
            <a:avLst>
              <a:gd name="adj" fmla="val 29079"/>
            </a:avLst>
          </a:prstGeom>
          <a:solidFill>
            <a:srgbClr val="CC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家庭科</a:t>
            </a:r>
            <a:endParaRPr lang="ja-JP" altLang="ja-JP" sz="1400">
              <a:solidFill>
                <a:srgbClr val="000000"/>
              </a:solidFill>
              <a:cs typeface="Arial" panose="020B0604020202020204" pitchFamily="34" charset="0"/>
              <a:sym typeface="Arial" panose="020B0604020202020204" pitchFamily="34" charset="0"/>
            </a:endParaRPr>
          </a:p>
        </p:txBody>
      </p:sp>
      <p:sp>
        <p:nvSpPr>
          <p:cNvPr id="24581" name="Google Shape;141;p25">
            <a:extLst>
              <a:ext uri="{FF2B5EF4-FFF2-40B4-BE49-F238E27FC236}">
                <a16:creationId xmlns:a16="http://schemas.microsoft.com/office/drawing/2014/main" id="{CBB27CAA-5494-4CAA-8755-9C1CC926D7F3}"/>
              </a:ext>
            </a:extLst>
          </p:cNvPr>
          <p:cNvSpPr>
            <a:spLocks noChangeArrowheads="1"/>
          </p:cNvSpPr>
          <p:nvPr/>
        </p:nvSpPr>
        <p:spPr bwMode="auto">
          <a:xfrm rot="768732">
            <a:off x="5661027" y="1933354"/>
            <a:ext cx="481013" cy="3279775"/>
          </a:xfrm>
          <a:prstGeom prst="cube">
            <a:avLst>
              <a:gd name="adj" fmla="val 29079"/>
            </a:avLst>
          </a:prstGeom>
          <a:solidFill>
            <a:srgbClr val="D5DBE5"/>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外国語</a:t>
            </a:r>
            <a:endParaRPr lang="ja-JP" altLang="ja-JP" sz="1400">
              <a:solidFill>
                <a:srgbClr val="000000"/>
              </a:solidFill>
              <a:cs typeface="Arial" panose="020B0604020202020204" pitchFamily="34" charset="0"/>
              <a:sym typeface="Arial" panose="020B0604020202020204" pitchFamily="34" charset="0"/>
            </a:endParaRPr>
          </a:p>
        </p:txBody>
      </p:sp>
      <p:sp>
        <p:nvSpPr>
          <p:cNvPr id="24582" name="Google Shape;142;p25">
            <a:extLst>
              <a:ext uri="{FF2B5EF4-FFF2-40B4-BE49-F238E27FC236}">
                <a16:creationId xmlns:a16="http://schemas.microsoft.com/office/drawing/2014/main" id="{820EEF72-65CB-4473-BCF8-FECA4BD8128B}"/>
              </a:ext>
            </a:extLst>
          </p:cNvPr>
          <p:cNvSpPr>
            <a:spLocks noChangeArrowheads="1"/>
          </p:cNvSpPr>
          <p:nvPr/>
        </p:nvSpPr>
        <p:spPr bwMode="auto">
          <a:xfrm>
            <a:off x="6923090" y="1782541"/>
            <a:ext cx="479425" cy="3279775"/>
          </a:xfrm>
          <a:prstGeom prst="cube">
            <a:avLst>
              <a:gd name="adj" fmla="val 29079"/>
            </a:avLst>
          </a:prstGeom>
          <a:solidFill>
            <a:srgbClr val="FEE5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道徳</a:t>
            </a:r>
            <a:endParaRPr lang="ja-JP" altLang="ja-JP" sz="1400">
              <a:solidFill>
                <a:srgbClr val="000000"/>
              </a:solidFill>
              <a:cs typeface="Arial" panose="020B0604020202020204" pitchFamily="34" charset="0"/>
              <a:sym typeface="Arial" panose="020B0604020202020204" pitchFamily="34" charset="0"/>
            </a:endParaRPr>
          </a:p>
        </p:txBody>
      </p:sp>
      <p:sp>
        <p:nvSpPr>
          <p:cNvPr id="21511" name="Google Shape;143;p25">
            <a:extLst>
              <a:ext uri="{FF2B5EF4-FFF2-40B4-BE49-F238E27FC236}">
                <a16:creationId xmlns:a16="http://schemas.microsoft.com/office/drawing/2014/main" id="{7D23962C-09D7-41CA-8BCA-393224444CBB}"/>
              </a:ext>
            </a:extLst>
          </p:cNvPr>
          <p:cNvSpPr>
            <a:spLocks noChangeArrowheads="1"/>
          </p:cNvSpPr>
          <p:nvPr/>
        </p:nvSpPr>
        <p:spPr bwMode="auto">
          <a:xfrm>
            <a:off x="206058" y="159067"/>
            <a:ext cx="6853708" cy="10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dirty="0">
                <a:solidFill>
                  <a:srgbClr val="FF0000"/>
                </a:solidFill>
                <a:cs typeface="Arial" panose="020B0604020202020204" pitchFamily="34" charset="0"/>
                <a:sym typeface="Arial" panose="020B0604020202020204" pitchFamily="34" charset="0"/>
              </a:rPr>
              <a:t>汎用的な能力</a:t>
            </a:r>
            <a:r>
              <a:rPr lang="ja-JP" altLang="en-US" sz="3600" dirty="0">
                <a:solidFill>
                  <a:srgbClr val="000000"/>
                </a:solidFill>
                <a:cs typeface="Arial" panose="020B0604020202020204" pitchFamily="34" charset="0"/>
                <a:sym typeface="Arial" panose="020B0604020202020204" pitchFamily="34" charset="0"/>
              </a:rPr>
              <a:t>を育む</a:t>
            </a:r>
            <a:endParaRPr lang="en-US" altLang="ja-JP" sz="36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（思考力・判断力・表現力や</a:t>
            </a:r>
            <a:r>
              <a:rPr lang="ja-JP" altLang="en-US" sz="3300" b="1" dirty="0">
                <a:solidFill>
                  <a:srgbClr val="C00000"/>
                </a:solidFill>
                <a:highlight>
                  <a:srgbClr val="FFFF00"/>
                </a:highlight>
                <a:cs typeface="Arial" panose="020B0604020202020204" pitchFamily="34" charset="0"/>
                <a:sym typeface="Arial" panose="020B0604020202020204" pitchFamily="34" charset="0"/>
              </a:rPr>
              <a:t>学</a:t>
            </a:r>
            <a:r>
              <a:rPr lang="ja-JP" altLang="en-US" sz="2700" dirty="0">
                <a:solidFill>
                  <a:srgbClr val="C00000"/>
                </a:solidFill>
                <a:highlight>
                  <a:srgbClr val="FFFF00"/>
                </a:highlight>
                <a:cs typeface="Arial" panose="020B0604020202020204" pitchFamily="34" charset="0"/>
                <a:sym typeface="Arial" panose="020B0604020202020204" pitchFamily="34" charset="0"/>
              </a:rPr>
              <a:t>びに向かう</a:t>
            </a:r>
            <a:r>
              <a:rPr lang="ja-JP" altLang="en-US" sz="3300" b="1" dirty="0">
                <a:solidFill>
                  <a:srgbClr val="C00000"/>
                </a:solidFill>
                <a:highlight>
                  <a:srgbClr val="FFFF00"/>
                </a:highlight>
                <a:cs typeface="Arial" panose="020B0604020202020204" pitchFamily="34" charset="0"/>
                <a:sym typeface="Arial" panose="020B0604020202020204" pitchFamily="34" charset="0"/>
              </a:rPr>
              <a:t>力</a:t>
            </a:r>
            <a:endParaRPr lang="en-US" altLang="ja-JP" sz="3300" b="1" dirty="0">
              <a:solidFill>
                <a:srgbClr val="C00000"/>
              </a:solidFill>
              <a:highlight>
                <a:srgbClr val="FFFF00"/>
              </a:highlight>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　</a:t>
            </a:r>
            <a:r>
              <a:rPr lang="ja-JP" altLang="en-US" sz="2700" dirty="0">
                <a:solidFill>
                  <a:schemeClr val="accent5">
                    <a:lumMod val="75000"/>
                  </a:schemeClr>
                </a:solidFill>
                <a:cs typeface="Arial" panose="020B0604020202020204" pitchFamily="34" charset="0"/>
                <a:sym typeface="Arial" panose="020B0604020202020204" pitchFamily="34" charset="0"/>
              </a:rPr>
              <a:t>等</a:t>
            </a:r>
            <a:r>
              <a:rPr lang="ja-JP" altLang="en-US" sz="2700" dirty="0">
                <a:solidFill>
                  <a:srgbClr val="000000"/>
                </a:solidFill>
                <a:cs typeface="Arial" panose="020B0604020202020204" pitchFamily="34" charset="0"/>
                <a:sym typeface="Arial" panose="020B0604020202020204" pitchFamily="34" charset="0"/>
              </a:rPr>
              <a:t>を育む）</a:t>
            </a:r>
            <a:endParaRPr lang="en-US" altLang="ja-JP" sz="2700" dirty="0">
              <a:solidFill>
                <a:srgbClr val="000000"/>
              </a:solidFill>
              <a:cs typeface="Arial" panose="020B0604020202020204" pitchFamily="34" charset="0"/>
              <a:sym typeface="Arial" panose="020B0604020202020204" pitchFamily="34" charset="0"/>
            </a:endParaRPr>
          </a:p>
          <a:p>
            <a:pPr>
              <a:spcBef>
                <a:spcPct val="0"/>
              </a:spcBef>
              <a:buFontTx/>
              <a:buNone/>
            </a:pPr>
            <a:endParaRPr lang="ja-JP" altLang="ja-JP" sz="27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600" dirty="0">
                <a:solidFill>
                  <a:srgbClr val="000000"/>
                </a:solidFill>
                <a:cs typeface="Arial" panose="020B0604020202020204" pitchFamily="34" charset="0"/>
                <a:sym typeface="Arial" panose="020B0604020202020204" pitchFamily="34" charset="0"/>
              </a:rPr>
              <a:t>　</a:t>
            </a:r>
            <a:r>
              <a:rPr lang="ja-JP" altLang="en-US" sz="3600" b="1" u="sng" dirty="0">
                <a:solidFill>
                  <a:srgbClr val="FF0000"/>
                </a:solidFill>
              </a:rPr>
              <a:t>カリキュラムマネジメント</a:t>
            </a:r>
            <a:endParaRPr lang="ja-JP" altLang="ja-JP" sz="3600" b="1" u="sng" dirty="0">
              <a:solidFill>
                <a:srgbClr val="FF0000"/>
              </a:solidFill>
            </a:endParaRPr>
          </a:p>
        </p:txBody>
      </p:sp>
      <p:sp>
        <p:nvSpPr>
          <p:cNvPr id="21512" name="Google Shape;144;p25">
            <a:extLst>
              <a:ext uri="{FF2B5EF4-FFF2-40B4-BE49-F238E27FC236}">
                <a16:creationId xmlns:a16="http://schemas.microsoft.com/office/drawing/2014/main" id="{E50A787D-1D22-4F3A-A4A6-5D8F09595BA4}"/>
              </a:ext>
            </a:extLst>
          </p:cNvPr>
          <p:cNvSpPr>
            <a:spLocks noChangeArrowheads="1"/>
          </p:cNvSpPr>
          <p:nvPr/>
        </p:nvSpPr>
        <p:spPr bwMode="auto">
          <a:xfrm>
            <a:off x="549277" y="3349627"/>
            <a:ext cx="506413" cy="415925"/>
          </a:xfrm>
          <a:prstGeom prst="rightArrow">
            <a:avLst>
              <a:gd name="adj1" fmla="val 50000"/>
              <a:gd name="adj2" fmla="val 49959"/>
            </a:avLst>
          </a:prstGeom>
          <a:solidFill>
            <a:srgbClr val="FFC000"/>
          </a:solidFill>
          <a:ln w="9525">
            <a:solidFill>
              <a:schemeClr val="accent2"/>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ja-JP" sz="1400">
              <a:solidFill>
                <a:srgbClr val="000000"/>
              </a:solidFill>
              <a:cs typeface="Arial" panose="020B0604020202020204" pitchFamily="34" charset="0"/>
              <a:sym typeface="Arial" panose="020B0604020202020204" pitchFamily="34" charset="0"/>
            </a:endParaRPr>
          </a:p>
        </p:txBody>
      </p:sp>
      <p:sp>
        <p:nvSpPr>
          <p:cNvPr id="21513" name="Google Shape;145;p25">
            <a:extLst>
              <a:ext uri="{FF2B5EF4-FFF2-40B4-BE49-F238E27FC236}">
                <a16:creationId xmlns:a16="http://schemas.microsoft.com/office/drawing/2014/main" id="{6A4EEAD2-B35F-43B2-B6EF-4EB361CEA985}"/>
              </a:ext>
            </a:extLst>
          </p:cNvPr>
          <p:cNvSpPr>
            <a:spLocks noChangeArrowheads="1"/>
          </p:cNvSpPr>
          <p:nvPr/>
        </p:nvSpPr>
        <p:spPr bwMode="auto">
          <a:xfrm>
            <a:off x="1230314" y="3194052"/>
            <a:ext cx="3602037" cy="992188"/>
          </a:xfrm>
          <a:prstGeom prst="rect">
            <a:avLst/>
          </a:prstGeom>
          <a:solidFill>
            <a:schemeClr val="bg1"/>
          </a:solidFill>
          <a:ln w="12700">
            <a:solidFill>
              <a:schemeClr val="accent1"/>
            </a:solidFill>
            <a:miter lim="800000"/>
            <a:headEnd type="none" w="sm" len="sm"/>
            <a:tailEnd type="none" w="sm" len="sm"/>
          </a:ln>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教科を横断しながら</a:t>
            </a:r>
            <a:endParaRPr lang="ja-JP" altLang="ja-JP" sz="30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　進む</a:t>
            </a:r>
            <a:r>
              <a:rPr lang="ja-JP" altLang="en-US" sz="3000" b="1" dirty="0">
                <a:solidFill>
                  <a:srgbClr val="FF0000"/>
                </a:solidFill>
                <a:latin typeface="AR丸ゴシック体E" panose="020F0909000000000000" pitchFamily="49" charset="-128"/>
                <a:ea typeface="AR丸ゴシック体E" panose="020F0909000000000000" pitchFamily="49" charset="-128"/>
                <a:cs typeface="Arial" panose="020B0604020202020204" pitchFamily="34" charset="0"/>
                <a:sym typeface="Arial" panose="020B0604020202020204" pitchFamily="34" charset="0"/>
              </a:rPr>
              <a:t>ストーリー</a:t>
            </a:r>
            <a:endParaRPr lang="ja-JP" altLang="ja-JP" sz="3000" b="1" dirty="0">
              <a:solidFill>
                <a:srgbClr val="FF0000"/>
              </a:solidFill>
              <a:latin typeface="AR丸ゴシック体E" panose="020F0909000000000000" pitchFamily="49" charset="-128"/>
              <a:ea typeface="AR丸ゴシック体E" panose="020F0909000000000000" pitchFamily="49" charset="-128"/>
              <a:cs typeface="Arial" panose="020B0604020202020204" pitchFamily="34" charset="0"/>
              <a:sym typeface="Arial" panose="020B0604020202020204" pitchFamily="34" charset="0"/>
            </a:endParaRPr>
          </a:p>
        </p:txBody>
      </p:sp>
      <p:sp>
        <p:nvSpPr>
          <p:cNvPr id="24586" name="Google Shape;146;p25">
            <a:extLst>
              <a:ext uri="{FF2B5EF4-FFF2-40B4-BE49-F238E27FC236}">
                <a16:creationId xmlns:a16="http://schemas.microsoft.com/office/drawing/2014/main" id="{51103104-5CA2-4C01-A460-22D815CBFD8B}"/>
              </a:ext>
            </a:extLst>
          </p:cNvPr>
          <p:cNvSpPr>
            <a:spLocks noChangeArrowheads="1"/>
          </p:cNvSpPr>
          <p:nvPr/>
        </p:nvSpPr>
        <p:spPr bwMode="auto">
          <a:xfrm rot="554323">
            <a:off x="5605464" y="2198466"/>
            <a:ext cx="481012" cy="3278188"/>
          </a:xfrm>
          <a:prstGeom prst="cube">
            <a:avLst>
              <a:gd name="adj" fmla="val 29079"/>
            </a:avLst>
          </a:prstGeom>
          <a:solidFill>
            <a:srgbClr val="DDEAF6"/>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国</a:t>
            </a:r>
            <a:endParaRPr lang="ja-JP" altLang="ja-JP" sz="1400">
              <a:solidFill>
                <a:srgbClr val="000000"/>
              </a:solidFill>
              <a:cs typeface="Arial" panose="020B0604020202020204" pitchFamily="34" charset="0"/>
              <a:sym typeface="Arial" panose="020B0604020202020204" pitchFamily="34" charset="0"/>
            </a:endParaRPr>
          </a:p>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語</a:t>
            </a:r>
            <a:endParaRPr lang="ja-JP" altLang="ja-JP" sz="1100"/>
          </a:p>
        </p:txBody>
      </p:sp>
      <p:sp>
        <p:nvSpPr>
          <p:cNvPr id="24587" name="Google Shape;147;p25">
            <a:extLst>
              <a:ext uri="{FF2B5EF4-FFF2-40B4-BE49-F238E27FC236}">
                <a16:creationId xmlns:a16="http://schemas.microsoft.com/office/drawing/2014/main" id="{B5F71698-23F2-483F-A11C-120556744737}"/>
              </a:ext>
            </a:extLst>
          </p:cNvPr>
          <p:cNvSpPr>
            <a:spLocks noChangeArrowheads="1"/>
          </p:cNvSpPr>
          <p:nvPr/>
        </p:nvSpPr>
        <p:spPr bwMode="auto">
          <a:xfrm>
            <a:off x="7518402" y="1806353"/>
            <a:ext cx="479425" cy="3278187"/>
          </a:xfrm>
          <a:prstGeom prst="cube">
            <a:avLst>
              <a:gd name="adj" fmla="val 29079"/>
            </a:avLst>
          </a:prstGeom>
          <a:solidFill>
            <a:srgbClr val="FF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体育</a:t>
            </a:r>
            <a:endParaRPr lang="ja-JP" altLang="ja-JP" sz="1400">
              <a:solidFill>
                <a:srgbClr val="000000"/>
              </a:solidFill>
              <a:cs typeface="Arial" panose="020B0604020202020204" pitchFamily="34" charset="0"/>
              <a:sym typeface="Arial" panose="020B0604020202020204" pitchFamily="34" charset="0"/>
            </a:endParaRPr>
          </a:p>
        </p:txBody>
      </p:sp>
      <p:sp>
        <p:nvSpPr>
          <p:cNvPr id="24588" name="Google Shape;148;p25">
            <a:extLst>
              <a:ext uri="{FF2B5EF4-FFF2-40B4-BE49-F238E27FC236}">
                <a16:creationId xmlns:a16="http://schemas.microsoft.com/office/drawing/2014/main" id="{E9254239-A614-4FBA-A3D4-25C4D4DF3971}"/>
              </a:ext>
            </a:extLst>
          </p:cNvPr>
          <p:cNvSpPr>
            <a:spLocks noChangeArrowheads="1"/>
          </p:cNvSpPr>
          <p:nvPr/>
        </p:nvSpPr>
        <p:spPr bwMode="auto">
          <a:xfrm>
            <a:off x="7167565" y="2577878"/>
            <a:ext cx="479425" cy="3276600"/>
          </a:xfrm>
          <a:prstGeom prst="cube">
            <a:avLst>
              <a:gd name="adj" fmla="val 29079"/>
            </a:avLst>
          </a:prstGeom>
          <a:solidFill>
            <a:srgbClr val="FFF2CC"/>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理科</a:t>
            </a:r>
            <a:endParaRPr lang="ja-JP" altLang="ja-JP" sz="1400">
              <a:solidFill>
                <a:srgbClr val="000000"/>
              </a:solidFill>
              <a:cs typeface="Arial" panose="020B0604020202020204" pitchFamily="34" charset="0"/>
              <a:sym typeface="Arial" panose="020B0604020202020204" pitchFamily="34" charset="0"/>
            </a:endParaRPr>
          </a:p>
        </p:txBody>
      </p:sp>
      <p:sp>
        <p:nvSpPr>
          <p:cNvPr id="24589" name="Google Shape;149;p25">
            <a:extLst>
              <a:ext uri="{FF2B5EF4-FFF2-40B4-BE49-F238E27FC236}">
                <a16:creationId xmlns:a16="http://schemas.microsoft.com/office/drawing/2014/main" id="{6B62A986-B2E1-4573-A666-EFCD400F1C2D}"/>
              </a:ext>
            </a:extLst>
          </p:cNvPr>
          <p:cNvSpPr>
            <a:spLocks noChangeArrowheads="1"/>
          </p:cNvSpPr>
          <p:nvPr/>
        </p:nvSpPr>
        <p:spPr bwMode="auto">
          <a:xfrm rot="180541">
            <a:off x="6494465" y="2611214"/>
            <a:ext cx="479425" cy="3284538"/>
          </a:xfrm>
          <a:prstGeom prst="cube">
            <a:avLst>
              <a:gd name="adj" fmla="val 29079"/>
            </a:avLst>
          </a:prstGeom>
          <a:solidFill>
            <a:srgbClr val="EDEDED"/>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算数</a:t>
            </a:r>
            <a:endParaRPr lang="ja-JP" altLang="ja-JP" sz="1400">
              <a:solidFill>
                <a:srgbClr val="000000"/>
              </a:solidFill>
              <a:cs typeface="Arial" panose="020B0604020202020204" pitchFamily="34" charset="0"/>
              <a:sym typeface="Arial" panose="020B0604020202020204" pitchFamily="34" charset="0"/>
            </a:endParaRPr>
          </a:p>
        </p:txBody>
      </p:sp>
      <p:sp>
        <p:nvSpPr>
          <p:cNvPr id="24590" name="Google Shape;150;p25">
            <a:extLst>
              <a:ext uri="{FF2B5EF4-FFF2-40B4-BE49-F238E27FC236}">
                <a16:creationId xmlns:a16="http://schemas.microsoft.com/office/drawing/2014/main" id="{33A7F1B5-448F-4A9C-809D-BF58C62A82E9}"/>
              </a:ext>
            </a:extLst>
          </p:cNvPr>
          <p:cNvSpPr>
            <a:spLocks noChangeArrowheads="1"/>
          </p:cNvSpPr>
          <p:nvPr/>
        </p:nvSpPr>
        <p:spPr bwMode="auto">
          <a:xfrm rot="374481">
            <a:off x="5880102" y="2414365"/>
            <a:ext cx="479425" cy="3302000"/>
          </a:xfrm>
          <a:prstGeom prst="cube">
            <a:avLst>
              <a:gd name="adj" fmla="val 29079"/>
            </a:avLst>
          </a:prstGeom>
          <a:solidFill>
            <a:srgbClr val="FBE4D4"/>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社会</a:t>
            </a:r>
            <a:endParaRPr lang="ja-JP" altLang="ja-JP" sz="1400">
              <a:solidFill>
                <a:srgbClr val="000000"/>
              </a:solidFill>
              <a:cs typeface="Arial" panose="020B0604020202020204" pitchFamily="34" charset="0"/>
              <a:sym typeface="Arial" panose="020B0604020202020204" pitchFamily="34" charset="0"/>
            </a:endParaRPr>
          </a:p>
        </p:txBody>
      </p:sp>
      <p:sp>
        <p:nvSpPr>
          <p:cNvPr id="6" name="フリーフォーム: 図形 5">
            <a:extLst>
              <a:ext uri="{FF2B5EF4-FFF2-40B4-BE49-F238E27FC236}">
                <a16:creationId xmlns:a16="http://schemas.microsoft.com/office/drawing/2014/main" id="{B0C5FD7B-69D3-2DD6-E5DF-91D6794B2D42}"/>
              </a:ext>
            </a:extLst>
          </p:cNvPr>
          <p:cNvSpPr/>
          <p:nvPr/>
        </p:nvSpPr>
        <p:spPr>
          <a:xfrm>
            <a:off x="6334838" y="841891"/>
            <a:ext cx="2155371" cy="1453243"/>
          </a:xfrm>
          <a:custGeom>
            <a:avLst/>
            <a:gdLst>
              <a:gd name="connsiteX0" fmla="*/ 0 w 2873828"/>
              <a:gd name="connsiteY0" fmla="*/ 674914 h 1937657"/>
              <a:gd name="connsiteX1" fmla="*/ 979714 w 2873828"/>
              <a:gd name="connsiteY1" fmla="*/ 653143 h 1937657"/>
              <a:gd name="connsiteX2" fmla="*/ 979714 w 2873828"/>
              <a:gd name="connsiteY2" fmla="*/ 0 h 1937657"/>
              <a:gd name="connsiteX3" fmla="*/ 1981200 w 2873828"/>
              <a:gd name="connsiteY3" fmla="*/ 21771 h 1937657"/>
              <a:gd name="connsiteX4" fmla="*/ 1981200 w 2873828"/>
              <a:gd name="connsiteY4" fmla="*/ 631371 h 1937657"/>
              <a:gd name="connsiteX5" fmla="*/ 2873828 w 2873828"/>
              <a:gd name="connsiteY5" fmla="*/ 609600 h 1937657"/>
              <a:gd name="connsiteX6" fmla="*/ 2873828 w 2873828"/>
              <a:gd name="connsiteY6" fmla="*/ 1915886 h 1937657"/>
              <a:gd name="connsiteX7" fmla="*/ 43543 w 2873828"/>
              <a:gd name="connsiteY7" fmla="*/ 1937657 h 1937657"/>
              <a:gd name="connsiteX8" fmla="*/ 0 w 2873828"/>
              <a:gd name="connsiteY8" fmla="*/ 674914 h 19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28" h="1937657">
                <a:moveTo>
                  <a:pt x="0" y="674914"/>
                </a:moveTo>
                <a:lnTo>
                  <a:pt x="979714" y="653143"/>
                </a:lnTo>
                <a:lnTo>
                  <a:pt x="979714" y="0"/>
                </a:lnTo>
                <a:lnTo>
                  <a:pt x="1981200" y="21771"/>
                </a:lnTo>
                <a:lnTo>
                  <a:pt x="1981200" y="631371"/>
                </a:lnTo>
                <a:lnTo>
                  <a:pt x="2873828" y="609600"/>
                </a:lnTo>
                <a:lnTo>
                  <a:pt x="2873828" y="1915886"/>
                </a:lnTo>
                <a:lnTo>
                  <a:pt x="43543" y="1937657"/>
                </a:lnTo>
                <a:lnTo>
                  <a:pt x="0" y="674914"/>
                </a:ln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endParaRPr>
          </a:p>
          <a:p>
            <a:pPr algn="ctr"/>
            <a:r>
              <a:rPr kumimoji="1" lang="ja-JP" altLang="en-US" sz="3000" b="1" dirty="0">
                <a:solidFill>
                  <a:schemeClr val="tx1"/>
                </a:solidFill>
              </a:rPr>
              <a:t>学力向上</a:t>
            </a:r>
          </a:p>
        </p:txBody>
      </p:sp>
      <p:sp>
        <p:nvSpPr>
          <p:cNvPr id="24591" name="Google Shape;151;p25">
            <a:extLst>
              <a:ext uri="{FF2B5EF4-FFF2-40B4-BE49-F238E27FC236}">
                <a16:creationId xmlns:a16="http://schemas.microsoft.com/office/drawing/2014/main" id="{ED7B0C0F-D6BF-49B7-959D-A6665A4DB081}"/>
              </a:ext>
            </a:extLst>
          </p:cNvPr>
          <p:cNvSpPr>
            <a:spLocks noChangeArrowheads="1"/>
          </p:cNvSpPr>
          <p:nvPr/>
        </p:nvSpPr>
        <p:spPr bwMode="auto">
          <a:xfrm rot="-156934">
            <a:off x="7816852" y="2535014"/>
            <a:ext cx="479425" cy="3276600"/>
          </a:xfrm>
          <a:prstGeom prst="cube">
            <a:avLst>
              <a:gd name="adj" fmla="val 29079"/>
            </a:avLst>
          </a:prstGeom>
          <a:solidFill>
            <a:srgbClr val="CCFF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総合的な学習の時間</a:t>
            </a:r>
            <a:endParaRPr lang="ja-JP" altLang="ja-JP" sz="1400">
              <a:solidFill>
                <a:srgbClr val="000000"/>
              </a:solidFill>
              <a:cs typeface="Arial" panose="020B0604020202020204" pitchFamily="34" charset="0"/>
              <a:sym typeface="Arial" panose="020B0604020202020204" pitchFamily="34" charset="0"/>
            </a:endParaRPr>
          </a:p>
        </p:txBody>
      </p:sp>
      <p:sp>
        <p:nvSpPr>
          <p:cNvPr id="24592" name="Google Shape;152;p25">
            <a:extLst>
              <a:ext uri="{FF2B5EF4-FFF2-40B4-BE49-F238E27FC236}">
                <a16:creationId xmlns:a16="http://schemas.microsoft.com/office/drawing/2014/main" id="{09708645-0E12-4FC1-8A97-001B1FA836CD}"/>
              </a:ext>
            </a:extLst>
          </p:cNvPr>
          <p:cNvSpPr>
            <a:spLocks noChangeArrowheads="1"/>
          </p:cNvSpPr>
          <p:nvPr/>
        </p:nvSpPr>
        <p:spPr bwMode="auto">
          <a:xfrm rot="-251565">
            <a:off x="8421690" y="2381027"/>
            <a:ext cx="479425" cy="3276600"/>
          </a:xfrm>
          <a:prstGeom prst="cube">
            <a:avLst>
              <a:gd name="adj" fmla="val 29079"/>
            </a:avLst>
          </a:prstGeom>
          <a:solidFill>
            <a:srgbClr val="D8E2F3"/>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音楽</a:t>
            </a:r>
            <a:endParaRPr lang="ja-JP" altLang="ja-JP" sz="1400">
              <a:solidFill>
                <a:srgbClr val="000000"/>
              </a:solidFill>
              <a:cs typeface="Arial" panose="020B0604020202020204" pitchFamily="34" charset="0"/>
              <a:sym typeface="Arial" panose="020B0604020202020204" pitchFamily="34" charset="0"/>
            </a:endParaRPr>
          </a:p>
        </p:txBody>
      </p:sp>
      <p:grpSp>
        <p:nvGrpSpPr>
          <p:cNvPr id="9" name="グループ化 8">
            <a:extLst>
              <a:ext uri="{FF2B5EF4-FFF2-40B4-BE49-F238E27FC236}">
                <a16:creationId xmlns:a16="http://schemas.microsoft.com/office/drawing/2014/main" id="{E929E4EF-9810-4502-DFB5-2D7C6877257C}"/>
              </a:ext>
            </a:extLst>
          </p:cNvPr>
          <p:cNvGrpSpPr/>
          <p:nvPr/>
        </p:nvGrpSpPr>
        <p:grpSpPr>
          <a:xfrm>
            <a:off x="6499707" y="780018"/>
            <a:ext cx="1766400" cy="1718700"/>
            <a:chOff x="8373432" y="214512"/>
            <a:chExt cx="1766400" cy="1718700"/>
          </a:xfrm>
        </p:grpSpPr>
        <p:sp>
          <p:nvSpPr>
            <p:cNvPr id="153" name="Google Shape;153;p25">
              <a:extLst>
                <a:ext uri="{FF2B5EF4-FFF2-40B4-BE49-F238E27FC236}">
                  <a16:creationId xmlns:a16="http://schemas.microsoft.com/office/drawing/2014/main" id="{BCA57726-DA70-4112-908E-A29329CA4683}"/>
                </a:ext>
              </a:extLst>
            </p:cNvPr>
            <p:cNvSpPr/>
            <p:nvPr/>
          </p:nvSpPr>
          <p:spPr>
            <a:xfrm>
              <a:off x="8373432" y="214512"/>
              <a:ext cx="1766400" cy="1718700"/>
            </a:xfrm>
            <a:prstGeom prst="flowChartConnector">
              <a:avLst/>
            </a:prstGeom>
            <a:gradFill>
              <a:gsLst>
                <a:gs pos="0">
                  <a:srgbClr val="FFFFFF"/>
                </a:gs>
                <a:gs pos="35000">
                  <a:srgbClr val="FFFFFF"/>
                </a:gs>
                <a:gs pos="100000">
                  <a:schemeClr val="accent4"/>
                </a:gs>
              </a:gsLst>
              <a:path path="circle">
                <a:fillToRect l="50000" t="50000" r="50000" b="50000"/>
              </a:path>
              <a:tileRect/>
            </a:gradFill>
            <a:ln>
              <a:noFill/>
            </a:ln>
          </p:spPr>
          <p:txBody>
            <a:bodyPr lIns="68575" tIns="34275" rIns="68575" bIns="34275"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ja-JP" sz="1400" dirty="0">
                <a:solidFill>
                  <a:srgbClr val="FFFFFF"/>
                </a:solidFill>
                <a:cs typeface="Arial" panose="020B0604020202020204" pitchFamily="34" charset="0"/>
                <a:sym typeface="Arial" panose="020B0604020202020204" pitchFamily="34" charset="0"/>
              </a:endParaRPr>
            </a:p>
          </p:txBody>
        </p:sp>
        <p:sp>
          <p:nvSpPr>
            <p:cNvPr id="24596" name="Google Shape;154;p25">
              <a:extLst>
                <a:ext uri="{FF2B5EF4-FFF2-40B4-BE49-F238E27FC236}">
                  <a16:creationId xmlns:a16="http://schemas.microsoft.com/office/drawing/2014/main" id="{4D1FFA50-A348-4159-80E3-FE3C920BF669}"/>
                </a:ext>
              </a:extLst>
            </p:cNvPr>
            <p:cNvSpPr>
              <a:spLocks noChangeArrowheads="1"/>
            </p:cNvSpPr>
            <p:nvPr/>
          </p:nvSpPr>
          <p:spPr bwMode="auto">
            <a:xfrm>
              <a:off x="8553814" y="704771"/>
              <a:ext cx="15224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cs typeface="Arial" panose="020B0604020202020204" pitchFamily="34" charset="0"/>
                  <a:sym typeface="Arial" panose="020B0604020202020204" pitchFamily="34" charset="0"/>
                </a:rPr>
                <a:t>汎用的な能力</a:t>
              </a:r>
              <a:endParaRPr lang="ja-JP" altLang="ja-JP" sz="2400" b="1" dirty="0">
                <a:solidFill>
                  <a:srgbClr val="000000"/>
                </a:solidFill>
                <a:cs typeface="Arial" panose="020B0604020202020204" pitchFamily="34" charset="0"/>
                <a:sym typeface="Arial" panose="020B0604020202020204" pitchFamily="34" charset="0"/>
              </a:endParaRPr>
            </a:p>
          </p:txBody>
        </p:sp>
      </p:grpSp>
      <p:pic>
        <p:nvPicPr>
          <p:cNvPr id="24597" name="Google Shape;155;p25">
            <a:extLst>
              <a:ext uri="{FF2B5EF4-FFF2-40B4-BE49-F238E27FC236}">
                <a16:creationId xmlns:a16="http://schemas.microsoft.com/office/drawing/2014/main" id="{B2CEFE7D-8883-400E-94EB-F928D729224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7" y="2147666"/>
            <a:ext cx="305752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Google Shape;157;p25" descr="フキダシのイラスト「ギザギザ」">
            <a:hlinkClick r:id="rId4"/>
            <a:extLst>
              <a:ext uri="{FF2B5EF4-FFF2-40B4-BE49-F238E27FC236}">
                <a16:creationId xmlns:a16="http://schemas.microsoft.com/office/drawing/2014/main" id="{C6743D34-D6E6-4A23-8DE7-2E93713CC58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1" y="4360864"/>
            <a:ext cx="558323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Google Shape;158;p25">
            <a:extLst>
              <a:ext uri="{FF2B5EF4-FFF2-40B4-BE49-F238E27FC236}">
                <a16:creationId xmlns:a16="http://schemas.microsoft.com/office/drawing/2014/main" id="{56243476-9F52-47B0-8679-46538F919E3D}"/>
              </a:ext>
            </a:extLst>
          </p:cNvPr>
          <p:cNvSpPr>
            <a:spLocks noChangeArrowheads="1"/>
          </p:cNvSpPr>
          <p:nvPr/>
        </p:nvSpPr>
        <p:spPr bwMode="auto">
          <a:xfrm>
            <a:off x="877890" y="4727577"/>
            <a:ext cx="398621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教育課程全体で捉える</a:t>
            </a:r>
            <a:endParaRPr lang="ja-JP" altLang="ja-JP" sz="30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　視点が大切！</a:t>
            </a:r>
            <a:endParaRPr lang="ja-JP" altLang="ja-JP" sz="3000" dirty="0">
              <a:solidFill>
                <a:srgbClr val="000000"/>
              </a:solidFill>
              <a:cs typeface="Arial" panose="020B0604020202020204" pitchFamily="34" charset="0"/>
              <a:sym typeface="Arial" panose="020B0604020202020204" pitchFamily="34" charset="0"/>
            </a:endParaRPr>
          </a:p>
        </p:txBody>
      </p:sp>
      <p:sp>
        <p:nvSpPr>
          <p:cNvPr id="2" name="テキスト ボックス 1">
            <a:extLst>
              <a:ext uri="{FF2B5EF4-FFF2-40B4-BE49-F238E27FC236}">
                <a16:creationId xmlns:a16="http://schemas.microsoft.com/office/drawing/2014/main" id="{DCBD73CF-A8D1-4040-9AA6-3397C33DFCAD}"/>
              </a:ext>
            </a:extLst>
          </p:cNvPr>
          <p:cNvSpPr txBox="1"/>
          <p:nvPr/>
        </p:nvSpPr>
        <p:spPr>
          <a:xfrm>
            <a:off x="215900" y="6035677"/>
            <a:ext cx="2204450" cy="253916"/>
          </a:xfrm>
          <a:prstGeom prst="rect">
            <a:avLst/>
          </a:prstGeom>
          <a:noFill/>
        </p:spPr>
        <p:txBody>
          <a:bodyPr wrap="none">
            <a:spAutoFit/>
          </a:bodyPr>
          <a:lstStyle/>
          <a:p>
            <a:pPr>
              <a:defRPr/>
            </a:pPr>
            <a:r>
              <a:rPr lang="ja-JP" altLang="en-US" sz="1050" dirty="0">
                <a:solidFill>
                  <a:schemeClr val="tx1">
                    <a:lumMod val="65000"/>
                    <a:lumOff val="35000"/>
                  </a:schemeClr>
                </a:solidFill>
              </a:rPr>
              <a:t>久喜市教育委員会作成の資料より</a:t>
            </a:r>
          </a:p>
        </p:txBody>
      </p:sp>
      <p:sp>
        <p:nvSpPr>
          <p:cNvPr id="3" name="テキスト ボックス 2">
            <a:extLst>
              <a:ext uri="{FF2B5EF4-FFF2-40B4-BE49-F238E27FC236}">
                <a16:creationId xmlns:a16="http://schemas.microsoft.com/office/drawing/2014/main" id="{A4A17983-0813-DED4-9C40-D1C7AB6DBE45}"/>
              </a:ext>
            </a:extLst>
          </p:cNvPr>
          <p:cNvSpPr txBox="1"/>
          <p:nvPr/>
        </p:nvSpPr>
        <p:spPr>
          <a:xfrm flipH="1">
            <a:off x="482351" y="6321959"/>
            <a:ext cx="7036050" cy="523220"/>
          </a:xfrm>
          <a:prstGeom prst="rect">
            <a:avLst/>
          </a:prstGeom>
          <a:solidFill>
            <a:srgbClr val="FFFF00"/>
          </a:solidFill>
        </p:spPr>
        <p:txBody>
          <a:bodyPr wrap="square" rtlCol="0">
            <a:spAutoFit/>
          </a:bodyPr>
          <a:lstStyle/>
          <a:p>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Education</a:t>
            </a:r>
            <a:r>
              <a:rPr kumimoji="1" lang="ja-JP" altLang="en-US" sz="2400" dirty="0">
                <a:solidFill>
                  <a:srgbClr val="00B0F0"/>
                </a:solidFill>
                <a:latin typeface="AR P丸ゴシック体E" panose="020F0900000000000000" pitchFamily="50" charset="-128"/>
                <a:ea typeface="AR P丸ゴシック体E" panose="020F0900000000000000" pitchFamily="50" charset="-128"/>
              </a:rPr>
              <a:t>　</a:t>
            </a:r>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For All</a:t>
            </a:r>
            <a:r>
              <a:rPr kumimoji="1" lang="en-US" altLang="ja-JP" sz="24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Quality</a:t>
            </a:r>
            <a:r>
              <a:rPr kumimoji="1" lang="ja-JP" altLang="en-US" sz="2400" b="1" dirty="0">
                <a:solidFill>
                  <a:srgbClr val="FF0000"/>
                </a:solidFill>
                <a:latin typeface="AR P丸ゴシック体E" panose="020F0900000000000000" pitchFamily="50" charset="-128"/>
                <a:ea typeface="AR P丸ゴシック体E" panose="020F0900000000000000" pitchFamily="50" charset="-128"/>
              </a:rPr>
              <a:t>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Education</a:t>
            </a:r>
            <a:r>
              <a:rPr kumimoji="1" lang="ja-JP" altLang="en-US" sz="2800" b="1" dirty="0">
                <a:solidFill>
                  <a:srgbClr val="FF0000"/>
                </a:solidFill>
                <a:latin typeface="AR P丸ゴシック体E" panose="020F0900000000000000" pitchFamily="50" charset="-128"/>
                <a:ea typeface="AR P丸ゴシック体E" panose="020F0900000000000000" pitchFamily="50" charset="-128"/>
              </a:rPr>
              <a:t>　</a:t>
            </a:r>
          </a:p>
        </p:txBody>
      </p:sp>
      <p:pic>
        <p:nvPicPr>
          <p:cNvPr id="4" name="図 3">
            <a:extLst>
              <a:ext uri="{FF2B5EF4-FFF2-40B4-BE49-F238E27FC236}">
                <a16:creationId xmlns:a16="http://schemas.microsoft.com/office/drawing/2014/main" id="{B7AAB92A-2CEA-92C1-E09A-228BD6E5BAD1}"/>
              </a:ext>
            </a:extLst>
          </p:cNvPr>
          <p:cNvPicPr>
            <a:picLocks noChangeAspect="1"/>
          </p:cNvPicPr>
          <p:nvPr/>
        </p:nvPicPr>
        <p:blipFill rotWithShape="1">
          <a:blip r:embed="rId6"/>
          <a:srcRect l="28035" t="19509" r="33036" b="11250"/>
          <a:stretch/>
        </p:blipFill>
        <p:spPr>
          <a:xfrm>
            <a:off x="7558543" y="5347252"/>
            <a:ext cx="1461710" cy="1461710"/>
          </a:xfrm>
          <a:prstGeom prst="rect">
            <a:avLst/>
          </a:prstGeom>
        </p:spPr>
      </p:pic>
      <p:sp>
        <p:nvSpPr>
          <p:cNvPr id="5" name="矢印: 上 4">
            <a:extLst>
              <a:ext uri="{FF2B5EF4-FFF2-40B4-BE49-F238E27FC236}">
                <a16:creationId xmlns:a16="http://schemas.microsoft.com/office/drawing/2014/main" id="{9A051E12-513B-4F1F-1315-6D4F52599ABB}"/>
              </a:ext>
            </a:extLst>
          </p:cNvPr>
          <p:cNvSpPr/>
          <p:nvPr/>
        </p:nvSpPr>
        <p:spPr>
          <a:xfrm rot="152980">
            <a:off x="6741363" y="3921227"/>
            <a:ext cx="406179" cy="1821226"/>
          </a:xfrm>
          <a:prstGeom prst="upArrow">
            <a:avLst>
              <a:gd name="adj1" fmla="val 50000"/>
              <a:gd name="adj2" fmla="val 574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34C94492-741B-A8DE-F96F-CBF2398741AC}"/>
              </a:ext>
            </a:extLst>
          </p:cNvPr>
          <p:cNvSpPr/>
          <p:nvPr/>
        </p:nvSpPr>
        <p:spPr>
          <a:xfrm rot="371263">
            <a:off x="6101015" y="3338924"/>
            <a:ext cx="406179" cy="2300663"/>
          </a:xfrm>
          <a:prstGeom prst="upArrow">
            <a:avLst>
              <a:gd name="adj1" fmla="val 50000"/>
              <a:gd name="adj2" fmla="val 574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85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4597"/>
                                        </p:tgtEl>
                                        <p:attrNameLst>
                                          <p:attrName>style.visibility</p:attrName>
                                        </p:attrNameLst>
                                      </p:cBhvr>
                                      <p:to>
                                        <p:strVal val="visible"/>
                                      </p:to>
                                    </p:set>
                                    <p:animEffect transition="in" filter="fade">
                                      <p:cBhvr>
                                        <p:cTn id="27" dur="500"/>
                                        <p:tgtEl>
                                          <p:spTgt spid="2459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6"/>
                                        </p:tgtEl>
                                      </p:cBhvr>
                                    </p:animEffect>
                                    <p:anim calcmode="lin" valueType="num">
                                      <p:cBhvr>
                                        <p:cTn id="32" dur="1000"/>
                                        <p:tgtEl>
                                          <p:spTgt spid="6"/>
                                        </p:tgtEl>
                                        <p:attrNameLst>
                                          <p:attrName>ppt_x</p:attrName>
                                        </p:attrNameLst>
                                      </p:cBhvr>
                                      <p:tavLst>
                                        <p:tav tm="0">
                                          <p:val>
                                            <p:strVal val="ppt_x"/>
                                          </p:val>
                                        </p:tav>
                                        <p:tav tm="100000">
                                          <p:val>
                                            <p:strVal val="ppt_x"/>
                                          </p:val>
                                        </p:tav>
                                      </p:tavLst>
                                    </p:anim>
                                    <p:anim calcmode="lin" valueType="num">
                                      <p:cBhvr>
                                        <p:cTn id="33" dur="1000"/>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511">
                                            <p:txEl>
                                              <p:pRg st="0" end="0"/>
                                            </p:txEl>
                                          </p:spTgt>
                                        </p:tgtEl>
                                        <p:attrNameLst>
                                          <p:attrName>style.visibility</p:attrName>
                                        </p:attrNameLst>
                                      </p:cBhvr>
                                      <p:to>
                                        <p:strVal val="visible"/>
                                      </p:to>
                                    </p:set>
                                    <p:animEffect transition="in" filter="fade">
                                      <p:cBhvr>
                                        <p:cTn id="46" dur="1000"/>
                                        <p:tgtEl>
                                          <p:spTgt spid="21511">
                                            <p:txEl>
                                              <p:pRg st="0" end="0"/>
                                            </p:txEl>
                                          </p:spTgt>
                                        </p:tgtEl>
                                      </p:cBhvr>
                                    </p:animEffect>
                                    <p:anim calcmode="lin" valueType="num">
                                      <p:cBhvr>
                                        <p:cTn id="47" dur="10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2151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511">
                                            <p:txEl>
                                              <p:pRg st="1" end="1"/>
                                            </p:txEl>
                                          </p:spTgt>
                                        </p:tgtEl>
                                        <p:attrNameLst>
                                          <p:attrName>style.visibility</p:attrName>
                                        </p:attrNameLst>
                                      </p:cBhvr>
                                      <p:to>
                                        <p:strVal val="visible"/>
                                      </p:to>
                                    </p:set>
                                    <p:animEffect transition="in" filter="fade">
                                      <p:cBhvr>
                                        <p:cTn id="51" dur="1000"/>
                                        <p:tgtEl>
                                          <p:spTgt spid="21511">
                                            <p:txEl>
                                              <p:pRg st="1" end="1"/>
                                            </p:txEl>
                                          </p:spTgt>
                                        </p:tgtEl>
                                      </p:cBhvr>
                                    </p:animEffect>
                                    <p:anim calcmode="lin" valueType="num">
                                      <p:cBhvr>
                                        <p:cTn id="52" dur="1000" fill="hold"/>
                                        <p:tgtEl>
                                          <p:spTgt spid="21511">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21511">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511">
                                            <p:txEl>
                                              <p:pRg st="2" end="2"/>
                                            </p:txEl>
                                          </p:spTgt>
                                        </p:tgtEl>
                                        <p:attrNameLst>
                                          <p:attrName>style.visibility</p:attrName>
                                        </p:attrNameLst>
                                      </p:cBhvr>
                                      <p:to>
                                        <p:strVal val="visible"/>
                                      </p:to>
                                    </p:set>
                                    <p:animEffect transition="in" filter="fade">
                                      <p:cBhvr>
                                        <p:cTn id="56" dur="1000"/>
                                        <p:tgtEl>
                                          <p:spTgt spid="21511">
                                            <p:txEl>
                                              <p:pRg st="2" end="2"/>
                                            </p:txEl>
                                          </p:spTgt>
                                        </p:tgtEl>
                                      </p:cBhvr>
                                    </p:animEffect>
                                    <p:anim calcmode="lin" valueType="num">
                                      <p:cBhvr>
                                        <p:cTn id="57" dur="10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15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1511">
                                            <p:txEl>
                                              <p:pRg st="4" end="4"/>
                                            </p:txEl>
                                          </p:spTgt>
                                        </p:tgtEl>
                                        <p:attrNameLst>
                                          <p:attrName>style.visibility</p:attrName>
                                        </p:attrNameLst>
                                      </p:cBhvr>
                                      <p:to>
                                        <p:strVal val="visible"/>
                                      </p:to>
                                    </p:set>
                                    <p:animEffect transition="in" filter="fade">
                                      <p:cBhvr>
                                        <p:cTn id="63" dur="1000"/>
                                        <p:tgtEl>
                                          <p:spTgt spid="21511">
                                            <p:txEl>
                                              <p:pRg st="4" end="4"/>
                                            </p:txEl>
                                          </p:spTgt>
                                        </p:tgtEl>
                                      </p:cBhvr>
                                    </p:animEffect>
                                    <p:anim calcmode="lin" valueType="num">
                                      <p:cBhvr>
                                        <p:cTn id="64" dur="10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215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512"/>
                                        </p:tgtEl>
                                        <p:attrNameLst>
                                          <p:attrName>style.visibility</p:attrName>
                                        </p:attrNameLst>
                                      </p:cBhvr>
                                      <p:to>
                                        <p:strVal val="visible"/>
                                      </p:to>
                                    </p:set>
                                    <p:animEffect transition="in" filter="fade">
                                      <p:cBhvr>
                                        <p:cTn id="70" dur="1000"/>
                                        <p:tgtEl>
                                          <p:spTgt spid="21512"/>
                                        </p:tgtEl>
                                      </p:cBhvr>
                                    </p:animEffect>
                                    <p:anim calcmode="lin" valueType="num">
                                      <p:cBhvr>
                                        <p:cTn id="71" dur="1000" fill="hold"/>
                                        <p:tgtEl>
                                          <p:spTgt spid="21512"/>
                                        </p:tgtEl>
                                        <p:attrNameLst>
                                          <p:attrName>ppt_x</p:attrName>
                                        </p:attrNameLst>
                                      </p:cBhvr>
                                      <p:tavLst>
                                        <p:tav tm="0">
                                          <p:val>
                                            <p:strVal val="#ppt_x"/>
                                          </p:val>
                                        </p:tav>
                                        <p:tav tm="100000">
                                          <p:val>
                                            <p:strVal val="#ppt_x"/>
                                          </p:val>
                                        </p:tav>
                                      </p:tavLst>
                                    </p:anim>
                                    <p:anim calcmode="lin" valueType="num">
                                      <p:cBhvr>
                                        <p:cTn id="72" dur="1000" fill="hold"/>
                                        <p:tgtEl>
                                          <p:spTgt spid="215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513"/>
                                        </p:tgtEl>
                                        <p:attrNameLst>
                                          <p:attrName>style.visibility</p:attrName>
                                        </p:attrNameLst>
                                      </p:cBhvr>
                                      <p:to>
                                        <p:strVal val="visible"/>
                                      </p:to>
                                    </p:set>
                                    <p:animEffect transition="in" filter="fade">
                                      <p:cBhvr>
                                        <p:cTn id="75" dur="1000"/>
                                        <p:tgtEl>
                                          <p:spTgt spid="21513"/>
                                        </p:tgtEl>
                                      </p:cBhvr>
                                    </p:animEffect>
                                    <p:anim calcmode="lin" valueType="num">
                                      <p:cBhvr>
                                        <p:cTn id="76" dur="1000" fill="hold"/>
                                        <p:tgtEl>
                                          <p:spTgt spid="21513"/>
                                        </p:tgtEl>
                                        <p:attrNameLst>
                                          <p:attrName>ppt_x</p:attrName>
                                        </p:attrNameLst>
                                      </p:cBhvr>
                                      <p:tavLst>
                                        <p:tav tm="0">
                                          <p:val>
                                            <p:strVal val="#ppt_x"/>
                                          </p:val>
                                        </p:tav>
                                        <p:tav tm="100000">
                                          <p:val>
                                            <p:strVal val="#ppt_x"/>
                                          </p:val>
                                        </p:tav>
                                      </p:tavLst>
                                    </p:anim>
                                    <p:anim calcmode="lin" valueType="num">
                                      <p:cBhvr>
                                        <p:cTn id="77" dur="1000" fill="hold"/>
                                        <p:tgtEl>
                                          <p:spTgt spid="2151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1527"/>
                                        </p:tgtEl>
                                        <p:attrNameLst>
                                          <p:attrName>style.visibility</p:attrName>
                                        </p:attrNameLst>
                                      </p:cBhvr>
                                      <p:to>
                                        <p:strVal val="visible"/>
                                      </p:to>
                                    </p:set>
                                    <p:animEffect transition="in" filter="fade">
                                      <p:cBhvr>
                                        <p:cTn id="80" dur="1000"/>
                                        <p:tgtEl>
                                          <p:spTgt spid="21527"/>
                                        </p:tgtEl>
                                      </p:cBhvr>
                                    </p:animEffect>
                                    <p:anim calcmode="lin" valueType="num">
                                      <p:cBhvr>
                                        <p:cTn id="81" dur="1000" fill="hold"/>
                                        <p:tgtEl>
                                          <p:spTgt spid="21527"/>
                                        </p:tgtEl>
                                        <p:attrNameLst>
                                          <p:attrName>ppt_x</p:attrName>
                                        </p:attrNameLst>
                                      </p:cBhvr>
                                      <p:tavLst>
                                        <p:tav tm="0">
                                          <p:val>
                                            <p:strVal val="#ppt_x"/>
                                          </p:val>
                                        </p:tav>
                                        <p:tav tm="100000">
                                          <p:val>
                                            <p:strVal val="#ppt_x"/>
                                          </p:val>
                                        </p:tav>
                                      </p:tavLst>
                                    </p:anim>
                                    <p:anim calcmode="lin" valueType="num">
                                      <p:cBhvr>
                                        <p:cTn id="82" dur="1000" fill="hold"/>
                                        <p:tgtEl>
                                          <p:spTgt spid="215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528"/>
                                        </p:tgtEl>
                                        <p:attrNameLst>
                                          <p:attrName>style.visibility</p:attrName>
                                        </p:attrNameLst>
                                      </p:cBhvr>
                                      <p:to>
                                        <p:strVal val="visible"/>
                                      </p:to>
                                    </p:set>
                                    <p:animEffect transition="in" filter="fade">
                                      <p:cBhvr>
                                        <p:cTn id="85" dur="1000"/>
                                        <p:tgtEl>
                                          <p:spTgt spid="21528"/>
                                        </p:tgtEl>
                                      </p:cBhvr>
                                    </p:animEffect>
                                    <p:anim calcmode="lin" valueType="num">
                                      <p:cBhvr>
                                        <p:cTn id="86" dur="1000" fill="hold"/>
                                        <p:tgtEl>
                                          <p:spTgt spid="21528"/>
                                        </p:tgtEl>
                                        <p:attrNameLst>
                                          <p:attrName>ppt_x</p:attrName>
                                        </p:attrNameLst>
                                      </p:cBhvr>
                                      <p:tavLst>
                                        <p:tav tm="0">
                                          <p:val>
                                            <p:strVal val="#ppt_x"/>
                                          </p:val>
                                        </p:tav>
                                        <p:tav tm="100000">
                                          <p:val>
                                            <p:strVal val="#ppt_x"/>
                                          </p:val>
                                        </p:tav>
                                      </p:tavLst>
                                    </p:anim>
                                    <p:anim calcmode="lin" valueType="num">
                                      <p:cBhvr>
                                        <p:cTn id="87" dur="1000" fill="hold"/>
                                        <p:tgtEl>
                                          <p:spTgt spid="2152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1000"/>
                                        <p:tgtEl>
                                          <p:spTgt spid="2"/>
                                        </p:tgtEl>
                                      </p:cBhvr>
                                    </p:animEffect>
                                    <p:anim calcmode="lin" valueType="num">
                                      <p:cBhvr>
                                        <p:cTn id="91" dur="1000" fill="hold"/>
                                        <p:tgtEl>
                                          <p:spTgt spid="2"/>
                                        </p:tgtEl>
                                        <p:attrNameLst>
                                          <p:attrName>ppt_x</p:attrName>
                                        </p:attrNameLst>
                                      </p:cBhvr>
                                      <p:tavLst>
                                        <p:tav tm="0">
                                          <p:val>
                                            <p:strVal val="#ppt_x"/>
                                          </p:val>
                                        </p:tav>
                                        <p:tav tm="100000">
                                          <p:val>
                                            <p:strVal val="#ppt_x"/>
                                          </p:val>
                                        </p:tav>
                                      </p:tavLst>
                                    </p:anim>
                                    <p:anim calcmode="lin" valueType="num">
                                      <p:cBhvr>
                                        <p:cTn id="9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6" grpId="0" animBg="1"/>
      <p:bldP spid="21528" grpId="0"/>
      <p:bldP spid="2" grpId="0"/>
      <p:bldP spid="3" grpId="0" animBg="1"/>
      <p:bldP spid="5" grpId="0" animBg="1"/>
      <p:bldP spid="5"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AA89E3-21C5-4381-AEB0-BBDB3AC2B048}"/>
              </a:ext>
            </a:extLst>
          </p:cNvPr>
          <p:cNvSpPr/>
          <p:nvPr/>
        </p:nvSpPr>
        <p:spPr>
          <a:xfrm>
            <a:off x="351694"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pic>
        <p:nvPicPr>
          <p:cNvPr id="91" name="図 90">
            <a:extLst>
              <a:ext uri="{FF2B5EF4-FFF2-40B4-BE49-F238E27FC236}">
                <a16:creationId xmlns:a16="http://schemas.microsoft.com/office/drawing/2014/main" id="{76C24E8E-4DC5-4E2B-94DD-6E9EFA039817}"/>
              </a:ext>
            </a:extLst>
          </p:cNvPr>
          <p:cNvPicPr>
            <a:picLocks noChangeAspect="1"/>
          </p:cNvPicPr>
          <p:nvPr/>
        </p:nvPicPr>
        <p:blipFill>
          <a:blip r:embed="rId5"/>
          <a:stretch>
            <a:fillRect/>
          </a:stretch>
        </p:blipFill>
        <p:spPr>
          <a:xfrm>
            <a:off x="351692" y="920391"/>
            <a:ext cx="8031195" cy="5087173"/>
          </a:xfrm>
          <a:prstGeom prst="rect">
            <a:avLst/>
          </a:prstGeom>
        </p:spPr>
      </p:pic>
      <p:cxnSp>
        <p:nvCxnSpPr>
          <p:cNvPr id="57" name="直線コネクタ 56">
            <a:extLst>
              <a:ext uri="{FF2B5EF4-FFF2-40B4-BE49-F238E27FC236}">
                <a16:creationId xmlns:a16="http://schemas.microsoft.com/office/drawing/2014/main" id="{C3345B00-6C6D-4C82-B18B-111527C1CD2E}"/>
              </a:ext>
            </a:extLst>
          </p:cNvPr>
          <p:cNvCxnSpPr/>
          <p:nvPr/>
        </p:nvCxnSpPr>
        <p:spPr>
          <a:xfrm flipV="1">
            <a:off x="5727176" y="3589971"/>
            <a:ext cx="8116" cy="156638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C0A5AB-6CB5-4BC1-9AB7-0B3C827F2DF5}"/>
              </a:ext>
            </a:extLst>
          </p:cNvPr>
          <p:cNvCxnSpPr>
            <a:cxnSpLocks/>
          </p:cNvCxnSpPr>
          <p:nvPr/>
        </p:nvCxnSpPr>
        <p:spPr>
          <a:xfrm>
            <a:off x="5789396" y="2848711"/>
            <a:ext cx="0" cy="45719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A8D8BA-E96F-43F9-8319-843C0F0DC938}"/>
              </a:ext>
            </a:extLst>
          </p:cNvPr>
          <p:cNvCxnSpPr/>
          <p:nvPr/>
        </p:nvCxnSpPr>
        <p:spPr>
          <a:xfrm>
            <a:off x="6646987" y="3422238"/>
            <a:ext cx="194783"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86FB7B1-AD82-446D-AFD8-6754F817D85D}"/>
              </a:ext>
            </a:extLst>
          </p:cNvPr>
          <p:cNvCxnSpPr/>
          <p:nvPr/>
        </p:nvCxnSpPr>
        <p:spPr>
          <a:xfrm>
            <a:off x="6181669" y="3614847"/>
            <a:ext cx="0" cy="478842"/>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1">
            <a:extLst>
              <a:ext uri="{FF2B5EF4-FFF2-40B4-BE49-F238E27FC236}">
                <a16:creationId xmlns:a16="http://schemas.microsoft.com/office/drawing/2014/main" id="{9D13385A-CA0E-4F34-B8A2-F2D3646CBD02}"/>
              </a:ext>
            </a:extLst>
          </p:cNvPr>
          <p:cNvSpPr txBox="1"/>
          <p:nvPr/>
        </p:nvSpPr>
        <p:spPr>
          <a:xfrm>
            <a:off x="6103301" y="4091556"/>
            <a:ext cx="125256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八名川まつり</a:t>
            </a:r>
          </a:p>
        </p:txBody>
      </p:sp>
      <p:sp>
        <p:nvSpPr>
          <p:cNvPr id="62" name="テキスト ボックス 2">
            <a:extLst>
              <a:ext uri="{FF2B5EF4-FFF2-40B4-BE49-F238E27FC236}">
                <a16:creationId xmlns:a16="http://schemas.microsoft.com/office/drawing/2014/main" id="{77CDD923-B523-4F0C-9A95-E32563D6341B}"/>
              </a:ext>
            </a:extLst>
          </p:cNvPr>
          <p:cNvSpPr txBox="1"/>
          <p:nvPr/>
        </p:nvSpPr>
        <p:spPr>
          <a:xfrm>
            <a:off x="2651220" y="6013940"/>
            <a:ext cx="957685" cy="2150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環境の教育</a:t>
            </a:r>
          </a:p>
        </p:txBody>
      </p:sp>
      <p:sp>
        <p:nvSpPr>
          <p:cNvPr id="63" name="テキスト ボックス 3">
            <a:extLst>
              <a:ext uri="{FF2B5EF4-FFF2-40B4-BE49-F238E27FC236}">
                <a16:creationId xmlns:a16="http://schemas.microsoft.com/office/drawing/2014/main" id="{8E470BCB-1603-42E7-8F82-45F761C45BF3}"/>
              </a:ext>
            </a:extLst>
          </p:cNvPr>
          <p:cNvSpPr txBox="1"/>
          <p:nvPr/>
        </p:nvSpPr>
        <p:spPr>
          <a:xfrm>
            <a:off x="3752291" y="6013940"/>
            <a:ext cx="933337" cy="215073"/>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多文化理解</a:t>
            </a:r>
          </a:p>
        </p:txBody>
      </p:sp>
      <p:sp>
        <p:nvSpPr>
          <p:cNvPr id="64" name="テキスト ボックス 4">
            <a:extLst>
              <a:ext uri="{FF2B5EF4-FFF2-40B4-BE49-F238E27FC236}">
                <a16:creationId xmlns:a16="http://schemas.microsoft.com/office/drawing/2014/main" id="{AA017D03-7DDD-48EB-A9A2-97AF596C772C}"/>
              </a:ext>
            </a:extLst>
          </p:cNvPr>
          <p:cNvSpPr txBox="1"/>
          <p:nvPr/>
        </p:nvSpPr>
        <p:spPr>
          <a:xfrm>
            <a:off x="4764080" y="6013942"/>
            <a:ext cx="1216025" cy="211014"/>
          </a:xfrm>
          <a:prstGeom prst="rect">
            <a:avLst/>
          </a:prstGeom>
          <a:solidFill>
            <a:srgbClr val="FCC8F5"/>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人権・命の教育</a:t>
            </a:r>
          </a:p>
        </p:txBody>
      </p:sp>
      <p:sp>
        <p:nvSpPr>
          <p:cNvPr id="65" name="テキスト ボックス 5">
            <a:extLst>
              <a:ext uri="{FF2B5EF4-FFF2-40B4-BE49-F238E27FC236}">
                <a16:creationId xmlns:a16="http://schemas.microsoft.com/office/drawing/2014/main" id="{76D5BCC5-8376-4BC6-81C5-38875ECC55D9}"/>
              </a:ext>
            </a:extLst>
          </p:cNvPr>
          <p:cNvSpPr txBox="1"/>
          <p:nvPr/>
        </p:nvSpPr>
        <p:spPr>
          <a:xfrm>
            <a:off x="6033113" y="6013940"/>
            <a:ext cx="982033" cy="21507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dirty="0"/>
              <a:t>学習スキル</a:t>
            </a:r>
          </a:p>
        </p:txBody>
      </p:sp>
      <p:cxnSp>
        <p:nvCxnSpPr>
          <p:cNvPr id="66" name="直線コネクタ 65">
            <a:extLst>
              <a:ext uri="{FF2B5EF4-FFF2-40B4-BE49-F238E27FC236}">
                <a16:creationId xmlns:a16="http://schemas.microsoft.com/office/drawing/2014/main" id="{E2380EF6-4176-4FA3-B9BA-038764497468}"/>
              </a:ext>
            </a:extLst>
          </p:cNvPr>
          <p:cNvCxnSpPr/>
          <p:nvPr/>
        </p:nvCxnSpPr>
        <p:spPr>
          <a:xfrm flipH="1">
            <a:off x="4726205" y="1520397"/>
            <a:ext cx="8116" cy="103072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82EAD775-D89C-466C-8FBE-09E806A313E1}"/>
              </a:ext>
            </a:extLst>
          </p:cNvPr>
          <p:cNvCxnSpPr/>
          <p:nvPr/>
        </p:nvCxnSpPr>
        <p:spPr>
          <a:xfrm>
            <a:off x="4792487" y="3029966"/>
            <a:ext cx="666862" cy="27594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90">
            <a:extLst>
              <a:ext uri="{FF2B5EF4-FFF2-40B4-BE49-F238E27FC236}">
                <a16:creationId xmlns:a16="http://schemas.microsoft.com/office/drawing/2014/main" id="{8AA9F2B7-99EB-49A3-A4CF-3782A981E682}"/>
              </a:ext>
            </a:extLst>
          </p:cNvPr>
          <p:cNvSpPr txBox="1"/>
          <p:nvPr/>
        </p:nvSpPr>
        <p:spPr>
          <a:xfrm>
            <a:off x="6847876" y="3194991"/>
            <a:ext cx="1252565" cy="503190"/>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世界が１００人の村だったら</a:t>
            </a:r>
          </a:p>
        </p:txBody>
      </p:sp>
      <p:cxnSp>
        <p:nvCxnSpPr>
          <p:cNvPr id="72" name="直線コネクタ 71">
            <a:extLst>
              <a:ext uri="{FF2B5EF4-FFF2-40B4-BE49-F238E27FC236}">
                <a16:creationId xmlns:a16="http://schemas.microsoft.com/office/drawing/2014/main" id="{58FF4F9E-66F5-4357-8184-20824830CFF4}"/>
              </a:ext>
            </a:extLst>
          </p:cNvPr>
          <p:cNvCxnSpPr>
            <a:cxnSpLocks/>
          </p:cNvCxnSpPr>
          <p:nvPr/>
        </p:nvCxnSpPr>
        <p:spPr>
          <a:xfrm flipV="1">
            <a:off x="5303159" y="2751319"/>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形吹き出し 8">
            <a:extLst>
              <a:ext uri="{FF2B5EF4-FFF2-40B4-BE49-F238E27FC236}">
                <a16:creationId xmlns:a16="http://schemas.microsoft.com/office/drawing/2014/main" id="{999A0B74-FA40-484F-A323-1D0A248EB872}"/>
              </a:ext>
            </a:extLst>
          </p:cNvPr>
          <p:cNvSpPr/>
          <p:nvPr/>
        </p:nvSpPr>
        <p:spPr>
          <a:xfrm>
            <a:off x="1819102" y="1203873"/>
            <a:ext cx="2014347" cy="711500"/>
          </a:xfrm>
          <a:prstGeom prst="wedgeEllipseCallout">
            <a:avLst>
              <a:gd name="adj1" fmla="val 61688"/>
              <a:gd name="adj2" fmla="val -2366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①　</a:t>
            </a:r>
            <a:r>
              <a:rPr lang="en-US" altLang="ja-JP" sz="1193" b="1" dirty="0">
                <a:latin typeface="+mn-ea"/>
              </a:rPr>
              <a:t>SDGs</a:t>
            </a:r>
            <a:r>
              <a:rPr lang="ja-JP" altLang="en-US" sz="1193" b="1" dirty="0">
                <a:latin typeface="+mn-ea"/>
              </a:rPr>
              <a:t>の視点から未来について、自分の考えをもつ</a:t>
            </a:r>
            <a:endParaRPr lang="en-US" altLang="ja-JP" sz="1193" b="1" dirty="0">
              <a:latin typeface="+mn-ea"/>
            </a:endParaRPr>
          </a:p>
        </p:txBody>
      </p:sp>
      <p:sp>
        <p:nvSpPr>
          <p:cNvPr id="74" name="円形吹き出し 26">
            <a:extLst>
              <a:ext uri="{FF2B5EF4-FFF2-40B4-BE49-F238E27FC236}">
                <a16:creationId xmlns:a16="http://schemas.microsoft.com/office/drawing/2014/main" id="{766C939F-2EEF-4004-823B-8B36CBB251D8}"/>
              </a:ext>
            </a:extLst>
          </p:cNvPr>
          <p:cNvSpPr/>
          <p:nvPr/>
        </p:nvSpPr>
        <p:spPr>
          <a:xfrm>
            <a:off x="5213164" y="1569089"/>
            <a:ext cx="1780278" cy="795366"/>
          </a:xfrm>
          <a:prstGeom prst="wedgeEllipseCallout">
            <a:avLst>
              <a:gd name="adj1" fmla="val -1122"/>
              <a:gd name="adj2" fmla="val 7080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⑤　これからの　</a:t>
            </a:r>
            <a:endParaRPr lang="en-US" altLang="ja-JP" sz="1193" b="1" dirty="0">
              <a:latin typeface="+mn-ea"/>
            </a:endParaRPr>
          </a:p>
          <a:p>
            <a:pPr>
              <a:lnSpc>
                <a:spcPts val="1193"/>
              </a:lnSpc>
            </a:pPr>
            <a:r>
              <a:rPr lang="ja-JP" altLang="en-US" sz="1193" b="1" dirty="0">
                <a:latin typeface="+mn-ea"/>
              </a:rPr>
              <a:t>　日本について</a:t>
            </a:r>
            <a:endParaRPr lang="en-US" altLang="ja-JP" sz="1193" b="1" dirty="0">
              <a:latin typeface="+mn-ea"/>
            </a:endParaRPr>
          </a:p>
          <a:p>
            <a:pPr>
              <a:lnSpc>
                <a:spcPts val="1193"/>
              </a:lnSpc>
            </a:pPr>
            <a:r>
              <a:rPr lang="ja-JP" altLang="en-US" sz="1193" b="1" dirty="0">
                <a:latin typeface="+mn-ea"/>
              </a:rPr>
              <a:t>　考える</a:t>
            </a:r>
            <a:endParaRPr lang="en-US" altLang="ja-JP" sz="1193" b="1" dirty="0">
              <a:latin typeface="+mn-ea"/>
            </a:endParaRPr>
          </a:p>
        </p:txBody>
      </p:sp>
      <p:sp>
        <p:nvSpPr>
          <p:cNvPr id="75" name="円形吹き出し 27">
            <a:extLst>
              <a:ext uri="{FF2B5EF4-FFF2-40B4-BE49-F238E27FC236}">
                <a16:creationId xmlns:a16="http://schemas.microsoft.com/office/drawing/2014/main" id="{980492D1-4170-4DE1-91A2-9E8A442C0C05}"/>
              </a:ext>
            </a:extLst>
          </p:cNvPr>
          <p:cNvSpPr/>
          <p:nvPr/>
        </p:nvSpPr>
        <p:spPr>
          <a:xfrm>
            <a:off x="2540300" y="2242718"/>
            <a:ext cx="1358073" cy="819714"/>
          </a:xfrm>
          <a:prstGeom prst="wedgeEllipseCallout">
            <a:avLst>
              <a:gd name="adj1" fmla="val 62854"/>
              <a:gd name="adj2" fmla="val 767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a:latin typeface="+mn-ea"/>
              </a:rPr>
              <a:t>②　戦争中の生活や人々の願いを知る</a:t>
            </a:r>
            <a:endParaRPr lang="en-US" altLang="ja-JP" sz="1193" b="1">
              <a:latin typeface="+mn-ea"/>
            </a:endParaRPr>
          </a:p>
        </p:txBody>
      </p:sp>
      <p:sp>
        <p:nvSpPr>
          <p:cNvPr id="76" name="円形吹き出し 28">
            <a:extLst>
              <a:ext uri="{FF2B5EF4-FFF2-40B4-BE49-F238E27FC236}">
                <a16:creationId xmlns:a16="http://schemas.microsoft.com/office/drawing/2014/main" id="{0ADCE918-5FA4-4B41-8FA4-42ABC25AA333}"/>
              </a:ext>
            </a:extLst>
          </p:cNvPr>
          <p:cNvSpPr/>
          <p:nvPr/>
        </p:nvSpPr>
        <p:spPr>
          <a:xfrm>
            <a:off x="3255428" y="3146297"/>
            <a:ext cx="1808944" cy="873820"/>
          </a:xfrm>
          <a:prstGeom prst="wedgeEllipseCallout">
            <a:avLst>
              <a:gd name="adj1" fmla="val 74664"/>
              <a:gd name="adj2" fmla="val -1484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a:latin typeface="+mn-ea"/>
              </a:rPr>
              <a:t>③　将来の夢について考え、</a:t>
            </a:r>
            <a:endParaRPr lang="en-US" altLang="ja-JP" sz="1193" b="1">
              <a:latin typeface="+mn-ea"/>
            </a:endParaRPr>
          </a:p>
          <a:p>
            <a:pPr>
              <a:lnSpc>
                <a:spcPts val="1023"/>
              </a:lnSpc>
            </a:pPr>
            <a:r>
              <a:rPr lang="ja-JP" altLang="en-US" sz="1193" b="1">
                <a:latin typeface="+mn-ea"/>
              </a:rPr>
              <a:t>自分を見つめる</a:t>
            </a:r>
            <a:endParaRPr lang="en-US" altLang="ja-JP" sz="1193" b="1">
              <a:latin typeface="+mn-ea"/>
            </a:endParaRPr>
          </a:p>
        </p:txBody>
      </p:sp>
      <p:sp>
        <p:nvSpPr>
          <p:cNvPr id="77" name="円形吹き出し 29">
            <a:extLst>
              <a:ext uri="{FF2B5EF4-FFF2-40B4-BE49-F238E27FC236}">
                <a16:creationId xmlns:a16="http://schemas.microsoft.com/office/drawing/2014/main" id="{4AC1AAAA-5B09-484C-9CAC-BD7AE12F31F0}"/>
              </a:ext>
            </a:extLst>
          </p:cNvPr>
          <p:cNvSpPr/>
          <p:nvPr/>
        </p:nvSpPr>
        <p:spPr>
          <a:xfrm>
            <a:off x="3464593" y="4120214"/>
            <a:ext cx="2192246" cy="754786"/>
          </a:xfrm>
          <a:prstGeom prst="wedgeEllipseCallout">
            <a:avLst>
              <a:gd name="adj1" fmla="val 47518"/>
              <a:gd name="adj2" fmla="val -10728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⑥　自分がなりたい職業を選び、実現への道筋を調べる</a:t>
            </a:r>
            <a:endParaRPr lang="en-US" altLang="ja-JP" sz="1193" b="1" dirty="0">
              <a:latin typeface="+mn-ea"/>
            </a:endParaRPr>
          </a:p>
        </p:txBody>
      </p:sp>
      <p:sp>
        <p:nvSpPr>
          <p:cNvPr id="78" name="円形吹き出し 31">
            <a:extLst>
              <a:ext uri="{FF2B5EF4-FFF2-40B4-BE49-F238E27FC236}">
                <a16:creationId xmlns:a16="http://schemas.microsoft.com/office/drawing/2014/main" id="{60C9646B-A2A3-456F-A326-31C981DE47A1}"/>
              </a:ext>
            </a:extLst>
          </p:cNvPr>
          <p:cNvSpPr/>
          <p:nvPr/>
        </p:nvSpPr>
        <p:spPr>
          <a:xfrm>
            <a:off x="6630367" y="4494899"/>
            <a:ext cx="1829187" cy="684449"/>
          </a:xfrm>
          <a:prstGeom prst="wedgeEllipseCallout">
            <a:avLst>
              <a:gd name="adj1" fmla="val -37344"/>
              <a:gd name="adj2" fmla="val -5473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⑦　調べたことを地域・保護者に発表する</a:t>
            </a:r>
            <a:endParaRPr lang="en-US" altLang="ja-JP" sz="1193" b="1" dirty="0">
              <a:latin typeface="+mn-ea"/>
            </a:endParaRPr>
          </a:p>
        </p:txBody>
      </p:sp>
      <p:sp>
        <p:nvSpPr>
          <p:cNvPr id="79" name="円形吹き出し 32">
            <a:extLst>
              <a:ext uri="{FF2B5EF4-FFF2-40B4-BE49-F238E27FC236}">
                <a16:creationId xmlns:a16="http://schemas.microsoft.com/office/drawing/2014/main" id="{B54B538D-1C17-47BD-9AAB-47C80D364FA0}"/>
              </a:ext>
            </a:extLst>
          </p:cNvPr>
          <p:cNvSpPr/>
          <p:nvPr/>
        </p:nvSpPr>
        <p:spPr>
          <a:xfrm>
            <a:off x="3443882" y="4956160"/>
            <a:ext cx="1815273" cy="741259"/>
          </a:xfrm>
          <a:prstGeom prst="wedgeEllipseCallout">
            <a:avLst>
              <a:gd name="adj1" fmla="val 62855"/>
              <a:gd name="adj2" fmla="val -70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④　将来の自分の姿を想像し、立体作品を作る</a:t>
            </a:r>
            <a:endParaRPr lang="en-US" altLang="ja-JP" sz="1193" b="1" dirty="0">
              <a:latin typeface="+mn-ea"/>
            </a:endParaRPr>
          </a:p>
          <a:p>
            <a:pPr>
              <a:lnSpc>
                <a:spcPts val="1108"/>
              </a:lnSpc>
            </a:pPr>
            <a:endParaRPr lang="en-US" altLang="ja-JP" sz="1193" b="1" dirty="0">
              <a:latin typeface="+mn-ea"/>
            </a:endParaRPr>
          </a:p>
          <a:p>
            <a:pPr>
              <a:lnSpc>
                <a:spcPts val="1108"/>
              </a:lnSpc>
            </a:pPr>
            <a:endParaRPr lang="en-US" altLang="ja-JP" sz="1193" b="1" dirty="0">
              <a:latin typeface="+mn-ea"/>
            </a:endParaRPr>
          </a:p>
        </p:txBody>
      </p:sp>
      <p:sp>
        <p:nvSpPr>
          <p:cNvPr id="81" name="テキスト ボックス 58">
            <a:extLst>
              <a:ext uri="{FF2B5EF4-FFF2-40B4-BE49-F238E27FC236}">
                <a16:creationId xmlns:a16="http://schemas.microsoft.com/office/drawing/2014/main" id="{02E215E8-0DFB-4F65-8725-94513ED33A0B}"/>
              </a:ext>
            </a:extLst>
          </p:cNvPr>
          <p:cNvSpPr txBox="1"/>
          <p:nvPr/>
        </p:nvSpPr>
        <p:spPr>
          <a:xfrm>
            <a:off x="5475581" y="2529482"/>
            <a:ext cx="1214691" cy="462611"/>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53">
              <a:defRPr/>
            </a:pPr>
            <a:r>
              <a:rPr lang="ja-JP" altLang="en-US" sz="1193" b="1" dirty="0"/>
              <a:t>新しい日本、平和な日本へ</a:t>
            </a:r>
            <a:endParaRPr lang="en-US" altLang="ja-JP" sz="1193" b="1" dirty="0"/>
          </a:p>
        </p:txBody>
      </p:sp>
      <p:sp>
        <p:nvSpPr>
          <p:cNvPr id="80" name="円形吹き出し 35">
            <a:extLst>
              <a:ext uri="{FF2B5EF4-FFF2-40B4-BE49-F238E27FC236}">
                <a16:creationId xmlns:a16="http://schemas.microsoft.com/office/drawing/2014/main" id="{EC79716B-7669-4218-89B2-B48E66077CB8}"/>
              </a:ext>
            </a:extLst>
          </p:cNvPr>
          <p:cNvSpPr/>
          <p:nvPr/>
        </p:nvSpPr>
        <p:spPr>
          <a:xfrm>
            <a:off x="6762122" y="2142620"/>
            <a:ext cx="1842327" cy="968505"/>
          </a:xfrm>
          <a:prstGeom prst="wedgeEllipseCallout">
            <a:avLst>
              <a:gd name="adj1" fmla="val 4905"/>
              <a:gd name="adj2" fmla="val 60489"/>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⑧　世界の現状を見つめ自分の生き方・学び方について考える</a:t>
            </a:r>
            <a:endParaRPr lang="en-US" altLang="ja-JP" sz="1193" b="1" dirty="0">
              <a:latin typeface="+mn-ea"/>
            </a:endParaRPr>
          </a:p>
        </p:txBody>
      </p:sp>
      <p:sp>
        <p:nvSpPr>
          <p:cNvPr id="82" name="テキスト ボックス 20">
            <a:extLst>
              <a:ext uri="{FF2B5EF4-FFF2-40B4-BE49-F238E27FC236}">
                <a16:creationId xmlns:a16="http://schemas.microsoft.com/office/drawing/2014/main" id="{239A98E4-3991-4501-81C5-2C8C313FE2EC}"/>
              </a:ext>
            </a:extLst>
          </p:cNvPr>
          <p:cNvSpPr txBox="1"/>
          <p:nvPr/>
        </p:nvSpPr>
        <p:spPr>
          <a:xfrm>
            <a:off x="4006589" y="1206577"/>
            <a:ext cx="1303967" cy="557297"/>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t>未来がよりよくあるために</a:t>
            </a:r>
          </a:p>
        </p:txBody>
      </p:sp>
      <p:sp>
        <p:nvSpPr>
          <p:cNvPr id="87" name="正方形/長方形 86">
            <a:extLst>
              <a:ext uri="{FF2B5EF4-FFF2-40B4-BE49-F238E27FC236}">
                <a16:creationId xmlns:a16="http://schemas.microsoft.com/office/drawing/2014/main" id="{5B87A3CB-D690-4EE1-9466-6AB63C3323B5}"/>
              </a:ext>
            </a:extLst>
          </p:cNvPr>
          <p:cNvSpPr/>
          <p:nvPr/>
        </p:nvSpPr>
        <p:spPr>
          <a:xfrm>
            <a:off x="593710" y="392505"/>
            <a:ext cx="8010739" cy="415498"/>
          </a:xfrm>
          <a:prstGeom prst="rect">
            <a:avLst/>
          </a:prstGeom>
        </p:spPr>
        <p:txBody>
          <a:bodyPr wrap="square">
            <a:spAutoFit/>
          </a:bodyPr>
          <a:lstStyle/>
          <a:p>
            <a:r>
              <a:rPr lang="ja-JP" altLang="en-US" sz="1754" b="1" dirty="0">
                <a:solidFill>
                  <a:srgbClr val="000000"/>
                </a:solidFill>
                <a:latin typeface="ＭＳ Ｐゴシック" panose="020B0600070205080204" pitchFamily="50" charset="-128"/>
              </a:rPr>
              <a:t>第６学年　「未来にはばたけ」</a:t>
            </a:r>
            <a:r>
              <a:rPr lang="ja-JP" altLang="en-US" sz="2100" b="1" dirty="0">
                <a:solidFill>
                  <a:srgbClr val="000000"/>
                </a:solidFill>
                <a:highlight>
                  <a:srgbClr val="FFFF00"/>
                </a:highlight>
                <a:latin typeface="AR丸ゴシック体E" panose="020F0909000000000000" pitchFamily="49" charset="-128"/>
                <a:ea typeface="AR丸ゴシック体E" panose="020F0909000000000000" pitchFamily="49" charset="-128"/>
              </a:rPr>
              <a:t>ＥＳＤカレンダー</a:t>
            </a:r>
            <a:r>
              <a:rPr lang="ja-JP" altLang="en-US" sz="2100" dirty="0"/>
              <a:t>　　　</a:t>
            </a:r>
            <a:r>
              <a:rPr lang="ja-JP" altLang="en-US" sz="1363" b="1" dirty="0">
                <a:solidFill>
                  <a:srgbClr val="000000"/>
                </a:solidFill>
                <a:latin typeface="ＭＳ Ｐゴシック" panose="020B0600070205080204" pitchFamily="50" charset="-128"/>
              </a:rPr>
              <a:t>江東区立八名川小学校</a:t>
            </a:r>
            <a:r>
              <a:rPr lang="ja-JP" altLang="en-US" sz="1754" dirty="0"/>
              <a:t> </a:t>
            </a:r>
          </a:p>
        </p:txBody>
      </p:sp>
      <p:pic>
        <p:nvPicPr>
          <p:cNvPr id="2" name="02 ＰＰＡＰ（ペンパイナッポーアッポーペン）">
            <a:hlinkClick r:id="" action="ppaction://media"/>
            <a:extLst>
              <a:ext uri="{FF2B5EF4-FFF2-40B4-BE49-F238E27FC236}">
                <a16:creationId xmlns:a16="http://schemas.microsoft.com/office/drawing/2014/main" id="{1F21844A-6EDA-4ADC-A22B-B9A2DED44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9692" y="5928638"/>
            <a:ext cx="346281" cy="346281"/>
          </a:xfrm>
          <a:prstGeom prst="rect">
            <a:avLst/>
          </a:prstGeom>
        </p:spPr>
      </p:pic>
      <p:pic>
        <p:nvPicPr>
          <p:cNvPr id="4" name="図 3">
            <a:extLst>
              <a:ext uri="{FF2B5EF4-FFF2-40B4-BE49-F238E27FC236}">
                <a16:creationId xmlns:a16="http://schemas.microsoft.com/office/drawing/2014/main" id="{4B598820-0911-4DEF-9960-D84A65211F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982"/>
          <a:stretch/>
        </p:blipFill>
        <p:spPr>
          <a:xfrm>
            <a:off x="1103559" y="3589971"/>
            <a:ext cx="2361034" cy="2064163"/>
          </a:xfrm>
          <a:prstGeom prst="rect">
            <a:avLst/>
          </a:prstGeom>
        </p:spPr>
      </p:pic>
      <p:pic>
        <p:nvPicPr>
          <p:cNvPr id="36" name="図 35">
            <a:extLst>
              <a:ext uri="{FF2B5EF4-FFF2-40B4-BE49-F238E27FC236}">
                <a16:creationId xmlns:a16="http://schemas.microsoft.com/office/drawing/2014/main" id="{9AFA319A-B5CB-4ADB-8551-82DEE9A83644}"/>
              </a:ext>
            </a:extLst>
          </p:cNvPr>
          <p:cNvPicPr>
            <a:picLocks noChangeAspect="1"/>
          </p:cNvPicPr>
          <p:nvPr/>
        </p:nvPicPr>
        <p:blipFill rotWithShape="1">
          <a:blip r:embed="rId8">
            <a:extLst>
              <a:ext uri="{28A0092B-C50C-407E-A947-70E740481C1C}">
                <a14:useLocalDpi xmlns:a14="http://schemas.microsoft.com/office/drawing/2010/main" val="0"/>
              </a:ext>
            </a:extLst>
          </a:blip>
          <a:srcRect l="37458" t="37400" r="59634" b="18500"/>
          <a:stretch/>
        </p:blipFill>
        <p:spPr>
          <a:xfrm>
            <a:off x="5660119" y="3668810"/>
            <a:ext cx="154295" cy="1620102"/>
          </a:xfrm>
          <a:prstGeom prst="rect">
            <a:avLst/>
          </a:prstGeom>
        </p:spPr>
      </p:pic>
      <p:sp>
        <p:nvSpPr>
          <p:cNvPr id="69" name="テキスト ボックス 68">
            <a:extLst>
              <a:ext uri="{FF2B5EF4-FFF2-40B4-BE49-F238E27FC236}">
                <a16:creationId xmlns:a16="http://schemas.microsoft.com/office/drawing/2014/main" id="{59385FFA-CE01-46E9-901C-8F96DCB4EF73}"/>
              </a:ext>
            </a:extLst>
          </p:cNvPr>
          <p:cNvSpPr txBox="1"/>
          <p:nvPr/>
        </p:nvSpPr>
        <p:spPr>
          <a:xfrm>
            <a:off x="5456644" y="3192286"/>
            <a:ext cx="1306673" cy="527538"/>
          </a:xfrm>
          <a:prstGeom prst="rect">
            <a:avLst/>
          </a:prstGeom>
          <a:solidFill>
            <a:srgbClr val="FCC8F5"/>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latin typeface="AR P悠々ゴシック体E" panose="040B0900000000000000" pitchFamily="50" charset="-128"/>
                <a:ea typeface="AR P悠々ゴシック体E" panose="040B0900000000000000" pitchFamily="50" charset="-128"/>
              </a:rPr>
              <a:t>未来に</a:t>
            </a:r>
            <a:endParaRPr lang="en-US" altLang="ja-JP" sz="1363" b="1" dirty="0">
              <a:latin typeface="AR P悠々ゴシック体E" panose="040B0900000000000000" pitchFamily="50" charset="-128"/>
              <a:ea typeface="AR P悠々ゴシック体E" panose="040B0900000000000000" pitchFamily="50" charset="-128"/>
            </a:endParaRPr>
          </a:p>
          <a:p>
            <a:pPr algn="ctr"/>
            <a:r>
              <a:rPr lang="ja-JP" altLang="en-US" sz="1363" b="1" dirty="0">
                <a:latin typeface="AR P悠々ゴシック体E" panose="040B0900000000000000" pitchFamily="50" charset="-128"/>
                <a:ea typeface="AR P悠々ゴシック体E" panose="040B0900000000000000" pitchFamily="50" charset="-128"/>
              </a:rPr>
              <a:t>はばたけ！</a:t>
            </a:r>
          </a:p>
        </p:txBody>
      </p:sp>
      <p:sp>
        <p:nvSpPr>
          <p:cNvPr id="68" name="テキスト ボックス 85">
            <a:extLst>
              <a:ext uri="{FF2B5EF4-FFF2-40B4-BE49-F238E27FC236}">
                <a16:creationId xmlns:a16="http://schemas.microsoft.com/office/drawing/2014/main" id="{43E4AADF-CD5E-4450-B3EA-0C59AE6BCA79}"/>
              </a:ext>
            </a:extLst>
          </p:cNvPr>
          <p:cNvSpPr txBox="1"/>
          <p:nvPr/>
        </p:nvSpPr>
        <p:spPr>
          <a:xfrm>
            <a:off x="5416063" y="5134712"/>
            <a:ext cx="1274208" cy="284059"/>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１２年後の私</a:t>
            </a:r>
          </a:p>
        </p:txBody>
      </p:sp>
      <p:sp>
        <p:nvSpPr>
          <p:cNvPr id="3" name="楕円 2">
            <a:extLst>
              <a:ext uri="{FF2B5EF4-FFF2-40B4-BE49-F238E27FC236}">
                <a16:creationId xmlns:a16="http://schemas.microsoft.com/office/drawing/2014/main" id="{8D4503DD-666A-4D9B-ACE1-4E84D811E94A}"/>
              </a:ext>
            </a:extLst>
          </p:cNvPr>
          <p:cNvSpPr/>
          <p:nvPr/>
        </p:nvSpPr>
        <p:spPr>
          <a:xfrm>
            <a:off x="2245588" y="5742829"/>
            <a:ext cx="4956332" cy="7412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6" name="テキスト ボックス 5">
            <a:extLst>
              <a:ext uri="{FF2B5EF4-FFF2-40B4-BE49-F238E27FC236}">
                <a16:creationId xmlns:a16="http://schemas.microsoft.com/office/drawing/2014/main" id="{631CABD3-5DB7-4D05-8F3D-FFB17168FDF4}"/>
              </a:ext>
            </a:extLst>
          </p:cNvPr>
          <p:cNvSpPr txBox="1"/>
          <p:nvPr/>
        </p:nvSpPr>
        <p:spPr>
          <a:xfrm>
            <a:off x="1716889" y="3859999"/>
            <a:ext cx="1325376" cy="1456104"/>
          </a:xfrm>
          <a:prstGeom prst="rect">
            <a:avLst/>
          </a:prstGeom>
          <a:noFill/>
        </p:spPr>
        <p:txBody>
          <a:bodyPr wrap="square" rtlCol="0">
            <a:spAutoFit/>
          </a:bodyPr>
          <a:lstStyle/>
          <a:p>
            <a:r>
              <a:rPr lang="ja-JP" altLang="en-US" sz="8862"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35" name="正方形/長方形 34">
            <a:extLst>
              <a:ext uri="{FF2B5EF4-FFF2-40B4-BE49-F238E27FC236}">
                <a16:creationId xmlns:a16="http://schemas.microsoft.com/office/drawing/2014/main" id="{37491373-C04E-4781-BEF4-3C498FA5CAC9}"/>
              </a:ext>
            </a:extLst>
          </p:cNvPr>
          <p:cNvSpPr/>
          <p:nvPr/>
        </p:nvSpPr>
        <p:spPr>
          <a:xfrm>
            <a:off x="1103559" y="3596347"/>
            <a:ext cx="2408660"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endParaRPr lang="en-US" altLang="ja-JP" sz="681"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従来の教科分断的な</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発想から、教科横断</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的な発想への飛躍が</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必要！</a:t>
            </a:r>
          </a:p>
        </p:txBody>
      </p:sp>
      <p:cxnSp>
        <p:nvCxnSpPr>
          <p:cNvPr id="40" name="直線コネクタ 39">
            <a:extLst>
              <a:ext uri="{FF2B5EF4-FFF2-40B4-BE49-F238E27FC236}">
                <a16:creationId xmlns:a16="http://schemas.microsoft.com/office/drawing/2014/main" id="{AE9B33CF-B554-4FFD-96D2-077C3E550A49}"/>
              </a:ext>
            </a:extLst>
          </p:cNvPr>
          <p:cNvCxnSpPr>
            <a:cxnSpLocks/>
          </p:cNvCxnSpPr>
          <p:nvPr/>
        </p:nvCxnSpPr>
        <p:spPr>
          <a:xfrm flipV="1">
            <a:off x="7344539" y="4261811"/>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1">
            <a:extLst>
              <a:ext uri="{FF2B5EF4-FFF2-40B4-BE49-F238E27FC236}">
                <a16:creationId xmlns:a16="http://schemas.microsoft.com/office/drawing/2014/main" id="{D0086B43-2AC9-4C96-9DF8-B072284A007E}"/>
              </a:ext>
            </a:extLst>
          </p:cNvPr>
          <p:cNvSpPr txBox="1"/>
          <p:nvPr/>
        </p:nvSpPr>
        <p:spPr>
          <a:xfrm>
            <a:off x="7573446" y="4093689"/>
            <a:ext cx="80185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卒業式</a:t>
            </a:r>
            <a:endParaRPr lang="ja-JP" altLang="en-US" sz="1363" b="1"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41">
            <a:extLst>
              <a:ext uri="{FF2B5EF4-FFF2-40B4-BE49-F238E27FC236}">
                <a16:creationId xmlns:a16="http://schemas.microsoft.com/office/drawing/2014/main" id="{DAADB550-C0D3-4146-88C9-376B9E40AD23}"/>
              </a:ext>
            </a:extLst>
          </p:cNvPr>
          <p:cNvSpPr txBox="1"/>
          <p:nvPr/>
        </p:nvSpPr>
        <p:spPr>
          <a:xfrm>
            <a:off x="4091807" y="2499722"/>
            <a:ext cx="1297203" cy="530244"/>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53">
              <a:defRPr/>
            </a:pPr>
            <a:r>
              <a:rPr lang="ja-JP" altLang="en-US" sz="1193" b="1" dirty="0"/>
              <a:t>長く続いた戦争と人々の暮らし</a:t>
            </a:r>
          </a:p>
        </p:txBody>
      </p:sp>
    </p:spTree>
    <p:extLst>
      <p:ext uri="{BB962C8B-B14F-4D97-AF65-F5344CB8AC3E}">
        <p14:creationId xmlns:p14="http://schemas.microsoft.com/office/powerpoint/2010/main" val="228996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000"/>
                            </p:stCondLst>
                            <p:childTnLst>
                              <p:par>
                                <p:cTn id="27" presetID="31" presetClass="exit" presetSubtype="0" fill="hold" nodeType="after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anim calcmode="lin" valueType="num">
                                      <p:cBhvr>
                                        <p:cTn id="30" dur="1000"/>
                                        <p:tgtEl>
                                          <p:spTgt spid="4"/>
                                        </p:tgtEl>
                                        <p:attrNameLst>
                                          <p:attrName>style.rotation</p:attrName>
                                        </p:attrNameLst>
                                      </p:cBhvr>
                                      <p:tavLst>
                                        <p:tav tm="0">
                                          <p:val>
                                            <p:fltVal val="0"/>
                                          </p:val>
                                        </p:tav>
                                        <p:tav tm="100000">
                                          <p:val>
                                            <p:fltVal val="90"/>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10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 presetClass="entr" presetSubtype="9" fill="hold" nodeType="afterEffect">
                                  <p:stCondLst>
                                    <p:cond delay="10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1000" fill="hold"/>
                                        <p:tgtEl>
                                          <p:spTgt spid="70"/>
                                        </p:tgtEl>
                                        <p:attrNameLst>
                                          <p:attrName>ppt_x</p:attrName>
                                        </p:attrNameLst>
                                      </p:cBhvr>
                                      <p:tavLst>
                                        <p:tav tm="0">
                                          <p:val>
                                            <p:strVal val="0-#ppt_w/2"/>
                                          </p:val>
                                        </p:tav>
                                        <p:tav tm="100000">
                                          <p:val>
                                            <p:strVal val="#ppt_x"/>
                                          </p:val>
                                        </p:tav>
                                      </p:tavLst>
                                    </p:anim>
                                    <p:anim calcmode="lin" valueType="num">
                                      <p:cBhvr additive="base">
                                        <p:cTn id="54" dur="1000" fill="hold"/>
                                        <p:tgtEl>
                                          <p:spTgt spid="70"/>
                                        </p:tgtEl>
                                        <p:attrNameLst>
                                          <p:attrName>ppt_y</p:attrName>
                                        </p:attrNameLst>
                                      </p:cBhvr>
                                      <p:tavLst>
                                        <p:tav tm="0">
                                          <p:val>
                                            <p:strVal val="0-#ppt_h/2"/>
                                          </p:val>
                                        </p:tav>
                                        <p:tav tm="100000">
                                          <p:val>
                                            <p:strVal val="#ppt_y"/>
                                          </p:val>
                                        </p:tav>
                                      </p:tavLst>
                                    </p:anim>
                                  </p:childTnLst>
                                </p:cTn>
                              </p:par>
                            </p:childTnLst>
                          </p:cTn>
                        </p:par>
                        <p:par>
                          <p:cTn id="55" fill="hold">
                            <p:stCondLst>
                              <p:cond delay="8500"/>
                            </p:stCondLst>
                            <p:childTnLst>
                              <p:par>
                                <p:cTn id="56" presetID="2" presetClass="entr" presetSubtype="2" fill="hold" grpId="0" nodeType="after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1+#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47" presetClass="entr" presetSubtype="0" fill="hold" grpId="0" nodeType="afterEffect">
                                  <p:stCondLst>
                                    <p:cond delay="10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anim calcmode="lin" valueType="num">
                                      <p:cBhvr>
                                        <p:cTn id="64" dur="2000" fill="hold"/>
                                        <p:tgtEl>
                                          <p:spTgt spid="76"/>
                                        </p:tgtEl>
                                        <p:attrNameLst>
                                          <p:attrName>ppt_x</p:attrName>
                                        </p:attrNameLst>
                                      </p:cBhvr>
                                      <p:tavLst>
                                        <p:tav tm="0">
                                          <p:val>
                                            <p:strVal val="#ppt_x"/>
                                          </p:val>
                                        </p:tav>
                                        <p:tav tm="100000">
                                          <p:val>
                                            <p:strVal val="#ppt_x"/>
                                          </p:val>
                                        </p:tav>
                                      </p:tavLst>
                                    </p:anim>
                                    <p:anim calcmode="lin" valueType="num">
                                      <p:cBhvr>
                                        <p:cTn id="65" dur="20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2" presetClass="entr" presetSubtype="1"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000" fill="hold"/>
                                        <p:tgtEl>
                                          <p:spTgt spid="57"/>
                                        </p:tgtEl>
                                        <p:attrNameLst>
                                          <p:attrName>ppt_x</p:attrName>
                                        </p:attrNameLst>
                                      </p:cBhvr>
                                      <p:tavLst>
                                        <p:tav tm="0">
                                          <p:val>
                                            <p:strVal val="#ppt_x"/>
                                          </p:val>
                                        </p:tav>
                                        <p:tav tm="100000">
                                          <p:val>
                                            <p:strVal val="#ppt_x"/>
                                          </p:val>
                                        </p:tav>
                                      </p:tavLst>
                                    </p:anim>
                                    <p:anim calcmode="lin" valueType="num">
                                      <p:cBhvr additive="base">
                                        <p:cTn id="70" dur="1000" fill="hold"/>
                                        <p:tgtEl>
                                          <p:spTgt spid="5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000" fill="hold"/>
                                        <p:tgtEl>
                                          <p:spTgt spid="36"/>
                                        </p:tgtEl>
                                        <p:attrNameLst>
                                          <p:attrName>ppt_x</p:attrName>
                                        </p:attrNameLst>
                                      </p:cBhvr>
                                      <p:tavLst>
                                        <p:tav tm="0">
                                          <p:val>
                                            <p:strVal val="#ppt_x"/>
                                          </p:val>
                                        </p:tav>
                                        <p:tav tm="100000">
                                          <p:val>
                                            <p:strVal val="#ppt_x"/>
                                          </p:val>
                                        </p:tav>
                                      </p:tavLst>
                                    </p:anim>
                                    <p:anim calcmode="lin" valueType="num">
                                      <p:cBhvr additive="base">
                                        <p:cTn id="74" dur="100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4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5000"/>
                            </p:stCondLst>
                            <p:childTnLst>
                              <p:par>
                                <p:cTn id="82" presetID="47" presetClass="entr" presetSubtype="0" fill="hold" grpId="0" nodeType="afterEffect">
                                  <p:stCondLst>
                                    <p:cond delay="150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childTnLst>
                          </p:cTn>
                        </p:par>
                        <p:par>
                          <p:cTn id="87" fill="hold">
                            <p:stCondLst>
                              <p:cond delay="17500"/>
                            </p:stCondLst>
                            <p:childTnLst>
                              <p:par>
                                <p:cTn id="88" presetID="47" presetClass="entr" presetSubtype="0" fill="hold" nodeType="afterEffect">
                                  <p:stCondLst>
                                    <p:cond delay="10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1000"/>
                                        <p:tgtEl>
                                          <p:spTgt spid="72"/>
                                        </p:tgtEl>
                                      </p:cBhvr>
                                    </p:animEffect>
                                    <p:anim calcmode="lin" valueType="num">
                                      <p:cBhvr>
                                        <p:cTn id="91" dur="1000" fill="hold"/>
                                        <p:tgtEl>
                                          <p:spTgt spid="72"/>
                                        </p:tgtEl>
                                        <p:attrNameLst>
                                          <p:attrName>ppt_x</p:attrName>
                                        </p:attrNameLst>
                                      </p:cBhvr>
                                      <p:tavLst>
                                        <p:tav tm="0">
                                          <p:val>
                                            <p:strVal val="#ppt_x"/>
                                          </p:val>
                                        </p:tav>
                                        <p:tav tm="100000">
                                          <p:val>
                                            <p:strVal val="#ppt_x"/>
                                          </p:val>
                                        </p:tav>
                                      </p:tavLst>
                                    </p:anim>
                                    <p:anim calcmode="lin" valueType="num">
                                      <p:cBhvr>
                                        <p:cTn id="92" dur="1000" fill="hold"/>
                                        <p:tgtEl>
                                          <p:spTgt spid="72"/>
                                        </p:tgtEl>
                                        <p:attrNameLst>
                                          <p:attrName>ppt_y</p:attrName>
                                        </p:attrNameLst>
                                      </p:cBhvr>
                                      <p:tavLst>
                                        <p:tav tm="0">
                                          <p:val>
                                            <p:strVal val="#ppt_y-.1"/>
                                          </p:val>
                                        </p:tav>
                                        <p:tav tm="100000">
                                          <p:val>
                                            <p:strVal val="#ppt_y"/>
                                          </p:val>
                                        </p:tav>
                                      </p:tavLst>
                                    </p:anim>
                                  </p:childTnLst>
                                </p:cTn>
                              </p:par>
                            </p:childTnLst>
                          </p:cTn>
                        </p:par>
                        <p:par>
                          <p:cTn id="93" fill="hold">
                            <p:stCondLst>
                              <p:cond delay="19500"/>
                            </p:stCondLst>
                            <p:childTnLst>
                              <p:par>
                                <p:cTn id="94" presetID="2" presetClass="entr" presetSubtype="2"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par>
                          <p:cTn id="98" fill="hold">
                            <p:stCondLst>
                              <p:cond delay="20000"/>
                            </p:stCondLst>
                            <p:childTnLst>
                              <p:par>
                                <p:cTn id="99" presetID="47" presetClass="entr" presetSubtype="0" fill="hold" grpId="0" nodeType="afterEffect">
                                  <p:stCondLst>
                                    <p:cond delay="100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ppt_x</p:attrName>
                                        </p:attrNameLst>
                                      </p:cBhvr>
                                      <p:tavLst>
                                        <p:tav tm="0">
                                          <p:val>
                                            <p:strVal val="#ppt_x"/>
                                          </p:val>
                                        </p:tav>
                                        <p:tav tm="100000">
                                          <p:val>
                                            <p:strVal val="#ppt_x"/>
                                          </p:val>
                                        </p:tav>
                                      </p:tavLst>
                                    </p:anim>
                                    <p:anim calcmode="lin" valueType="num">
                                      <p:cBhvr>
                                        <p:cTn id="103" dur="2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23000"/>
                            </p:stCondLst>
                            <p:childTnLst>
                              <p:par>
                                <p:cTn id="110" presetID="42" presetClass="entr" presetSubtype="0" fill="hold" grpId="0" nodeType="afterEffect">
                                  <p:stCondLst>
                                    <p:cond delay="200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6000"/>
                            </p:stCondLst>
                            <p:childTnLst>
                              <p:par>
                                <p:cTn id="116" presetID="47" presetClass="entr" presetSubtype="0" fill="hold" nodeType="afterEffect">
                                  <p:stCondLst>
                                    <p:cond delay="5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1000"/>
                                        <p:tgtEl>
                                          <p:spTgt spid="60"/>
                                        </p:tgtEl>
                                      </p:cBhvr>
                                    </p:animEffect>
                                    <p:anim calcmode="lin" valueType="num">
                                      <p:cBhvr>
                                        <p:cTn id="119" dur="1000" fill="hold"/>
                                        <p:tgtEl>
                                          <p:spTgt spid="60"/>
                                        </p:tgtEl>
                                        <p:attrNameLst>
                                          <p:attrName>ppt_x</p:attrName>
                                        </p:attrNameLst>
                                      </p:cBhvr>
                                      <p:tavLst>
                                        <p:tav tm="0">
                                          <p:val>
                                            <p:strVal val="#ppt_x"/>
                                          </p:val>
                                        </p:tav>
                                        <p:tav tm="100000">
                                          <p:val>
                                            <p:strVal val="#ppt_x"/>
                                          </p:val>
                                        </p:tav>
                                      </p:tavLst>
                                    </p:anim>
                                    <p:anim calcmode="lin" valueType="num">
                                      <p:cBhvr>
                                        <p:cTn id="120" dur="1000" fill="hold"/>
                                        <p:tgtEl>
                                          <p:spTgt spid="60"/>
                                        </p:tgtEl>
                                        <p:attrNameLst>
                                          <p:attrName>ppt_y</p:attrName>
                                        </p:attrNameLst>
                                      </p:cBhvr>
                                      <p:tavLst>
                                        <p:tav tm="0">
                                          <p:val>
                                            <p:strVal val="#ppt_y-.1"/>
                                          </p:val>
                                        </p:tav>
                                        <p:tav tm="100000">
                                          <p:val>
                                            <p:strVal val="#ppt_y"/>
                                          </p:val>
                                        </p:tav>
                                      </p:tavLst>
                                    </p:anim>
                                  </p:childTnLst>
                                </p:cTn>
                              </p:par>
                            </p:childTnLst>
                          </p:cTn>
                        </p:par>
                        <p:par>
                          <p:cTn id="121" fill="hold">
                            <p:stCondLst>
                              <p:cond delay="27500"/>
                            </p:stCondLst>
                            <p:childTnLst>
                              <p:par>
                                <p:cTn id="122" presetID="42" presetClass="entr" presetSubtype="0" fill="hold" grpId="0" nodeType="afterEffect">
                                  <p:stCondLst>
                                    <p:cond delay="50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1000"/>
                                        <p:tgtEl>
                                          <p:spTgt spid="61"/>
                                        </p:tgtEl>
                                      </p:cBhvr>
                                    </p:animEffect>
                                    <p:anim calcmode="lin" valueType="num">
                                      <p:cBhvr>
                                        <p:cTn id="125" dur="1000" fill="hold"/>
                                        <p:tgtEl>
                                          <p:spTgt spid="61"/>
                                        </p:tgtEl>
                                        <p:attrNameLst>
                                          <p:attrName>ppt_x</p:attrName>
                                        </p:attrNameLst>
                                      </p:cBhvr>
                                      <p:tavLst>
                                        <p:tav tm="0">
                                          <p:val>
                                            <p:strVal val="#ppt_x"/>
                                          </p:val>
                                        </p:tav>
                                        <p:tav tm="100000">
                                          <p:val>
                                            <p:strVal val="#ppt_x"/>
                                          </p:val>
                                        </p:tav>
                                      </p:tavLst>
                                    </p:anim>
                                    <p:anim calcmode="lin" valueType="num">
                                      <p:cBhvr>
                                        <p:cTn id="126" dur="1000" fill="hold"/>
                                        <p:tgtEl>
                                          <p:spTgt spid="61"/>
                                        </p:tgtEl>
                                        <p:attrNameLst>
                                          <p:attrName>ppt_y</p:attrName>
                                        </p:attrNameLst>
                                      </p:cBhvr>
                                      <p:tavLst>
                                        <p:tav tm="0">
                                          <p:val>
                                            <p:strVal val="#ppt_y+.1"/>
                                          </p:val>
                                        </p:tav>
                                        <p:tav tm="100000">
                                          <p:val>
                                            <p:strVal val="#ppt_y"/>
                                          </p:val>
                                        </p:tav>
                                      </p:tavLst>
                                    </p:anim>
                                  </p:childTnLst>
                                </p:cTn>
                              </p:par>
                            </p:childTnLst>
                          </p:cTn>
                        </p:par>
                        <p:par>
                          <p:cTn id="127" fill="hold">
                            <p:stCondLst>
                              <p:cond delay="29000"/>
                            </p:stCondLst>
                            <p:childTnLst>
                              <p:par>
                                <p:cTn id="128" presetID="47" presetClass="entr" presetSubtype="0" fill="hold" grpId="0" nodeType="afterEffect">
                                  <p:stCondLst>
                                    <p:cond delay="100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1000"/>
                                        <p:tgtEl>
                                          <p:spTgt spid="78"/>
                                        </p:tgtEl>
                                      </p:cBhvr>
                                    </p:animEffect>
                                    <p:anim calcmode="lin" valueType="num">
                                      <p:cBhvr>
                                        <p:cTn id="131" dur="1000" fill="hold"/>
                                        <p:tgtEl>
                                          <p:spTgt spid="78"/>
                                        </p:tgtEl>
                                        <p:attrNameLst>
                                          <p:attrName>ppt_x</p:attrName>
                                        </p:attrNameLst>
                                      </p:cBhvr>
                                      <p:tavLst>
                                        <p:tav tm="0">
                                          <p:val>
                                            <p:strVal val="#ppt_x"/>
                                          </p:val>
                                        </p:tav>
                                        <p:tav tm="100000">
                                          <p:val>
                                            <p:strVal val="#ppt_x"/>
                                          </p:val>
                                        </p:tav>
                                      </p:tavLst>
                                    </p:anim>
                                    <p:anim calcmode="lin" valueType="num">
                                      <p:cBhvr>
                                        <p:cTn id="132" dur="1000" fill="hold"/>
                                        <p:tgtEl>
                                          <p:spTgt spid="78"/>
                                        </p:tgtEl>
                                        <p:attrNameLst>
                                          <p:attrName>ppt_y</p:attrName>
                                        </p:attrNameLst>
                                      </p:cBhvr>
                                      <p:tavLst>
                                        <p:tav tm="0">
                                          <p:val>
                                            <p:strVal val="#ppt_y-.1"/>
                                          </p:val>
                                        </p:tav>
                                        <p:tav tm="100000">
                                          <p:val>
                                            <p:strVal val="#ppt_y"/>
                                          </p:val>
                                        </p:tav>
                                      </p:tavLst>
                                    </p:anim>
                                  </p:childTnLst>
                                </p:cTn>
                              </p:par>
                            </p:childTnLst>
                          </p:cTn>
                        </p:par>
                        <p:par>
                          <p:cTn id="133" fill="hold">
                            <p:stCondLst>
                              <p:cond delay="31000"/>
                            </p:stCondLst>
                            <p:childTnLst>
                              <p:par>
                                <p:cTn id="134" presetID="47"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anim calcmode="lin" valueType="num">
                                      <p:cBhvr>
                                        <p:cTn id="137" dur="1000" fill="hold"/>
                                        <p:tgtEl>
                                          <p:spTgt spid="59"/>
                                        </p:tgtEl>
                                        <p:attrNameLst>
                                          <p:attrName>ppt_x</p:attrName>
                                        </p:attrNameLst>
                                      </p:cBhvr>
                                      <p:tavLst>
                                        <p:tav tm="0">
                                          <p:val>
                                            <p:strVal val="#ppt_x"/>
                                          </p:val>
                                        </p:tav>
                                        <p:tav tm="100000">
                                          <p:val>
                                            <p:strVal val="#ppt_x"/>
                                          </p:val>
                                        </p:tav>
                                      </p:tavLst>
                                    </p:anim>
                                    <p:anim calcmode="lin" valueType="num">
                                      <p:cBhvr>
                                        <p:cTn id="138" dur="1000" fill="hold"/>
                                        <p:tgtEl>
                                          <p:spTgt spid="59"/>
                                        </p:tgtEl>
                                        <p:attrNameLst>
                                          <p:attrName>ppt_y</p:attrName>
                                        </p:attrNameLst>
                                      </p:cBhvr>
                                      <p:tavLst>
                                        <p:tav tm="0">
                                          <p:val>
                                            <p:strVal val="#ppt_y-.1"/>
                                          </p:val>
                                        </p:tav>
                                        <p:tav tm="100000">
                                          <p:val>
                                            <p:strVal val="#ppt_y"/>
                                          </p:val>
                                        </p:tav>
                                      </p:tavLst>
                                    </p:anim>
                                  </p:childTnLst>
                                </p:cTn>
                              </p:par>
                            </p:childTnLst>
                          </p:cTn>
                        </p:par>
                        <p:par>
                          <p:cTn id="139" fill="hold">
                            <p:stCondLst>
                              <p:cond delay="32000"/>
                            </p:stCondLst>
                            <p:childTnLst>
                              <p:par>
                                <p:cTn id="140" presetID="2" presetClass="entr" presetSubtype="2"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additive="base">
                                        <p:cTn id="142" dur="500" fill="hold"/>
                                        <p:tgtEl>
                                          <p:spTgt spid="71"/>
                                        </p:tgtEl>
                                        <p:attrNameLst>
                                          <p:attrName>ppt_x</p:attrName>
                                        </p:attrNameLst>
                                      </p:cBhvr>
                                      <p:tavLst>
                                        <p:tav tm="0">
                                          <p:val>
                                            <p:strVal val="1+#ppt_w/2"/>
                                          </p:val>
                                        </p:tav>
                                        <p:tav tm="100000">
                                          <p:val>
                                            <p:strVal val="#ppt_x"/>
                                          </p:val>
                                        </p:tav>
                                      </p:tavLst>
                                    </p:anim>
                                    <p:anim calcmode="lin" valueType="num">
                                      <p:cBhvr additive="base">
                                        <p:cTn id="143" dur="500" fill="hold"/>
                                        <p:tgtEl>
                                          <p:spTgt spid="71"/>
                                        </p:tgtEl>
                                        <p:attrNameLst>
                                          <p:attrName>ppt_y</p:attrName>
                                        </p:attrNameLst>
                                      </p:cBhvr>
                                      <p:tavLst>
                                        <p:tav tm="0">
                                          <p:val>
                                            <p:strVal val="#ppt_y"/>
                                          </p:val>
                                        </p:tav>
                                        <p:tav tm="100000">
                                          <p:val>
                                            <p:strVal val="#ppt_y"/>
                                          </p:val>
                                        </p:tav>
                                      </p:tavLst>
                                    </p:anim>
                                  </p:childTnLst>
                                </p:cTn>
                              </p:par>
                            </p:childTnLst>
                          </p:cTn>
                        </p:par>
                        <p:par>
                          <p:cTn id="144" fill="hold">
                            <p:stCondLst>
                              <p:cond delay="32500"/>
                            </p:stCondLst>
                            <p:childTnLst>
                              <p:par>
                                <p:cTn id="145" presetID="47" presetClass="entr" presetSubtype="0" fill="hold" grpId="0"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fade">
                                      <p:cBhvr>
                                        <p:cTn id="147" dur="1000"/>
                                        <p:tgtEl>
                                          <p:spTgt spid="80"/>
                                        </p:tgtEl>
                                      </p:cBhvr>
                                    </p:animEffect>
                                    <p:anim calcmode="lin" valueType="num">
                                      <p:cBhvr>
                                        <p:cTn id="148" dur="1000" fill="hold"/>
                                        <p:tgtEl>
                                          <p:spTgt spid="80"/>
                                        </p:tgtEl>
                                        <p:attrNameLst>
                                          <p:attrName>ppt_x</p:attrName>
                                        </p:attrNameLst>
                                      </p:cBhvr>
                                      <p:tavLst>
                                        <p:tav tm="0">
                                          <p:val>
                                            <p:strVal val="#ppt_x"/>
                                          </p:val>
                                        </p:tav>
                                        <p:tav tm="100000">
                                          <p:val>
                                            <p:strVal val="#ppt_x"/>
                                          </p:val>
                                        </p:tav>
                                      </p:tavLst>
                                    </p:anim>
                                    <p:anim calcmode="lin" valueType="num">
                                      <p:cBhvr>
                                        <p:cTn id="149" dur="1000" fill="hold"/>
                                        <p:tgtEl>
                                          <p:spTgt spid="80"/>
                                        </p:tgtEl>
                                        <p:attrNameLst>
                                          <p:attrName>ppt_y</p:attrName>
                                        </p:attrNameLst>
                                      </p:cBhvr>
                                      <p:tavLst>
                                        <p:tav tm="0">
                                          <p:val>
                                            <p:strVal val="#ppt_y-.1"/>
                                          </p:val>
                                        </p:tav>
                                        <p:tav tm="100000">
                                          <p:val>
                                            <p:strVal val="#ppt_y"/>
                                          </p:val>
                                        </p:tav>
                                      </p:tavLst>
                                    </p:anim>
                                  </p:childTnLst>
                                </p:cTn>
                              </p:par>
                            </p:childTnLst>
                          </p:cTn>
                        </p:par>
                        <p:par>
                          <p:cTn id="150" fill="hold">
                            <p:stCondLst>
                              <p:cond delay="33500"/>
                            </p:stCondLst>
                            <p:childTnLst>
                              <p:par>
                                <p:cTn id="151" presetID="47" presetClass="entr" presetSubtype="0" fill="hold"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childTnLst>
                          </p:cTn>
                        </p:par>
                        <p:par>
                          <p:cTn id="156" fill="hold">
                            <p:stCondLst>
                              <p:cond delay="34500"/>
                            </p:stCondLst>
                            <p:childTnLst>
                              <p:par>
                                <p:cTn id="157" presetID="42"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1000"/>
                                        <p:tgtEl>
                                          <p:spTgt spid="38"/>
                                        </p:tgtEl>
                                      </p:cBhvr>
                                    </p:animEffect>
                                    <p:anim calcmode="lin" valueType="num">
                                      <p:cBhvr>
                                        <p:cTn id="160" dur="1000" fill="hold"/>
                                        <p:tgtEl>
                                          <p:spTgt spid="38"/>
                                        </p:tgtEl>
                                        <p:attrNameLst>
                                          <p:attrName>ppt_x</p:attrName>
                                        </p:attrNameLst>
                                      </p:cBhvr>
                                      <p:tavLst>
                                        <p:tav tm="0">
                                          <p:val>
                                            <p:strVal val="#ppt_x"/>
                                          </p:val>
                                        </p:tav>
                                        <p:tav tm="100000">
                                          <p:val>
                                            <p:strVal val="#ppt_x"/>
                                          </p:val>
                                        </p:tav>
                                      </p:tavLst>
                                    </p:anim>
                                    <p:anim calcmode="lin" valueType="num">
                                      <p:cBhvr>
                                        <p:cTn id="161" dur="1000" fill="hold"/>
                                        <p:tgtEl>
                                          <p:spTgt spid="38"/>
                                        </p:tgtEl>
                                        <p:attrNameLst>
                                          <p:attrName>ppt_y</p:attrName>
                                        </p:attrNameLst>
                                      </p:cBhvr>
                                      <p:tavLst>
                                        <p:tav tm="0">
                                          <p:val>
                                            <p:strVal val="#ppt_y+.1"/>
                                          </p:val>
                                        </p:tav>
                                        <p:tav tm="100000">
                                          <p:val>
                                            <p:strVal val="#ppt_y"/>
                                          </p:val>
                                        </p:tav>
                                      </p:tavLst>
                                    </p:anim>
                                  </p:childTnLst>
                                </p:cTn>
                              </p:par>
                            </p:childTnLst>
                          </p:cTn>
                        </p:par>
                        <p:par>
                          <p:cTn id="162" fill="hold">
                            <p:stCondLst>
                              <p:cond delay="35500"/>
                            </p:stCondLst>
                            <p:childTnLst>
                              <p:par>
                                <p:cTn id="163" presetID="31" presetClass="exit" presetSubtype="0" fill="hold" nodeType="afterEffect">
                                  <p:stCondLst>
                                    <p:cond delay="0"/>
                                  </p:stCondLst>
                                  <p:childTnLst>
                                    <p:anim calcmode="lin" valueType="num">
                                      <p:cBhvr>
                                        <p:cTn id="164" dur="2000"/>
                                        <p:tgtEl>
                                          <p:spTgt spid="36"/>
                                        </p:tgtEl>
                                        <p:attrNameLst>
                                          <p:attrName>ppt_w</p:attrName>
                                        </p:attrNameLst>
                                      </p:cBhvr>
                                      <p:tavLst>
                                        <p:tav tm="0">
                                          <p:val>
                                            <p:strVal val="ppt_w"/>
                                          </p:val>
                                        </p:tav>
                                        <p:tav tm="100000">
                                          <p:val>
                                            <p:fltVal val="0"/>
                                          </p:val>
                                        </p:tav>
                                      </p:tavLst>
                                    </p:anim>
                                    <p:anim calcmode="lin" valueType="num">
                                      <p:cBhvr>
                                        <p:cTn id="165" dur="2000"/>
                                        <p:tgtEl>
                                          <p:spTgt spid="36"/>
                                        </p:tgtEl>
                                        <p:attrNameLst>
                                          <p:attrName>ppt_h</p:attrName>
                                        </p:attrNameLst>
                                      </p:cBhvr>
                                      <p:tavLst>
                                        <p:tav tm="0">
                                          <p:val>
                                            <p:strVal val="ppt_h"/>
                                          </p:val>
                                        </p:tav>
                                        <p:tav tm="100000">
                                          <p:val>
                                            <p:fltVal val="0"/>
                                          </p:val>
                                        </p:tav>
                                      </p:tavLst>
                                    </p:anim>
                                    <p:anim calcmode="lin" valueType="num">
                                      <p:cBhvr>
                                        <p:cTn id="166" dur="2000"/>
                                        <p:tgtEl>
                                          <p:spTgt spid="36"/>
                                        </p:tgtEl>
                                        <p:attrNameLst>
                                          <p:attrName>style.rotation</p:attrName>
                                        </p:attrNameLst>
                                      </p:cBhvr>
                                      <p:tavLst>
                                        <p:tav tm="0">
                                          <p:val>
                                            <p:fltVal val="0"/>
                                          </p:val>
                                        </p:tav>
                                        <p:tav tm="100000">
                                          <p:val>
                                            <p:fltVal val="90"/>
                                          </p:val>
                                        </p:tav>
                                      </p:tavLst>
                                    </p:anim>
                                    <p:animEffect transition="out" filter="fade">
                                      <p:cBhvr>
                                        <p:cTn id="167" dur="2000"/>
                                        <p:tgtEl>
                                          <p:spTgt spid="36"/>
                                        </p:tgtEl>
                                      </p:cBhvr>
                                    </p:animEffect>
                                    <p:set>
                                      <p:cBhvr>
                                        <p:cTn id="168" dur="1" fill="hold">
                                          <p:stCondLst>
                                            <p:cond delay="1999"/>
                                          </p:stCondLst>
                                        </p:cTn>
                                        <p:tgtEl>
                                          <p:spTgt spid="3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fade">
                                      <p:cBhvr>
                                        <p:cTn id="173" dur="1000"/>
                                        <p:tgtEl>
                                          <p:spTgt spid="6"/>
                                        </p:tgtEl>
                                      </p:cBhvr>
                                    </p:animEffect>
                                    <p:anim calcmode="lin" valueType="num">
                                      <p:cBhvr>
                                        <p:cTn id="174" dur="1000" fill="hold"/>
                                        <p:tgtEl>
                                          <p:spTgt spid="6"/>
                                        </p:tgtEl>
                                        <p:attrNameLst>
                                          <p:attrName>ppt_x</p:attrName>
                                        </p:attrNameLst>
                                      </p:cBhvr>
                                      <p:tavLst>
                                        <p:tav tm="0">
                                          <p:val>
                                            <p:strVal val="#ppt_x"/>
                                          </p:val>
                                        </p:tav>
                                        <p:tav tm="100000">
                                          <p:val>
                                            <p:strVal val="#ppt_x"/>
                                          </p:val>
                                        </p:tav>
                                      </p:tavLst>
                                    </p:anim>
                                    <p:anim calcmode="lin" valueType="num">
                                      <p:cBhvr>
                                        <p:cTn id="1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31" presetClass="entr" presetSubtype="0" fill="hold" grpId="0" nodeType="clickEffect">
                                  <p:stCondLst>
                                    <p:cond delay="0"/>
                                  </p:stCondLst>
                                  <p:childTnLst>
                                    <p:set>
                                      <p:cBhvr>
                                        <p:cTn id="179" dur="1" fill="hold">
                                          <p:stCondLst>
                                            <p:cond delay="0"/>
                                          </p:stCondLst>
                                        </p:cTn>
                                        <p:tgtEl>
                                          <p:spTgt spid="35"/>
                                        </p:tgtEl>
                                        <p:attrNameLst>
                                          <p:attrName>style.visibility</p:attrName>
                                        </p:attrNameLst>
                                      </p:cBhvr>
                                      <p:to>
                                        <p:strVal val="visible"/>
                                      </p:to>
                                    </p:set>
                                    <p:anim calcmode="lin" valueType="num">
                                      <p:cBhvr>
                                        <p:cTn id="180" dur="1000" fill="hold"/>
                                        <p:tgtEl>
                                          <p:spTgt spid="35"/>
                                        </p:tgtEl>
                                        <p:attrNameLst>
                                          <p:attrName>ppt_w</p:attrName>
                                        </p:attrNameLst>
                                      </p:cBhvr>
                                      <p:tavLst>
                                        <p:tav tm="0">
                                          <p:val>
                                            <p:fltVal val="0"/>
                                          </p:val>
                                        </p:tav>
                                        <p:tav tm="100000">
                                          <p:val>
                                            <p:strVal val="#ppt_w"/>
                                          </p:val>
                                        </p:tav>
                                      </p:tavLst>
                                    </p:anim>
                                    <p:anim calcmode="lin" valueType="num">
                                      <p:cBhvr>
                                        <p:cTn id="181" dur="1000" fill="hold"/>
                                        <p:tgtEl>
                                          <p:spTgt spid="35"/>
                                        </p:tgtEl>
                                        <p:attrNameLst>
                                          <p:attrName>ppt_h</p:attrName>
                                        </p:attrNameLst>
                                      </p:cBhvr>
                                      <p:tavLst>
                                        <p:tav tm="0">
                                          <p:val>
                                            <p:fltVal val="0"/>
                                          </p:val>
                                        </p:tav>
                                        <p:tav tm="100000">
                                          <p:val>
                                            <p:strVal val="#ppt_h"/>
                                          </p:val>
                                        </p:tav>
                                      </p:tavLst>
                                    </p:anim>
                                    <p:anim calcmode="lin" valueType="num">
                                      <p:cBhvr>
                                        <p:cTn id="182" dur="1000" fill="hold"/>
                                        <p:tgtEl>
                                          <p:spTgt spid="35"/>
                                        </p:tgtEl>
                                        <p:attrNameLst>
                                          <p:attrName>style.rotation</p:attrName>
                                        </p:attrNameLst>
                                      </p:cBhvr>
                                      <p:tavLst>
                                        <p:tav tm="0">
                                          <p:val>
                                            <p:fltVal val="90"/>
                                          </p:val>
                                        </p:tav>
                                        <p:tav tm="100000">
                                          <p:val>
                                            <p:fltVal val="0"/>
                                          </p:val>
                                        </p:tav>
                                      </p:tavLst>
                                    </p:anim>
                                    <p:animEffect transition="in" filter="fade">
                                      <p:cBhvr>
                                        <p:cTn id="183" dur="1000"/>
                                        <p:tgtEl>
                                          <p:spTgt spid="35"/>
                                        </p:tgtEl>
                                      </p:cBhvr>
                                    </p:animEffect>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fade">
                                      <p:cBhvr>
                                        <p:cTn id="188" dur="1000"/>
                                        <p:tgtEl>
                                          <p:spTgt spid="3"/>
                                        </p:tgtEl>
                                      </p:cBhvr>
                                    </p:animEffect>
                                    <p:anim calcmode="lin" valueType="num">
                                      <p:cBhvr>
                                        <p:cTn id="189" dur="1000" fill="hold"/>
                                        <p:tgtEl>
                                          <p:spTgt spid="3"/>
                                        </p:tgtEl>
                                        <p:attrNameLst>
                                          <p:attrName>ppt_x</p:attrName>
                                        </p:attrNameLst>
                                      </p:cBhvr>
                                      <p:tavLst>
                                        <p:tav tm="0">
                                          <p:val>
                                            <p:strVal val="#ppt_x"/>
                                          </p:val>
                                        </p:tav>
                                        <p:tav tm="100000">
                                          <p:val>
                                            <p:strVal val="#ppt_x"/>
                                          </p:val>
                                        </p:tav>
                                      </p:tavLst>
                                    </p:anim>
                                    <p:anim calcmode="lin" valueType="num">
                                      <p:cBhvr>
                                        <p:cTn id="1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191" fill="hold" display="0">
                  <p:stCondLst>
                    <p:cond delay="indefinite"/>
                  </p:stCondLst>
                  <p:endCondLst>
                    <p:cond evt="onStopAudio" delay="0">
                      <p:tgtEl>
                        <p:sldTgt/>
                      </p:tgtEl>
                    </p:cond>
                  </p:endCondLst>
                </p:cTn>
                <p:tgtEl>
                  <p:spTgt spid="2"/>
                </p:tgtEl>
              </p:cMediaNode>
            </p:audio>
          </p:childTnLst>
        </p:cTn>
      </p:par>
    </p:tnLst>
    <p:bldLst>
      <p:bldP spid="61" grpId="0" animBg="1"/>
      <p:bldP spid="71" grpId="0" animBg="1"/>
      <p:bldP spid="73" grpId="0" animBg="1"/>
      <p:bldP spid="74" grpId="0" animBg="1"/>
      <p:bldP spid="75" grpId="0" animBg="1"/>
      <p:bldP spid="76" grpId="0" animBg="1"/>
      <p:bldP spid="77" grpId="0" animBg="1"/>
      <p:bldP spid="78" grpId="0" animBg="1"/>
      <p:bldP spid="79" grpId="0" animBg="1"/>
      <p:bldP spid="81" grpId="0" animBg="1"/>
      <p:bldP spid="80" grpId="0" animBg="1"/>
      <p:bldP spid="82" grpId="0" animBg="1"/>
      <p:bldP spid="69" grpId="0" animBg="1"/>
      <p:bldP spid="68" grpId="0" animBg="1"/>
      <p:bldP spid="3" grpId="0" animBg="1"/>
      <p:bldP spid="6" grpId="0"/>
      <p:bldP spid="35" grpId="0" animBg="1"/>
      <p:bldP spid="38"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F455F7A-6753-A9D3-39F4-9F30E72BF6CC}"/>
              </a:ext>
            </a:extLst>
          </p:cNvPr>
          <p:cNvPicPr>
            <a:picLocks noChangeAspect="1"/>
          </p:cNvPicPr>
          <p:nvPr/>
        </p:nvPicPr>
        <p:blipFill rotWithShape="1">
          <a:blip r:embed="rId2"/>
          <a:srcRect l="766"/>
          <a:stretch/>
        </p:blipFill>
        <p:spPr>
          <a:xfrm>
            <a:off x="1" y="417991"/>
            <a:ext cx="9078531" cy="6278646"/>
          </a:xfrm>
          <a:prstGeom prst="rect">
            <a:avLst/>
          </a:prstGeom>
        </p:spPr>
      </p:pic>
      <p:sp>
        <p:nvSpPr>
          <p:cNvPr id="2" name="テキスト ボックス 1">
            <a:extLst>
              <a:ext uri="{FF2B5EF4-FFF2-40B4-BE49-F238E27FC236}">
                <a16:creationId xmlns:a16="http://schemas.microsoft.com/office/drawing/2014/main" id="{5421F904-47AA-19CC-0A0A-9925F46F2DC6}"/>
              </a:ext>
            </a:extLst>
          </p:cNvPr>
          <p:cNvSpPr txBox="1"/>
          <p:nvPr/>
        </p:nvSpPr>
        <p:spPr>
          <a:xfrm>
            <a:off x="2500312" y="48659"/>
            <a:ext cx="6643688" cy="369332"/>
          </a:xfrm>
          <a:prstGeom prst="rect">
            <a:avLst/>
          </a:prstGeom>
          <a:noFill/>
        </p:spPr>
        <p:txBody>
          <a:bodyPr wrap="square" rtlCol="0">
            <a:spAutoFit/>
          </a:bodyPr>
          <a:lstStyle/>
          <a:p>
            <a:r>
              <a:rPr kumimoji="1" lang="ja-JP" altLang="en-US" dirty="0"/>
              <a:t>秋田県大仙市立大曲南中学校　　　</a:t>
            </a:r>
            <a:r>
              <a:rPr kumimoji="1" lang="en-US" altLang="ja-JP" dirty="0"/>
              <a:t>2024</a:t>
            </a:r>
            <a:r>
              <a:rPr kumimoji="1" lang="ja-JP" altLang="en-US" dirty="0"/>
              <a:t>年</a:t>
            </a:r>
            <a:r>
              <a:rPr kumimoji="1" lang="en-US" altLang="ja-JP" dirty="0"/>
              <a:t>11</a:t>
            </a:r>
            <a:r>
              <a:rPr kumimoji="1" lang="ja-JP" altLang="en-US" dirty="0"/>
              <a:t>月</a:t>
            </a:r>
            <a:r>
              <a:rPr kumimoji="1" lang="en-US" altLang="ja-JP" dirty="0"/>
              <a:t>22</a:t>
            </a:r>
            <a:r>
              <a:rPr kumimoji="1" lang="ja-JP" altLang="en-US" dirty="0"/>
              <a:t>日　研究発表</a:t>
            </a:r>
          </a:p>
        </p:txBody>
      </p:sp>
      <p:sp>
        <p:nvSpPr>
          <p:cNvPr id="4" name="正方形/長方形 3">
            <a:extLst>
              <a:ext uri="{FF2B5EF4-FFF2-40B4-BE49-F238E27FC236}">
                <a16:creationId xmlns:a16="http://schemas.microsoft.com/office/drawing/2014/main" id="{479FEE6F-9C04-6880-9808-BA16A1B6EE60}"/>
              </a:ext>
            </a:extLst>
          </p:cNvPr>
          <p:cNvSpPr/>
          <p:nvPr/>
        </p:nvSpPr>
        <p:spPr>
          <a:xfrm>
            <a:off x="5986464" y="48660"/>
            <a:ext cx="3092068"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CFBCC09-794C-5ABB-05EF-0F82FE54B701}"/>
              </a:ext>
            </a:extLst>
          </p:cNvPr>
          <p:cNvSpPr txBox="1"/>
          <p:nvPr/>
        </p:nvSpPr>
        <p:spPr>
          <a:xfrm>
            <a:off x="188259" y="57196"/>
            <a:ext cx="2113079" cy="415498"/>
          </a:xfrm>
          <a:prstGeom prst="rect">
            <a:avLst/>
          </a:prstGeom>
          <a:noFill/>
        </p:spPr>
        <p:txBody>
          <a:bodyPr wrap="none" rtlCol="0">
            <a:spAutoFit/>
          </a:bodyPr>
          <a:lstStyle/>
          <a:p>
            <a:r>
              <a:rPr kumimoji="1" lang="ja-JP" altLang="en-US" sz="2100" b="1" dirty="0">
                <a:highlight>
                  <a:srgbClr val="FFFF00"/>
                </a:highlight>
                <a:latin typeface="AR P丸ゴシック体E" panose="020F0900000000000000" pitchFamily="50" charset="-128"/>
                <a:ea typeface="AR P丸ゴシック体E" panose="020F0900000000000000" pitchFamily="50" charset="-128"/>
              </a:rPr>
              <a:t>ストーリーマップ</a:t>
            </a:r>
          </a:p>
        </p:txBody>
      </p:sp>
    </p:spTree>
    <p:extLst>
      <p:ext uri="{BB962C8B-B14F-4D97-AF65-F5344CB8AC3E}">
        <p14:creationId xmlns:p14="http://schemas.microsoft.com/office/powerpoint/2010/main" val="20093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9E00066-A52B-B8F9-B150-59615A69B54A}"/>
              </a:ext>
            </a:extLst>
          </p:cNvPr>
          <p:cNvPicPr>
            <a:picLocks noChangeAspect="1"/>
          </p:cNvPicPr>
          <p:nvPr/>
        </p:nvPicPr>
        <p:blipFill>
          <a:blip r:embed="rId2"/>
          <a:stretch>
            <a:fillRect/>
          </a:stretch>
        </p:blipFill>
        <p:spPr>
          <a:xfrm>
            <a:off x="90118" y="421904"/>
            <a:ext cx="8983250" cy="6199095"/>
          </a:xfrm>
          <a:prstGeom prst="rect">
            <a:avLst/>
          </a:prstGeom>
        </p:spPr>
      </p:pic>
      <p:sp>
        <p:nvSpPr>
          <p:cNvPr id="2" name="テキスト ボックス 1">
            <a:extLst>
              <a:ext uri="{FF2B5EF4-FFF2-40B4-BE49-F238E27FC236}">
                <a16:creationId xmlns:a16="http://schemas.microsoft.com/office/drawing/2014/main" id="{E5098138-B9B1-19A1-0492-2D5E107B5181}"/>
              </a:ext>
            </a:extLst>
          </p:cNvPr>
          <p:cNvSpPr txBox="1"/>
          <p:nvPr/>
        </p:nvSpPr>
        <p:spPr>
          <a:xfrm>
            <a:off x="2500312" y="48659"/>
            <a:ext cx="6643688" cy="369332"/>
          </a:xfrm>
          <a:prstGeom prst="rect">
            <a:avLst/>
          </a:prstGeom>
          <a:noFill/>
        </p:spPr>
        <p:txBody>
          <a:bodyPr wrap="square" rtlCol="0">
            <a:spAutoFit/>
          </a:bodyPr>
          <a:lstStyle/>
          <a:p>
            <a:r>
              <a:rPr kumimoji="1" lang="ja-JP" altLang="en-US" dirty="0"/>
              <a:t>秋田県大仙市立大曲南中学校　　　</a:t>
            </a:r>
            <a:r>
              <a:rPr kumimoji="1" lang="en-US" altLang="ja-JP" dirty="0"/>
              <a:t>2024</a:t>
            </a:r>
            <a:r>
              <a:rPr kumimoji="1" lang="ja-JP" altLang="en-US" dirty="0"/>
              <a:t>年</a:t>
            </a:r>
            <a:r>
              <a:rPr kumimoji="1" lang="en-US" altLang="ja-JP" dirty="0"/>
              <a:t>11</a:t>
            </a:r>
            <a:r>
              <a:rPr kumimoji="1" lang="ja-JP" altLang="en-US" dirty="0"/>
              <a:t>月</a:t>
            </a:r>
            <a:r>
              <a:rPr kumimoji="1" lang="en-US" altLang="ja-JP" dirty="0"/>
              <a:t>22</a:t>
            </a:r>
            <a:r>
              <a:rPr kumimoji="1" lang="ja-JP" altLang="en-US" dirty="0"/>
              <a:t>日　研究発表</a:t>
            </a:r>
          </a:p>
        </p:txBody>
      </p:sp>
    </p:spTree>
    <p:extLst>
      <p:ext uri="{BB962C8B-B14F-4D97-AF65-F5344CB8AC3E}">
        <p14:creationId xmlns:p14="http://schemas.microsoft.com/office/powerpoint/2010/main" val="637319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16153BE0-EA5B-3773-FCC1-20DEAE3AB873}"/>
              </a:ext>
            </a:extLst>
          </p:cNvPr>
          <p:cNvSpPr/>
          <p:nvPr/>
        </p:nvSpPr>
        <p:spPr>
          <a:xfrm>
            <a:off x="8212532" y="626344"/>
            <a:ext cx="1055351"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C725178-9EF2-CEC6-6A62-48D41E402392}"/>
              </a:ext>
            </a:extLst>
          </p:cNvPr>
          <p:cNvSpPr/>
          <p:nvPr/>
        </p:nvSpPr>
        <p:spPr>
          <a:xfrm>
            <a:off x="6589579" y="623884"/>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7D58EB9-E49C-885E-1AB2-0F07D67C1535}"/>
              </a:ext>
            </a:extLst>
          </p:cNvPr>
          <p:cNvSpPr/>
          <p:nvPr/>
        </p:nvSpPr>
        <p:spPr>
          <a:xfrm>
            <a:off x="496555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FA3B2C-1636-8A74-26CF-4858BFD3EB11}"/>
              </a:ext>
            </a:extLst>
          </p:cNvPr>
          <p:cNvSpPr/>
          <p:nvPr/>
        </p:nvSpPr>
        <p:spPr>
          <a:xfrm>
            <a:off x="335529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92C535-BA18-5722-F888-35470A474959}"/>
              </a:ext>
            </a:extLst>
          </p:cNvPr>
          <p:cNvSpPr/>
          <p:nvPr/>
        </p:nvSpPr>
        <p:spPr>
          <a:xfrm>
            <a:off x="1728808"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2C8352E-27CE-DF81-5205-D7328A78E399}"/>
              </a:ext>
            </a:extLst>
          </p:cNvPr>
          <p:cNvSpPr/>
          <p:nvPr/>
        </p:nvSpPr>
        <p:spPr>
          <a:xfrm>
            <a:off x="105574"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６月</a:t>
            </a:r>
          </a:p>
        </p:txBody>
      </p:sp>
      <p:sp>
        <p:nvSpPr>
          <p:cNvPr id="13" name="正方形/長方形 12">
            <a:extLst>
              <a:ext uri="{FF2B5EF4-FFF2-40B4-BE49-F238E27FC236}">
                <a16:creationId xmlns:a16="http://schemas.microsoft.com/office/drawing/2014/main" id="{A372FF64-B607-9C7F-A185-20A28CD8A7EF}"/>
              </a:ext>
            </a:extLst>
          </p:cNvPr>
          <p:cNvSpPr/>
          <p:nvPr/>
        </p:nvSpPr>
        <p:spPr>
          <a:xfrm>
            <a:off x="105574"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2445C7C4-4CA0-4C32-EFFF-D7A0304C5936}"/>
              </a:ext>
            </a:extLst>
          </p:cNvPr>
          <p:cNvSpPr/>
          <p:nvPr/>
        </p:nvSpPr>
        <p:spPr>
          <a:xfrm>
            <a:off x="105574" y="790454"/>
            <a:ext cx="1894677" cy="2623929"/>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・夢の給食メニュー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・給食にはたくさんの工夫や努力が込められている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・自分たちも食べ残しで食品ロスに関わっている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・身の回りにどんな食品ロスがあるか予想し、実際に調べたい</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・実際に調査し、まとめる</a:t>
            </a:r>
          </a:p>
        </p:txBody>
      </p:sp>
      <p:sp>
        <p:nvSpPr>
          <p:cNvPr id="8" name="吹き出し: 四角形 7">
            <a:extLst>
              <a:ext uri="{FF2B5EF4-FFF2-40B4-BE49-F238E27FC236}">
                <a16:creationId xmlns:a16="http://schemas.microsoft.com/office/drawing/2014/main" id="{04960EAC-71F4-44FF-355D-658593C806CD}"/>
              </a:ext>
            </a:extLst>
          </p:cNvPr>
          <p:cNvSpPr/>
          <p:nvPr/>
        </p:nvSpPr>
        <p:spPr>
          <a:xfrm>
            <a:off x="2152651" y="790454"/>
            <a:ext cx="1894677" cy="2200698"/>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・地域の農家やスーパーにはどのような食品ロス問題があり、どのような工夫や対策をしているのか、見学を通して調べる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・家庭での食品ロスについて調べまとめる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・自分たちにできそうなことを考える</a:t>
            </a:r>
          </a:p>
        </p:txBody>
      </p:sp>
      <p:sp>
        <p:nvSpPr>
          <p:cNvPr id="9" name="吹き出し: 四角形 8">
            <a:extLst>
              <a:ext uri="{FF2B5EF4-FFF2-40B4-BE49-F238E27FC236}">
                <a16:creationId xmlns:a16="http://schemas.microsoft.com/office/drawing/2014/main" id="{CC57D918-FA47-9ECF-E171-AE05F84B78A6}"/>
              </a:ext>
            </a:extLst>
          </p:cNvPr>
          <p:cNvSpPr/>
          <p:nvPr/>
        </p:nvSpPr>
        <p:spPr>
          <a:xfrm>
            <a:off x="4276739" y="785686"/>
            <a:ext cx="1894677" cy="1612244"/>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・段ボールコンポストの役割や可能性について知り、実際に作って使ってみる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・地域の農家やスーパーの取り組みの意味について話し合う</a:t>
            </a:r>
          </a:p>
        </p:txBody>
      </p:sp>
      <p:sp>
        <p:nvSpPr>
          <p:cNvPr id="10" name="吹き出し: 四角形 9">
            <a:extLst>
              <a:ext uri="{FF2B5EF4-FFF2-40B4-BE49-F238E27FC236}">
                <a16:creationId xmlns:a16="http://schemas.microsoft.com/office/drawing/2014/main" id="{CF24D7F2-53BE-784A-2A35-B650CAE9ABAB}"/>
              </a:ext>
            </a:extLst>
          </p:cNvPr>
          <p:cNvSpPr/>
          <p:nvPr/>
        </p:nvSpPr>
        <p:spPr>
          <a:xfrm>
            <a:off x="6400826" y="775600"/>
            <a:ext cx="1894677" cy="1355276"/>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・段ボールコンポストで作ったたい肥の活用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・地域の農家やスーパーの取り組みの意味について発信する</a:t>
            </a:r>
          </a:p>
        </p:txBody>
      </p:sp>
      <p:sp>
        <p:nvSpPr>
          <p:cNvPr id="14" name="正方形/長方形 13">
            <a:extLst>
              <a:ext uri="{FF2B5EF4-FFF2-40B4-BE49-F238E27FC236}">
                <a16:creationId xmlns:a16="http://schemas.microsoft.com/office/drawing/2014/main" id="{217F9FDE-8B39-6809-0B5F-90042F5AAB7C}"/>
              </a:ext>
            </a:extLst>
          </p:cNvPr>
          <p:cNvSpPr/>
          <p:nvPr/>
        </p:nvSpPr>
        <p:spPr>
          <a:xfrm>
            <a:off x="1728302"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７月</a:t>
            </a:r>
          </a:p>
        </p:txBody>
      </p:sp>
      <p:sp>
        <p:nvSpPr>
          <p:cNvPr id="16" name="正方形/長方形 15">
            <a:extLst>
              <a:ext uri="{FF2B5EF4-FFF2-40B4-BE49-F238E27FC236}">
                <a16:creationId xmlns:a16="http://schemas.microsoft.com/office/drawing/2014/main" id="{1629ED10-4CE6-D1AD-0BA7-E45DDC4D8CB5}"/>
              </a:ext>
            </a:extLst>
          </p:cNvPr>
          <p:cNvSpPr/>
          <p:nvPr/>
        </p:nvSpPr>
        <p:spPr>
          <a:xfrm>
            <a:off x="3355295"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８月</a:t>
            </a:r>
          </a:p>
        </p:txBody>
      </p:sp>
      <p:sp>
        <p:nvSpPr>
          <p:cNvPr id="18" name="正方形/長方形 17">
            <a:extLst>
              <a:ext uri="{FF2B5EF4-FFF2-40B4-BE49-F238E27FC236}">
                <a16:creationId xmlns:a16="http://schemas.microsoft.com/office/drawing/2014/main" id="{37039102-9372-052D-8598-D370CF4DC956}"/>
              </a:ext>
            </a:extLst>
          </p:cNvPr>
          <p:cNvSpPr/>
          <p:nvPr/>
        </p:nvSpPr>
        <p:spPr>
          <a:xfrm>
            <a:off x="4978510" y="326323"/>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９月</a:t>
            </a:r>
          </a:p>
        </p:txBody>
      </p:sp>
      <p:sp>
        <p:nvSpPr>
          <p:cNvPr id="20" name="正方形/長方形 19">
            <a:extLst>
              <a:ext uri="{FF2B5EF4-FFF2-40B4-BE49-F238E27FC236}">
                <a16:creationId xmlns:a16="http://schemas.microsoft.com/office/drawing/2014/main" id="{76F898EA-E2D7-AC8C-AD63-E0A9F518B2A4}"/>
              </a:ext>
            </a:extLst>
          </p:cNvPr>
          <p:cNvSpPr/>
          <p:nvPr/>
        </p:nvSpPr>
        <p:spPr>
          <a:xfrm>
            <a:off x="6588246" y="32155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１０月</a:t>
            </a:r>
          </a:p>
        </p:txBody>
      </p:sp>
      <p:sp>
        <p:nvSpPr>
          <p:cNvPr id="24" name="正方形/長方形 23">
            <a:extLst>
              <a:ext uri="{FF2B5EF4-FFF2-40B4-BE49-F238E27FC236}">
                <a16:creationId xmlns:a16="http://schemas.microsoft.com/office/drawing/2014/main" id="{80E209E9-B51B-388C-DDFC-350AFDCF542F}"/>
              </a:ext>
            </a:extLst>
          </p:cNvPr>
          <p:cNvSpPr/>
          <p:nvPr/>
        </p:nvSpPr>
        <p:spPr>
          <a:xfrm>
            <a:off x="8210974" y="331075"/>
            <a:ext cx="933027"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sp>
        <p:nvSpPr>
          <p:cNvPr id="26" name="吹き出し: 角を丸めた四角形 25">
            <a:extLst>
              <a:ext uri="{FF2B5EF4-FFF2-40B4-BE49-F238E27FC236}">
                <a16:creationId xmlns:a16="http://schemas.microsoft.com/office/drawing/2014/main" id="{F51FE94B-0269-158E-0BE3-3366E0CA6D9C}"/>
              </a:ext>
            </a:extLst>
          </p:cNvPr>
          <p:cNvSpPr/>
          <p:nvPr/>
        </p:nvSpPr>
        <p:spPr>
          <a:xfrm>
            <a:off x="3316805" y="4439661"/>
            <a:ext cx="2228957" cy="1446791"/>
          </a:xfrm>
          <a:prstGeom prst="wedgeRoundRectCallout">
            <a:avLst>
              <a:gd name="adj1" fmla="val -32833"/>
              <a:gd name="adj2" fmla="val -6651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国語</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メモの工夫・伝えたいことをはっきりさせて書こう・お礼の手紙</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道徳</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インタビューのマナー</a:t>
            </a:r>
          </a:p>
        </p:txBody>
      </p:sp>
      <p:sp>
        <p:nvSpPr>
          <p:cNvPr id="27" name="吹き出し: 角を丸めた四角形 26">
            <a:extLst>
              <a:ext uri="{FF2B5EF4-FFF2-40B4-BE49-F238E27FC236}">
                <a16:creationId xmlns:a16="http://schemas.microsoft.com/office/drawing/2014/main" id="{26429F7B-7369-DC9E-2B2D-B88EA99C0CD6}"/>
              </a:ext>
            </a:extLst>
          </p:cNvPr>
          <p:cNvSpPr/>
          <p:nvPr/>
        </p:nvSpPr>
        <p:spPr>
          <a:xfrm>
            <a:off x="1981018" y="4787353"/>
            <a:ext cx="1109039" cy="726974"/>
          </a:xfrm>
          <a:prstGeom prst="wedgeRoundRectCallout">
            <a:avLst>
              <a:gd name="adj1" fmla="val 15245"/>
              <a:gd name="adj2" fmla="val -8553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社会</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はたらく人のしごと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9" name="吹き出し: 四角形 28">
            <a:extLst>
              <a:ext uri="{FF2B5EF4-FFF2-40B4-BE49-F238E27FC236}">
                <a16:creationId xmlns:a16="http://schemas.microsoft.com/office/drawing/2014/main" id="{54E0C024-BD6D-6D0C-AE28-1AA501FC5CC9}"/>
              </a:ext>
            </a:extLst>
          </p:cNvPr>
          <p:cNvSpPr/>
          <p:nvPr/>
        </p:nvSpPr>
        <p:spPr>
          <a:xfrm>
            <a:off x="153708" y="5915028"/>
            <a:ext cx="2165158" cy="726974"/>
          </a:xfrm>
          <a:prstGeom prst="wedgeRectCallout">
            <a:avLst>
              <a:gd name="adj1" fmla="val -32046"/>
              <a:gd name="adj2" fmla="val -175306"/>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栄養士・給食調理員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給食には様々な工夫や努力が込められている</a:t>
            </a:r>
          </a:p>
        </p:txBody>
      </p:sp>
      <p:sp>
        <p:nvSpPr>
          <p:cNvPr id="30" name="吹き出し: 角を丸めた四角形 29">
            <a:extLst>
              <a:ext uri="{FF2B5EF4-FFF2-40B4-BE49-F238E27FC236}">
                <a16:creationId xmlns:a16="http://schemas.microsoft.com/office/drawing/2014/main" id="{10DA1A1C-F24E-05A0-90C8-957EE650E0E4}"/>
              </a:ext>
            </a:extLst>
          </p:cNvPr>
          <p:cNvSpPr/>
          <p:nvPr/>
        </p:nvSpPr>
        <p:spPr>
          <a:xfrm>
            <a:off x="911641" y="4961497"/>
            <a:ext cx="982633" cy="574574"/>
          </a:xfrm>
          <a:prstGeom prst="wedgeRoundRectCallout">
            <a:avLst>
              <a:gd name="adj1" fmla="val -34998"/>
              <a:gd name="adj2" fmla="val -80558"/>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理科</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たねまき</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1" name="吹き出し: 四角形 30">
            <a:extLst>
              <a:ext uri="{FF2B5EF4-FFF2-40B4-BE49-F238E27FC236}">
                <a16:creationId xmlns:a16="http://schemas.microsoft.com/office/drawing/2014/main" id="{14328FD3-A9B3-09AA-AAE5-D797487778BB}"/>
              </a:ext>
            </a:extLst>
          </p:cNvPr>
          <p:cNvSpPr/>
          <p:nvPr/>
        </p:nvSpPr>
        <p:spPr>
          <a:xfrm>
            <a:off x="2406842" y="5936452"/>
            <a:ext cx="2003759" cy="726974"/>
          </a:xfrm>
          <a:prstGeom prst="wedgeRectCallout">
            <a:avLst>
              <a:gd name="adj1" fmla="val -8422"/>
              <a:gd name="adj2" fmla="val -263747"/>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農作業体験、店の見学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2" name="テキスト ボックス 31">
            <a:extLst>
              <a:ext uri="{FF2B5EF4-FFF2-40B4-BE49-F238E27FC236}">
                <a16:creationId xmlns:a16="http://schemas.microsoft.com/office/drawing/2014/main" id="{594A2E9E-B3BE-3837-8B79-A117CF4C50C2}"/>
              </a:ext>
            </a:extLst>
          </p:cNvPr>
          <p:cNvSpPr txBox="1"/>
          <p:nvPr/>
        </p:nvSpPr>
        <p:spPr>
          <a:xfrm>
            <a:off x="144043" y="7230"/>
            <a:ext cx="5057795" cy="307777"/>
          </a:xfrm>
          <a:prstGeom prst="rect">
            <a:avLst/>
          </a:prstGeom>
          <a:noFill/>
        </p:spPr>
        <p:txBody>
          <a:bodyPr wrap="non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２０２４年度　３年 ＥＳＤストーリーマップ「食品ロスって何だろう」</a:t>
            </a:r>
          </a:p>
        </p:txBody>
      </p:sp>
      <p:sp>
        <p:nvSpPr>
          <p:cNvPr id="33" name="テキスト ボックス 32">
            <a:extLst>
              <a:ext uri="{FF2B5EF4-FFF2-40B4-BE49-F238E27FC236}">
                <a16:creationId xmlns:a16="http://schemas.microsoft.com/office/drawing/2014/main" id="{8FBADBD4-F89A-2FF7-CE22-E496A34828DE}"/>
              </a:ext>
            </a:extLst>
          </p:cNvPr>
          <p:cNvSpPr txBox="1"/>
          <p:nvPr/>
        </p:nvSpPr>
        <p:spPr>
          <a:xfrm>
            <a:off x="5196314" y="1"/>
            <a:ext cx="4071567" cy="307777"/>
          </a:xfrm>
          <a:prstGeom prst="rect">
            <a:avLst/>
          </a:prstGeom>
          <a:noFill/>
        </p:spPr>
        <p:txBody>
          <a:bodyPr wrap="squar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小平市立第五小学校　２０２４年１１月１５日研究発表</a:t>
            </a:r>
          </a:p>
        </p:txBody>
      </p:sp>
      <p:sp>
        <p:nvSpPr>
          <p:cNvPr id="5" name="吹き出し: 四角形 4">
            <a:extLst>
              <a:ext uri="{FF2B5EF4-FFF2-40B4-BE49-F238E27FC236}">
                <a16:creationId xmlns:a16="http://schemas.microsoft.com/office/drawing/2014/main" id="{86C4E99B-D65E-63C9-A8F4-A376AE907D13}"/>
              </a:ext>
            </a:extLst>
          </p:cNvPr>
          <p:cNvSpPr/>
          <p:nvPr/>
        </p:nvSpPr>
        <p:spPr>
          <a:xfrm>
            <a:off x="5599621" y="5637057"/>
            <a:ext cx="1749405" cy="1004945"/>
          </a:xfrm>
          <a:prstGeom prst="wedgeRectCallout">
            <a:avLst>
              <a:gd name="adj1" fmla="val 51809"/>
              <a:gd name="adj2" fmla="val -275875"/>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売り場へのポップなどの掲示</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11" name="吹き出し: 四角形 10">
            <a:extLst>
              <a:ext uri="{FF2B5EF4-FFF2-40B4-BE49-F238E27FC236}">
                <a16:creationId xmlns:a16="http://schemas.microsoft.com/office/drawing/2014/main" id="{ACF19F59-8AF0-2642-CEA0-B19A9F962113}"/>
              </a:ext>
            </a:extLst>
          </p:cNvPr>
          <p:cNvSpPr/>
          <p:nvPr/>
        </p:nvSpPr>
        <p:spPr>
          <a:xfrm>
            <a:off x="7485783" y="5357813"/>
            <a:ext cx="1547435" cy="1291325"/>
          </a:xfrm>
          <a:prstGeom prst="wedgeRectCallout">
            <a:avLst>
              <a:gd name="adj1" fmla="val -28168"/>
              <a:gd name="adj2" fmla="val -213972"/>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保護者や青対小・農家など地域の方を招き、「もったいないを広げよう」の会、開催</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2" name="矢印: 五方向 21">
            <a:extLst>
              <a:ext uri="{FF2B5EF4-FFF2-40B4-BE49-F238E27FC236}">
                <a16:creationId xmlns:a16="http://schemas.microsoft.com/office/drawing/2014/main" id="{3C446D65-6371-FA5F-FCC5-8F37D1E0F184}"/>
              </a:ext>
            </a:extLst>
          </p:cNvPr>
          <p:cNvSpPr/>
          <p:nvPr/>
        </p:nvSpPr>
        <p:spPr>
          <a:xfrm rot="20755224">
            <a:off x="201080" y="3704512"/>
            <a:ext cx="2520640" cy="1096454"/>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第１次（１０時間）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身近な食品ロスについて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問題に気づこう</a:t>
            </a:r>
            <a:endParaRPr kumimoji="1" lang="ja-JP" altLang="en-US" b="1" dirty="0">
              <a:solidFill>
                <a:schemeClr val="tx1"/>
              </a:solidFill>
            </a:endParaRPr>
          </a:p>
        </p:txBody>
      </p:sp>
      <p:sp>
        <p:nvSpPr>
          <p:cNvPr id="23" name="矢印: 山形 22">
            <a:extLst>
              <a:ext uri="{FF2B5EF4-FFF2-40B4-BE49-F238E27FC236}">
                <a16:creationId xmlns:a16="http://schemas.microsoft.com/office/drawing/2014/main" id="{6B1CB018-5EA4-60F6-9790-8289B88D6503}"/>
              </a:ext>
            </a:extLst>
          </p:cNvPr>
          <p:cNvSpPr/>
          <p:nvPr/>
        </p:nvSpPr>
        <p:spPr>
          <a:xfrm rot="20755224">
            <a:off x="2255401" y="3163078"/>
            <a:ext cx="2729586"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第２次（２０時間）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地域の食品ロスについて</a:t>
            </a: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調べよう</a:t>
            </a:r>
          </a:p>
        </p:txBody>
      </p:sp>
      <p:sp>
        <p:nvSpPr>
          <p:cNvPr id="34" name="矢印: 山形 33">
            <a:extLst>
              <a:ext uri="{FF2B5EF4-FFF2-40B4-BE49-F238E27FC236}">
                <a16:creationId xmlns:a16="http://schemas.microsoft.com/office/drawing/2014/main" id="{8F6481F6-0662-398E-B465-7E20F81D97F5}"/>
              </a:ext>
            </a:extLst>
          </p:cNvPr>
          <p:cNvSpPr/>
          <p:nvPr/>
        </p:nvSpPr>
        <p:spPr>
          <a:xfrm rot="20755224">
            <a:off x="4500251" y="2584627"/>
            <a:ext cx="2910519"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第３次（１０時間）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地域の方たちに何をどう、伝えたらいいのか案を出し合い、検討しよう</a:t>
            </a:r>
          </a:p>
        </p:txBody>
      </p:sp>
      <p:sp>
        <p:nvSpPr>
          <p:cNvPr id="35" name="矢印: 山形 34">
            <a:extLst>
              <a:ext uri="{FF2B5EF4-FFF2-40B4-BE49-F238E27FC236}">
                <a16:creationId xmlns:a16="http://schemas.microsoft.com/office/drawing/2014/main" id="{70C8687A-1410-AB1D-AD7B-7D32DD3241E8}"/>
              </a:ext>
            </a:extLst>
          </p:cNvPr>
          <p:cNvSpPr/>
          <p:nvPr/>
        </p:nvSpPr>
        <p:spPr>
          <a:xfrm rot="20755224">
            <a:off x="6912756" y="2074324"/>
            <a:ext cx="2255640" cy="1096454"/>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第４次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（家庭や地域に向けて発信しよう）</a:t>
            </a:r>
            <a:endParaRPr kumimoji="1" lang="en-US" altLang="ja-JP" sz="1400" b="1" dirty="0">
              <a:solidFill>
                <a:schemeClr val="tx1"/>
              </a:solidFill>
              <a:latin typeface="AR P丸ゴシック体M" panose="020F0600000000000000" pitchFamily="50" charset="-128"/>
              <a:ea typeface="AR P丸ゴシック体M" panose="020F0600000000000000" pitchFamily="50" charset="-128"/>
            </a:endParaRPr>
          </a:p>
        </p:txBody>
      </p:sp>
      <p:sp>
        <p:nvSpPr>
          <p:cNvPr id="36" name="吹き出し: 角を丸めた四角形 35">
            <a:extLst>
              <a:ext uri="{FF2B5EF4-FFF2-40B4-BE49-F238E27FC236}">
                <a16:creationId xmlns:a16="http://schemas.microsoft.com/office/drawing/2014/main" id="{746DAA62-196D-8AA6-A799-85FD73EEA005}"/>
              </a:ext>
            </a:extLst>
          </p:cNvPr>
          <p:cNvSpPr/>
          <p:nvPr/>
        </p:nvSpPr>
        <p:spPr>
          <a:xfrm>
            <a:off x="5515165" y="3890091"/>
            <a:ext cx="1332833" cy="655708"/>
          </a:xfrm>
          <a:prstGeom prst="wedgeRoundRectCallout">
            <a:avLst>
              <a:gd name="adj1" fmla="val 8813"/>
              <a:gd name="adj2" fmla="val -9860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算数</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表と棒グラフ</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143444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1000"/>
                                        <p:tgtEl>
                                          <p:spTgt spid="5"/>
                                        </p:tgtEl>
                                      </p:cBhvr>
                                    </p:animEffect>
                                    <p:anim calcmode="lin" valueType="num">
                                      <p:cBhvr>
                                        <p:cTn id="120" dur="1000" fill="hold"/>
                                        <p:tgtEl>
                                          <p:spTgt spid="5"/>
                                        </p:tgtEl>
                                        <p:attrNameLst>
                                          <p:attrName>ppt_x</p:attrName>
                                        </p:attrNameLst>
                                      </p:cBhvr>
                                      <p:tavLst>
                                        <p:tav tm="0">
                                          <p:val>
                                            <p:strVal val="#ppt_x"/>
                                          </p:val>
                                        </p:tav>
                                        <p:tav tm="100000">
                                          <p:val>
                                            <p:strVal val="#ppt_x"/>
                                          </p:val>
                                        </p:tav>
                                      </p:tavLst>
                                    </p:anim>
                                    <p:anim calcmode="lin" valueType="num">
                                      <p:cBhvr>
                                        <p:cTn id="1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1000"/>
                                        <p:tgtEl>
                                          <p:spTgt spid="11"/>
                                        </p:tgtEl>
                                      </p:cBhvr>
                                    </p:animEffect>
                                    <p:anim calcmode="lin" valueType="num">
                                      <p:cBhvr>
                                        <p:cTn id="127" dur="1000" fill="hold"/>
                                        <p:tgtEl>
                                          <p:spTgt spid="11"/>
                                        </p:tgtEl>
                                        <p:attrNameLst>
                                          <p:attrName>ppt_x</p:attrName>
                                        </p:attrNameLst>
                                      </p:cBhvr>
                                      <p:tavLst>
                                        <p:tav tm="0">
                                          <p:val>
                                            <p:strVal val="#ppt_x"/>
                                          </p:val>
                                        </p:tav>
                                        <p:tav tm="100000">
                                          <p:val>
                                            <p:strVal val="#ppt_x"/>
                                          </p:val>
                                        </p:tav>
                                      </p:tavLst>
                                    </p:anim>
                                    <p:anim calcmode="lin" valueType="num">
                                      <p:cBhvr>
                                        <p:cTn id="1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6" grpId="0" animBg="1"/>
      <p:bldP spid="27" grpId="0" animBg="1"/>
      <p:bldP spid="29" grpId="0" animBg="1"/>
      <p:bldP spid="30" grpId="0" animBg="1"/>
      <p:bldP spid="31" grpId="0" animBg="1"/>
      <p:bldP spid="32" grpId="0"/>
      <p:bldP spid="33" grpId="0"/>
      <p:bldP spid="5" grpId="0" animBg="1"/>
      <p:bldP spid="11" grpId="0" animBg="1"/>
      <p:bldP spid="22" grpId="0" animBg="1"/>
      <p:bldP spid="23" grpId="0" animBg="1"/>
      <p:bldP spid="34"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16153BE0-EA5B-3773-FCC1-20DEAE3AB873}"/>
              </a:ext>
            </a:extLst>
          </p:cNvPr>
          <p:cNvSpPr/>
          <p:nvPr/>
        </p:nvSpPr>
        <p:spPr>
          <a:xfrm>
            <a:off x="8212532" y="626344"/>
            <a:ext cx="1055351"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C725178-9EF2-CEC6-6A62-48D41E402392}"/>
              </a:ext>
            </a:extLst>
          </p:cNvPr>
          <p:cNvSpPr/>
          <p:nvPr/>
        </p:nvSpPr>
        <p:spPr>
          <a:xfrm>
            <a:off x="6589579" y="623884"/>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7D58EB9-E49C-885E-1AB2-0F07D67C1535}"/>
              </a:ext>
            </a:extLst>
          </p:cNvPr>
          <p:cNvSpPr/>
          <p:nvPr/>
        </p:nvSpPr>
        <p:spPr>
          <a:xfrm>
            <a:off x="496555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FA3B2C-1636-8A74-26CF-4858BFD3EB11}"/>
              </a:ext>
            </a:extLst>
          </p:cNvPr>
          <p:cNvSpPr/>
          <p:nvPr/>
        </p:nvSpPr>
        <p:spPr>
          <a:xfrm>
            <a:off x="335529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92C535-BA18-5722-F888-35470A474959}"/>
              </a:ext>
            </a:extLst>
          </p:cNvPr>
          <p:cNvSpPr/>
          <p:nvPr/>
        </p:nvSpPr>
        <p:spPr>
          <a:xfrm>
            <a:off x="1728808"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2C8352E-27CE-DF81-5205-D7328A78E399}"/>
              </a:ext>
            </a:extLst>
          </p:cNvPr>
          <p:cNvSpPr/>
          <p:nvPr/>
        </p:nvSpPr>
        <p:spPr>
          <a:xfrm>
            <a:off x="105574"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６月</a:t>
            </a:r>
          </a:p>
        </p:txBody>
      </p:sp>
      <p:sp>
        <p:nvSpPr>
          <p:cNvPr id="13" name="正方形/長方形 12">
            <a:extLst>
              <a:ext uri="{FF2B5EF4-FFF2-40B4-BE49-F238E27FC236}">
                <a16:creationId xmlns:a16="http://schemas.microsoft.com/office/drawing/2014/main" id="{A372FF64-B607-9C7F-A185-20A28CD8A7EF}"/>
              </a:ext>
            </a:extLst>
          </p:cNvPr>
          <p:cNvSpPr/>
          <p:nvPr/>
        </p:nvSpPr>
        <p:spPr>
          <a:xfrm>
            <a:off x="105574"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2445C7C4-4CA0-4C32-EFFF-D7A0304C5936}"/>
              </a:ext>
            </a:extLst>
          </p:cNvPr>
          <p:cNvSpPr/>
          <p:nvPr/>
        </p:nvSpPr>
        <p:spPr>
          <a:xfrm>
            <a:off x="105573" y="736667"/>
            <a:ext cx="1979317" cy="2200698"/>
          </a:xfrm>
          <a:prstGeom prst="wedgeRectCallout">
            <a:avLst>
              <a:gd name="adj1" fmla="val -22192"/>
              <a:gd name="adj2" fmla="val 57612"/>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・夢の給食メニュー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・給食にはたくさんの工夫や努力が込められている</a:t>
            </a:r>
            <a:r>
              <a:rPr kumimoji="1" lang="en-US" altLang="ja-JP" sz="1400" dirty="0">
                <a:solidFill>
                  <a:schemeClr val="tx1"/>
                </a:solidFill>
                <a:latin typeface="AR P丸ゴシック体M" panose="020F0600000000000000" pitchFamily="50" charset="-128"/>
                <a:ea typeface="AR P丸ゴシック体M" panose="020F0600000000000000" pitchFamily="50" charset="-128"/>
              </a:rPr>
              <a:t>.</a:t>
            </a: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・自分たちも食べ残しで食品ロスに関わっている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・身の回りにどんな食品ロスがあるか予想し、実際に調べたい</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・実際に調査しまとめる</a:t>
            </a:r>
          </a:p>
        </p:txBody>
      </p:sp>
      <p:sp>
        <p:nvSpPr>
          <p:cNvPr id="8" name="吹き出し: 四角形 7">
            <a:extLst>
              <a:ext uri="{FF2B5EF4-FFF2-40B4-BE49-F238E27FC236}">
                <a16:creationId xmlns:a16="http://schemas.microsoft.com/office/drawing/2014/main" id="{04960EAC-71F4-44FF-355D-658593C806CD}"/>
              </a:ext>
            </a:extLst>
          </p:cNvPr>
          <p:cNvSpPr/>
          <p:nvPr/>
        </p:nvSpPr>
        <p:spPr>
          <a:xfrm>
            <a:off x="2152651" y="736667"/>
            <a:ext cx="1894677" cy="2200698"/>
          </a:xfrm>
          <a:prstGeom prst="wedgeRectCallout">
            <a:avLst>
              <a:gd name="adj1" fmla="val -20833"/>
              <a:gd name="adj2" fmla="val 60056"/>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・地域の農家やスーパーにはどのような食品ロス問題があり、どのような工夫や対策をしているのか、見学を通して調べる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・家庭での食品ロスについて調べまとめる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・自分たちにできそうなことを考える</a:t>
            </a:r>
          </a:p>
        </p:txBody>
      </p:sp>
      <p:sp>
        <p:nvSpPr>
          <p:cNvPr id="9" name="吹き出し: 四角形 8">
            <a:extLst>
              <a:ext uri="{FF2B5EF4-FFF2-40B4-BE49-F238E27FC236}">
                <a16:creationId xmlns:a16="http://schemas.microsoft.com/office/drawing/2014/main" id="{CC57D918-FA47-9ECF-E171-AE05F84B78A6}"/>
              </a:ext>
            </a:extLst>
          </p:cNvPr>
          <p:cNvSpPr/>
          <p:nvPr/>
        </p:nvSpPr>
        <p:spPr>
          <a:xfrm>
            <a:off x="4276739" y="731899"/>
            <a:ext cx="1894677" cy="1612244"/>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・段ボールコンポストの役割や可能性について知り、実際に作って使ってみる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・地域の農家やスーパーの取り組みの意味について話し合う</a:t>
            </a:r>
          </a:p>
        </p:txBody>
      </p:sp>
      <p:sp>
        <p:nvSpPr>
          <p:cNvPr id="10" name="吹き出し: 四角形 9">
            <a:extLst>
              <a:ext uri="{FF2B5EF4-FFF2-40B4-BE49-F238E27FC236}">
                <a16:creationId xmlns:a16="http://schemas.microsoft.com/office/drawing/2014/main" id="{CF24D7F2-53BE-784A-2A35-B650CAE9ABAB}"/>
              </a:ext>
            </a:extLst>
          </p:cNvPr>
          <p:cNvSpPr/>
          <p:nvPr/>
        </p:nvSpPr>
        <p:spPr>
          <a:xfrm>
            <a:off x="6400826" y="721813"/>
            <a:ext cx="1894677" cy="1355276"/>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・段ボールコンポストで作ったたい肥の活用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・地域の農家やスーパーの取り組みの意味について発信する</a:t>
            </a:r>
          </a:p>
        </p:txBody>
      </p:sp>
      <p:sp>
        <p:nvSpPr>
          <p:cNvPr id="14" name="正方形/長方形 13">
            <a:extLst>
              <a:ext uri="{FF2B5EF4-FFF2-40B4-BE49-F238E27FC236}">
                <a16:creationId xmlns:a16="http://schemas.microsoft.com/office/drawing/2014/main" id="{217F9FDE-8B39-6809-0B5F-90042F5AAB7C}"/>
              </a:ext>
            </a:extLst>
          </p:cNvPr>
          <p:cNvSpPr/>
          <p:nvPr/>
        </p:nvSpPr>
        <p:spPr>
          <a:xfrm>
            <a:off x="1728302"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７月</a:t>
            </a:r>
          </a:p>
        </p:txBody>
      </p:sp>
      <p:sp>
        <p:nvSpPr>
          <p:cNvPr id="16" name="正方形/長方形 15">
            <a:extLst>
              <a:ext uri="{FF2B5EF4-FFF2-40B4-BE49-F238E27FC236}">
                <a16:creationId xmlns:a16="http://schemas.microsoft.com/office/drawing/2014/main" id="{1629ED10-4CE6-D1AD-0BA7-E45DDC4D8CB5}"/>
              </a:ext>
            </a:extLst>
          </p:cNvPr>
          <p:cNvSpPr/>
          <p:nvPr/>
        </p:nvSpPr>
        <p:spPr>
          <a:xfrm>
            <a:off x="3355295"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８月</a:t>
            </a:r>
          </a:p>
        </p:txBody>
      </p:sp>
      <p:sp>
        <p:nvSpPr>
          <p:cNvPr id="18" name="正方形/長方形 17">
            <a:extLst>
              <a:ext uri="{FF2B5EF4-FFF2-40B4-BE49-F238E27FC236}">
                <a16:creationId xmlns:a16="http://schemas.microsoft.com/office/drawing/2014/main" id="{37039102-9372-052D-8598-D370CF4DC956}"/>
              </a:ext>
            </a:extLst>
          </p:cNvPr>
          <p:cNvSpPr/>
          <p:nvPr/>
        </p:nvSpPr>
        <p:spPr>
          <a:xfrm>
            <a:off x="4978510" y="326323"/>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９月</a:t>
            </a:r>
          </a:p>
        </p:txBody>
      </p:sp>
      <p:sp>
        <p:nvSpPr>
          <p:cNvPr id="20" name="正方形/長方形 19">
            <a:extLst>
              <a:ext uri="{FF2B5EF4-FFF2-40B4-BE49-F238E27FC236}">
                <a16:creationId xmlns:a16="http://schemas.microsoft.com/office/drawing/2014/main" id="{76F898EA-E2D7-AC8C-AD63-E0A9F518B2A4}"/>
              </a:ext>
            </a:extLst>
          </p:cNvPr>
          <p:cNvSpPr/>
          <p:nvPr/>
        </p:nvSpPr>
        <p:spPr>
          <a:xfrm>
            <a:off x="6588246" y="32155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１０月</a:t>
            </a:r>
          </a:p>
        </p:txBody>
      </p:sp>
      <p:sp>
        <p:nvSpPr>
          <p:cNvPr id="24" name="正方形/長方形 23">
            <a:extLst>
              <a:ext uri="{FF2B5EF4-FFF2-40B4-BE49-F238E27FC236}">
                <a16:creationId xmlns:a16="http://schemas.microsoft.com/office/drawing/2014/main" id="{80E209E9-B51B-388C-DDFC-350AFDCF542F}"/>
              </a:ext>
            </a:extLst>
          </p:cNvPr>
          <p:cNvSpPr/>
          <p:nvPr/>
        </p:nvSpPr>
        <p:spPr>
          <a:xfrm>
            <a:off x="8210974" y="331075"/>
            <a:ext cx="933027"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sp>
        <p:nvSpPr>
          <p:cNvPr id="26" name="吹き出し: 角を丸めた四角形 25">
            <a:extLst>
              <a:ext uri="{FF2B5EF4-FFF2-40B4-BE49-F238E27FC236}">
                <a16:creationId xmlns:a16="http://schemas.microsoft.com/office/drawing/2014/main" id="{F51FE94B-0269-158E-0BE3-3366E0CA6D9C}"/>
              </a:ext>
            </a:extLst>
          </p:cNvPr>
          <p:cNvSpPr/>
          <p:nvPr/>
        </p:nvSpPr>
        <p:spPr>
          <a:xfrm>
            <a:off x="3330466" y="4584844"/>
            <a:ext cx="2228957" cy="1204796"/>
          </a:xfrm>
          <a:prstGeom prst="wedgeRoundRectCallout">
            <a:avLst>
              <a:gd name="adj1" fmla="val -26197"/>
              <a:gd name="adj2" fmla="val -75443"/>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国語</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メモの工夫・伝えたいことをはっきりさせて書こう・</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道徳</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インタビューのマナー</a:t>
            </a:r>
          </a:p>
        </p:txBody>
      </p:sp>
      <p:sp>
        <p:nvSpPr>
          <p:cNvPr id="27" name="吹き出し: 角を丸めた四角形 26">
            <a:extLst>
              <a:ext uri="{FF2B5EF4-FFF2-40B4-BE49-F238E27FC236}">
                <a16:creationId xmlns:a16="http://schemas.microsoft.com/office/drawing/2014/main" id="{26429F7B-7369-DC9E-2B2D-B88EA99C0CD6}"/>
              </a:ext>
            </a:extLst>
          </p:cNvPr>
          <p:cNvSpPr/>
          <p:nvPr/>
        </p:nvSpPr>
        <p:spPr>
          <a:xfrm>
            <a:off x="1860371" y="4559571"/>
            <a:ext cx="1109039" cy="726974"/>
          </a:xfrm>
          <a:prstGeom prst="wedgeRoundRectCallout">
            <a:avLst>
              <a:gd name="adj1" fmla="val 15245"/>
              <a:gd name="adj2" fmla="val -8553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社会</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はたらく人のしごと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9" name="吹き出し: 四角形 28">
            <a:extLst>
              <a:ext uri="{FF2B5EF4-FFF2-40B4-BE49-F238E27FC236}">
                <a16:creationId xmlns:a16="http://schemas.microsoft.com/office/drawing/2014/main" id="{54E0C024-BD6D-6D0C-AE28-1AA501FC5CC9}"/>
              </a:ext>
            </a:extLst>
          </p:cNvPr>
          <p:cNvSpPr/>
          <p:nvPr/>
        </p:nvSpPr>
        <p:spPr>
          <a:xfrm>
            <a:off x="153708" y="5915028"/>
            <a:ext cx="2165158" cy="726974"/>
          </a:xfrm>
          <a:prstGeom prst="wedgeRectCallout">
            <a:avLst>
              <a:gd name="adj1" fmla="val -36393"/>
              <a:gd name="adj2" fmla="val -273342"/>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栄養士・給食調理員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給食には様々な工夫や努力が込められている</a:t>
            </a:r>
          </a:p>
        </p:txBody>
      </p:sp>
      <p:sp>
        <p:nvSpPr>
          <p:cNvPr id="30" name="吹き出し: 角を丸めた四角形 29">
            <a:extLst>
              <a:ext uri="{FF2B5EF4-FFF2-40B4-BE49-F238E27FC236}">
                <a16:creationId xmlns:a16="http://schemas.microsoft.com/office/drawing/2014/main" id="{10DA1A1C-F24E-05A0-90C8-957EE650E0E4}"/>
              </a:ext>
            </a:extLst>
          </p:cNvPr>
          <p:cNvSpPr/>
          <p:nvPr/>
        </p:nvSpPr>
        <p:spPr>
          <a:xfrm>
            <a:off x="739698" y="4574835"/>
            <a:ext cx="982633" cy="574574"/>
          </a:xfrm>
          <a:prstGeom prst="wedgeRoundRectCallout">
            <a:avLst>
              <a:gd name="adj1" fmla="val -22682"/>
              <a:gd name="adj2" fmla="val -9928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理科</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たねまき</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1" name="吹き出し: 四角形 30">
            <a:extLst>
              <a:ext uri="{FF2B5EF4-FFF2-40B4-BE49-F238E27FC236}">
                <a16:creationId xmlns:a16="http://schemas.microsoft.com/office/drawing/2014/main" id="{14328FD3-A9B3-09AA-AAE5-D797487778BB}"/>
              </a:ext>
            </a:extLst>
          </p:cNvPr>
          <p:cNvSpPr/>
          <p:nvPr/>
        </p:nvSpPr>
        <p:spPr>
          <a:xfrm>
            <a:off x="2406842" y="5936452"/>
            <a:ext cx="2003759" cy="726974"/>
          </a:xfrm>
          <a:prstGeom prst="wedgeRectCallout">
            <a:avLst>
              <a:gd name="adj1" fmla="val -7751"/>
              <a:gd name="adj2" fmla="val -276695"/>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農作業体験、店の見学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2" name="テキスト ボックス 31">
            <a:extLst>
              <a:ext uri="{FF2B5EF4-FFF2-40B4-BE49-F238E27FC236}">
                <a16:creationId xmlns:a16="http://schemas.microsoft.com/office/drawing/2014/main" id="{594A2E9E-B3BE-3837-8B79-A117CF4C50C2}"/>
              </a:ext>
            </a:extLst>
          </p:cNvPr>
          <p:cNvSpPr txBox="1"/>
          <p:nvPr/>
        </p:nvSpPr>
        <p:spPr>
          <a:xfrm>
            <a:off x="144043" y="7230"/>
            <a:ext cx="5057795" cy="307777"/>
          </a:xfrm>
          <a:prstGeom prst="rect">
            <a:avLst/>
          </a:prstGeom>
          <a:noFill/>
        </p:spPr>
        <p:txBody>
          <a:bodyPr wrap="non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２０２４年度　３年 </a:t>
            </a:r>
            <a:r>
              <a:rPr kumimoji="1" lang="ja-JP" altLang="en-US" sz="1400" b="1" dirty="0">
                <a:highlight>
                  <a:srgbClr val="FFFF00"/>
                </a:highlight>
                <a:latin typeface="AR P丸ゴシック体M" panose="020F0600000000000000" pitchFamily="50" charset="-128"/>
                <a:ea typeface="AR P丸ゴシック体M" panose="020F0600000000000000" pitchFamily="50" charset="-128"/>
              </a:rPr>
              <a:t>ＥＳＤストーリーマップ</a:t>
            </a:r>
            <a:r>
              <a:rPr kumimoji="1" lang="ja-JP" altLang="en-US" sz="1400" b="1" dirty="0">
                <a:latin typeface="AR P丸ゴシック体M" panose="020F0600000000000000" pitchFamily="50" charset="-128"/>
                <a:ea typeface="AR P丸ゴシック体M" panose="020F0600000000000000" pitchFamily="50" charset="-128"/>
              </a:rPr>
              <a:t>「食品ロスって何だろう」</a:t>
            </a:r>
          </a:p>
        </p:txBody>
      </p:sp>
      <p:sp>
        <p:nvSpPr>
          <p:cNvPr id="33" name="テキスト ボックス 32">
            <a:extLst>
              <a:ext uri="{FF2B5EF4-FFF2-40B4-BE49-F238E27FC236}">
                <a16:creationId xmlns:a16="http://schemas.microsoft.com/office/drawing/2014/main" id="{8FBADBD4-F89A-2FF7-CE22-E496A34828DE}"/>
              </a:ext>
            </a:extLst>
          </p:cNvPr>
          <p:cNvSpPr txBox="1"/>
          <p:nvPr/>
        </p:nvSpPr>
        <p:spPr>
          <a:xfrm>
            <a:off x="5196314" y="1"/>
            <a:ext cx="4071567" cy="307777"/>
          </a:xfrm>
          <a:prstGeom prst="rect">
            <a:avLst/>
          </a:prstGeom>
          <a:noFill/>
        </p:spPr>
        <p:txBody>
          <a:bodyPr wrap="squar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小平市立第五小学校　２０２４年１１月１５日研究発表</a:t>
            </a:r>
          </a:p>
        </p:txBody>
      </p:sp>
      <p:sp>
        <p:nvSpPr>
          <p:cNvPr id="5" name="吹き出し: 四角形 4">
            <a:extLst>
              <a:ext uri="{FF2B5EF4-FFF2-40B4-BE49-F238E27FC236}">
                <a16:creationId xmlns:a16="http://schemas.microsoft.com/office/drawing/2014/main" id="{86C4E99B-D65E-63C9-A8F4-A376AE907D13}"/>
              </a:ext>
            </a:extLst>
          </p:cNvPr>
          <p:cNvSpPr/>
          <p:nvPr/>
        </p:nvSpPr>
        <p:spPr>
          <a:xfrm>
            <a:off x="5599549" y="5628535"/>
            <a:ext cx="1749405" cy="1004945"/>
          </a:xfrm>
          <a:prstGeom prst="wedgeRectCallout">
            <a:avLst>
              <a:gd name="adj1" fmla="val 71795"/>
              <a:gd name="adj2" fmla="val -188900"/>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売り場へのポップなどの掲示</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11" name="吹き出し: 四角形 10">
            <a:extLst>
              <a:ext uri="{FF2B5EF4-FFF2-40B4-BE49-F238E27FC236}">
                <a16:creationId xmlns:a16="http://schemas.microsoft.com/office/drawing/2014/main" id="{ACF19F59-8AF0-2642-CEA0-B19A9F962113}"/>
              </a:ext>
            </a:extLst>
          </p:cNvPr>
          <p:cNvSpPr/>
          <p:nvPr/>
        </p:nvSpPr>
        <p:spPr>
          <a:xfrm>
            <a:off x="7485783" y="5357813"/>
            <a:ext cx="1547435" cy="1291325"/>
          </a:xfrm>
          <a:prstGeom prst="wedgeRectCallout">
            <a:avLst>
              <a:gd name="adj1" fmla="val 3116"/>
              <a:gd name="adj2" fmla="val -133789"/>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保護者や青対小・農家など地域の方を招き、「もったいないを広げよう」の会、開催</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2" name="矢印: 五方向 21">
            <a:extLst>
              <a:ext uri="{FF2B5EF4-FFF2-40B4-BE49-F238E27FC236}">
                <a16:creationId xmlns:a16="http://schemas.microsoft.com/office/drawing/2014/main" id="{3C446D65-6371-FA5F-FCC5-8F37D1E0F184}"/>
              </a:ext>
            </a:extLst>
          </p:cNvPr>
          <p:cNvSpPr/>
          <p:nvPr/>
        </p:nvSpPr>
        <p:spPr>
          <a:xfrm>
            <a:off x="120150" y="3152869"/>
            <a:ext cx="2520640" cy="1096454"/>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第１次（１０時間）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身近な食品ロスについて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問題に気づこう</a:t>
            </a:r>
            <a:endParaRPr kumimoji="1" lang="ja-JP" altLang="en-US" b="1" dirty="0">
              <a:solidFill>
                <a:schemeClr val="tx1"/>
              </a:solidFill>
              <a:highlight>
                <a:srgbClr val="FFFF00"/>
              </a:highlight>
            </a:endParaRPr>
          </a:p>
        </p:txBody>
      </p:sp>
      <p:sp>
        <p:nvSpPr>
          <p:cNvPr id="23" name="矢印: 山形 22">
            <a:extLst>
              <a:ext uri="{FF2B5EF4-FFF2-40B4-BE49-F238E27FC236}">
                <a16:creationId xmlns:a16="http://schemas.microsoft.com/office/drawing/2014/main" id="{6B1CB018-5EA4-60F6-9790-8289B88D6503}"/>
              </a:ext>
            </a:extLst>
          </p:cNvPr>
          <p:cNvSpPr/>
          <p:nvPr/>
        </p:nvSpPr>
        <p:spPr>
          <a:xfrm>
            <a:off x="2201614" y="3163078"/>
            <a:ext cx="2729586"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第２次（２０時間）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地域の食品ロスについて</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調べよう</a:t>
            </a:r>
          </a:p>
        </p:txBody>
      </p:sp>
      <p:sp>
        <p:nvSpPr>
          <p:cNvPr id="34" name="矢印: 山形 33">
            <a:extLst>
              <a:ext uri="{FF2B5EF4-FFF2-40B4-BE49-F238E27FC236}">
                <a16:creationId xmlns:a16="http://schemas.microsoft.com/office/drawing/2014/main" id="{8F6481F6-0662-398E-B465-7E20F81D97F5}"/>
              </a:ext>
            </a:extLst>
          </p:cNvPr>
          <p:cNvSpPr/>
          <p:nvPr/>
        </p:nvSpPr>
        <p:spPr>
          <a:xfrm>
            <a:off x="4501879" y="3163078"/>
            <a:ext cx="2910519"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第３次（１０時間）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地域の方たちに何をどう、伝えたらいいのか</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案を出し合い、検討しよう</a:t>
            </a:r>
          </a:p>
        </p:txBody>
      </p:sp>
      <p:sp>
        <p:nvSpPr>
          <p:cNvPr id="35" name="矢印: 山形 34">
            <a:extLst>
              <a:ext uri="{FF2B5EF4-FFF2-40B4-BE49-F238E27FC236}">
                <a16:creationId xmlns:a16="http://schemas.microsoft.com/office/drawing/2014/main" id="{70C8687A-1410-AB1D-AD7B-7D32DD3241E8}"/>
              </a:ext>
            </a:extLst>
          </p:cNvPr>
          <p:cNvSpPr/>
          <p:nvPr/>
        </p:nvSpPr>
        <p:spPr>
          <a:xfrm>
            <a:off x="6964968" y="3152869"/>
            <a:ext cx="2179032"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第４次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（家庭や地域に向けて</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発信しよう</a:t>
            </a: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a:t>
            </a:r>
            <a:endParaRPr kumimoji="1" lang="en-US" altLang="ja-JP" sz="1400" b="1" dirty="0">
              <a:solidFill>
                <a:schemeClr val="tx1"/>
              </a:solidFill>
              <a:latin typeface="AR P丸ゴシック体M" panose="020F0600000000000000" pitchFamily="50" charset="-128"/>
              <a:ea typeface="AR P丸ゴシック体M" panose="020F0600000000000000" pitchFamily="50" charset="-128"/>
            </a:endParaRPr>
          </a:p>
        </p:txBody>
      </p:sp>
      <p:sp>
        <p:nvSpPr>
          <p:cNvPr id="36" name="吹き出し: 角を丸めた四角形 35">
            <a:extLst>
              <a:ext uri="{FF2B5EF4-FFF2-40B4-BE49-F238E27FC236}">
                <a16:creationId xmlns:a16="http://schemas.microsoft.com/office/drawing/2014/main" id="{746DAA62-196D-8AA6-A799-85FD73EEA005}"/>
              </a:ext>
            </a:extLst>
          </p:cNvPr>
          <p:cNvSpPr/>
          <p:nvPr/>
        </p:nvSpPr>
        <p:spPr>
          <a:xfrm>
            <a:off x="5599549" y="4581193"/>
            <a:ext cx="1332833" cy="655708"/>
          </a:xfrm>
          <a:prstGeom prst="wedgeRoundRectCallout">
            <a:avLst>
              <a:gd name="adj1" fmla="val 8813"/>
              <a:gd name="adj2" fmla="val -9860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算数</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表と棒グラフ</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 name="テキスト ボックス 1">
            <a:extLst>
              <a:ext uri="{FF2B5EF4-FFF2-40B4-BE49-F238E27FC236}">
                <a16:creationId xmlns:a16="http://schemas.microsoft.com/office/drawing/2014/main" id="{69EDDBF7-23F5-BDC1-B34C-94AB97EBF327}"/>
              </a:ext>
            </a:extLst>
          </p:cNvPr>
          <p:cNvSpPr txBox="1"/>
          <p:nvPr/>
        </p:nvSpPr>
        <p:spPr>
          <a:xfrm>
            <a:off x="594171" y="3195106"/>
            <a:ext cx="5464958"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探究的・問題解決的な学習過程があって</a:t>
            </a:r>
          </a:p>
        </p:txBody>
      </p:sp>
      <p:sp>
        <p:nvSpPr>
          <p:cNvPr id="3" name="テキスト ボックス 2">
            <a:extLst>
              <a:ext uri="{FF2B5EF4-FFF2-40B4-BE49-F238E27FC236}">
                <a16:creationId xmlns:a16="http://schemas.microsoft.com/office/drawing/2014/main" id="{B5A69691-062C-89EF-9D9F-B87D8D902BC6}"/>
              </a:ext>
            </a:extLst>
          </p:cNvPr>
          <p:cNvSpPr txBox="1"/>
          <p:nvPr/>
        </p:nvSpPr>
        <p:spPr>
          <a:xfrm>
            <a:off x="542500" y="954270"/>
            <a:ext cx="4849404"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主体的・対話的な学習活動があって</a:t>
            </a:r>
          </a:p>
        </p:txBody>
      </p:sp>
      <p:sp>
        <p:nvSpPr>
          <p:cNvPr id="4" name="テキスト ボックス 3">
            <a:extLst>
              <a:ext uri="{FF2B5EF4-FFF2-40B4-BE49-F238E27FC236}">
                <a16:creationId xmlns:a16="http://schemas.microsoft.com/office/drawing/2014/main" id="{386B5F0F-A95B-A48A-9F8E-E44AE686CA83}"/>
              </a:ext>
            </a:extLst>
          </p:cNvPr>
          <p:cNvSpPr txBox="1"/>
          <p:nvPr/>
        </p:nvSpPr>
        <p:spPr>
          <a:xfrm>
            <a:off x="604556" y="4922493"/>
            <a:ext cx="4825360" cy="461665"/>
          </a:xfrm>
          <a:prstGeom prst="rect">
            <a:avLst/>
          </a:prstGeom>
          <a:solidFill>
            <a:srgbClr val="FFFF00"/>
          </a:solidFill>
          <a:ln>
            <a:solidFill>
              <a:schemeClr val="tx1"/>
            </a:solidFill>
          </a:ln>
        </p:spPr>
        <p:txBody>
          <a:bodyPr wrap="none" rtlCol="0">
            <a:spAutoFit/>
          </a:bodyPr>
          <a:lstStyle/>
          <a:p>
            <a:r>
              <a:rPr kumimoji="1" lang="ja-JP" altLang="en-US" sz="2400">
                <a:latin typeface="AR P丸ゴシック体E" panose="020F0900000000000000" pitchFamily="50" charset="-128"/>
                <a:ea typeface="AR P丸ゴシック体E" panose="020F0900000000000000" pitchFamily="50" charset="-128"/>
              </a:rPr>
              <a:t>教科・領域での学びの活用が</a:t>
            </a:r>
            <a:r>
              <a:rPr kumimoji="1" lang="ja-JP" altLang="en-US" sz="2400" dirty="0">
                <a:latin typeface="AR P丸ゴシック体E" panose="020F0900000000000000" pitchFamily="50" charset="-128"/>
                <a:ea typeface="AR P丸ゴシック体E" panose="020F0900000000000000" pitchFamily="50" charset="-128"/>
              </a:rPr>
              <a:t>あって</a:t>
            </a:r>
          </a:p>
        </p:txBody>
      </p:sp>
      <p:sp>
        <p:nvSpPr>
          <p:cNvPr id="6" name="テキスト ボックス 5">
            <a:extLst>
              <a:ext uri="{FF2B5EF4-FFF2-40B4-BE49-F238E27FC236}">
                <a16:creationId xmlns:a16="http://schemas.microsoft.com/office/drawing/2014/main" id="{13EB0B79-AB0B-7FCC-C2EC-9734FA18DD7C}"/>
              </a:ext>
            </a:extLst>
          </p:cNvPr>
          <p:cNvSpPr txBox="1"/>
          <p:nvPr/>
        </p:nvSpPr>
        <p:spPr>
          <a:xfrm>
            <a:off x="507216" y="6214715"/>
            <a:ext cx="6224781"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保護者・地域・企業や関係機関と連携した学び</a:t>
            </a:r>
          </a:p>
        </p:txBody>
      </p:sp>
    </p:spTree>
    <p:extLst>
      <p:ext uri="{BB962C8B-B14F-4D97-AF65-F5344CB8AC3E}">
        <p14:creationId xmlns:p14="http://schemas.microsoft.com/office/powerpoint/2010/main" val="288937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anim calcmode="lin" valueType="num">
                                      <p:cBhvr>
                                        <p:cTn id="89" dur="1000" fill="hold"/>
                                        <p:tgtEl>
                                          <p:spTgt spid="11"/>
                                        </p:tgtEl>
                                        <p:attrNameLst>
                                          <p:attrName>ppt_x</p:attrName>
                                        </p:attrNameLst>
                                      </p:cBhvr>
                                      <p:tavLst>
                                        <p:tav tm="0">
                                          <p:val>
                                            <p:strVal val="#ppt_x"/>
                                          </p:val>
                                        </p:tav>
                                        <p:tav tm="100000">
                                          <p:val>
                                            <p:strVal val="#ppt_x"/>
                                          </p:val>
                                        </p:tav>
                                      </p:tavLst>
                                    </p:anim>
                                    <p:anim calcmode="lin" valueType="num">
                                      <p:cBhvr>
                                        <p:cTn id="9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0-#ppt_w/2"/>
                                          </p:val>
                                        </p:tav>
                                        <p:tav tm="100000">
                                          <p:val>
                                            <p:strVal val="#ppt_x"/>
                                          </p:val>
                                        </p:tav>
                                      </p:tavLst>
                                    </p:anim>
                                    <p:anim calcmode="lin" valueType="num">
                                      <p:cBhvr additive="base">
                                        <p:cTn id="9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0-#ppt_w/2"/>
                                          </p:val>
                                        </p:tav>
                                        <p:tav tm="100000">
                                          <p:val>
                                            <p:strVal val="#ppt_x"/>
                                          </p:val>
                                        </p:tav>
                                      </p:tavLst>
                                    </p:anim>
                                    <p:anim calcmode="lin" valueType="num">
                                      <p:cBhvr additive="base">
                                        <p:cTn id="10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0-#ppt_w/2"/>
                                          </p:val>
                                        </p:tav>
                                        <p:tav tm="100000">
                                          <p:val>
                                            <p:strVal val="#ppt_x"/>
                                          </p:val>
                                        </p:tav>
                                      </p:tavLst>
                                    </p:anim>
                                    <p:anim calcmode="lin" valueType="num">
                                      <p:cBhvr additive="base">
                                        <p:cTn id="10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fill="hold"/>
                                        <p:tgtEl>
                                          <p:spTgt spid="6"/>
                                        </p:tgtEl>
                                        <p:attrNameLst>
                                          <p:attrName>ppt_x</p:attrName>
                                        </p:attrNameLst>
                                      </p:cBhvr>
                                      <p:tavLst>
                                        <p:tav tm="0">
                                          <p:val>
                                            <p:strVal val="0-#ppt_w/2"/>
                                          </p:val>
                                        </p:tav>
                                        <p:tav tm="100000">
                                          <p:val>
                                            <p:strVal val="#ppt_x"/>
                                          </p:val>
                                        </p:tav>
                                      </p:tavLst>
                                    </p:anim>
                                    <p:anim calcmode="lin" valueType="num">
                                      <p:cBhvr additive="base">
                                        <p:cTn id="1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6" grpId="0" animBg="1"/>
      <p:bldP spid="27" grpId="0" animBg="1"/>
      <p:bldP spid="29" grpId="0" animBg="1"/>
      <p:bldP spid="30" grpId="0" animBg="1"/>
      <p:bldP spid="31" grpId="0" animBg="1"/>
      <p:bldP spid="5" grpId="0" animBg="1"/>
      <p:bldP spid="11" grpId="0" animBg="1"/>
      <p:bldP spid="22" grpId="0" animBg="1"/>
      <p:bldP spid="23" grpId="0" animBg="1"/>
      <p:bldP spid="34" grpId="0" animBg="1"/>
      <p:bldP spid="35" grpId="0" animBg="1"/>
      <p:bldP spid="36" grpId="0" animBg="1"/>
      <p:bldP spid="2" grpId="0" animBg="1"/>
      <p:bldP spid="3"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C2890-2BF7-79F1-E459-6447C936134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C657AF8-7034-A029-BCDE-190673DACDF3}"/>
              </a:ext>
            </a:extLst>
          </p:cNvPr>
          <p:cNvPicPr>
            <a:picLocks noChangeAspect="1"/>
          </p:cNvPicPr>
          <p:nvPr/>
        </p:nvPicPr>
        <p:blipFill>
          <a:blip r:embed="rId2"/>
          <a:stretch>
            <a:fillRect/>
          </a:stretch>
        </p:blipFill>
        <p:spPr>
          <a:xfrm>
            <a:off x="2085975" y="38965"/>
            <a:ext cx="4972050" cy="6780069"/>
          </a:xfrm>
          <a:prstGeom prst="rect">
            <a:avLst/>
          </a:prstGeom>
        </p:spPr>
      </p:pic>
      <p:pic>
        <p:nvPicPr>
          <p:cNvPr id="4" name="図 3">
            <a:extLst>
              <a:ext uri="{FF2B5EF4-FFF2-40B4-BE49-F238E27FC236}">
                <a16:creationId xmlns:a16="http://schemas.microsoft.com/office/drawing/2014/main" id="{CC0E21FB-1A70-89A1-382B-C32223836391}"/>
              </a:ext>
            </a:extLst>
          </p:cNvPr>
          <p:cNvPicPr>
            <a:picLocks noChangeAspect="1"/>
          </p:cNvPicPr>
          <p:nvPr/>
        </p:nvPicPr>
        <p:blipFill>
          <a:blip r:embed="rId2"/>
          <a:srcRect t="17618" b="66788"/>
          <a:stretch/>
        </p:blipFill>
        <p:spPr>
          <a:xfrm>
            <a:off x="380992" y="842964"/>
            <a:ext cx="8398735" cy="1785938"/>
          </a:xfrm>
          <a:prstGeom prst="rect">
            <a:avLst/>
          </a:prstGeom>
        </p:spPr>
      </p:pic>
      <p:sp>
        <p:nvSpPr>
          <p:cNvPr id="2" name="楕円 1">
            <a:extLst>
              <a:ext uri="{FF2B5EF4-FFF2-40B4-BE49-F238E27FC236}">
                <a16:creationId xmlns:a16="http://schemas.microsoft.com/office/drawing/2014/main" id="{77562E08-2099-333D-6CAD-2BA1EF3199C1}"/>
              </a:ext>
            </a:extLst>
          </p:cNvPr>
          <p:cNvSpPr/>
          <p:nvPr/>
        </p:nvSpPr>
        <p:spPr>
          <a:xfrm>
            <a:off x="5886444" y="1585913"/>
            <a:ext cx="1671637" cy="118586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76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821E-7520-BA7F-F9C0-1EF9EAA936B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F7A5680-43EF-079B-82F9-0738CEA9F590}"/>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18F9BD94-1094-6BA4-5000-F44001B0348B}"/>
              </a:ext>
            </a:extLst>
          </p:cNvPr>
          <p:cNvPicPr>
            <a:picLocks noChangeAspect="1"/>
          </p:cNvPicPr>
          <p:nvPr/>
        </p:nvPicPr>
        <p:blipFill>
          <a:blip r:embed="rId2"/>
          <a:stretch>
            <a:fillRect/>
          </a:stretch>
        </p:blipFill>
        <p:spPr>
          <a:xfrm>
            <a:off x="85170" y="831794"/>
            <a:ext cx="8973660" cy="5770712"/>
          </a:xfrm>
          <a:prstGeom prst="rect">
            <a:avLst/>
          </a:prstGeom>
        </p:spPr>
      </p:pic>
      <p:sp>
        <p:nvSpPr>
          <p:cNvPr id="5" name="楕円 4">
            <a:extLst>
              <a:ext uri="{FF2B5EF4-FFF2-40B4-BE49-F238E27FC236}">
                <a16:creationId xmlns:a16="http://schemas.microsoft.com/office/drawing/2014/main" id="{E3E1025F-884A-E65F-4196-C84838669A9E}"/>
              </a:ext>
            </a:extLst>
          </p:cNvPr>
          <p:cNvSpPr/>
          <p:nvPr/>
        </p:nvSpPr>
        <p:spPr>
          <a:xfrm>
            <a:off x="85169" y="5298140"/>
            <a:ext cx="3411065" cy="14522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54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AFA9E-B81C-E88D-178D-7D19F6D7BFB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10F61F-788C-17B3-44D5-7818102B3B28}"/>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0367929F-5572-E478-5D68-D4EE19EB0B83}"/>
              </a:ext>
            </a:extLst>
          </p:cNvPr>
          <p:cNvPicPr>
            <a:picLocks noChangeAspect="1"/>
          </p:cNvPicPr>
          <p:nvPr/>
        </p:nvPicPr>
        <p:blipFill>
          <a:blip r:embed="rId2"/>
          <a:stretch>
            <a:fillRect/>
          </a:stretch>
        </p:blipFill>
        <p:spPr>
          <a:xfrm>
            <a:off x="0" y="523220"/>
            <a:ext cx="9022976" cy="6318800"/>
          </a:xfrm>
          <a:prstGeom prst="rect">
            <a:avLst/>
          </a:prstGeom>
        </p:spPr>
      </p:pic>
      <p:sp>
        <p:nvSpPr>
          <p:cNvPr id="7" name="楕円 6">
            <a:extLst>
              <a:ext uri="{FF2B5EF4-FFF2-40B4-BE49-F238E27FC236}">
                <a16:creationId xmlns:a16="http://schemas.microsoft.com/office/drawing/2014/main" id="{7108DFEB-D9B9-9C88-BA24-A405E4232AA2}"/>
              </a:ext>
            </a:extLst>
          </p:cNvPr>
          <p:cNvSpPr/>
          <p:nvPr/>
        </p:nvSpPr>
        <p:spPr>
          <a:xfrm>
            <a:off x="121025" y="1237128"/>
            <a:ext cx="2312894" cy="3442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BFF364B0-F19A-023C-B3B4-E8F8D0CF1B17}"/>
              </a:ext>
            </a:extLst>
          </p:cNvPr>
          <p:cNvSpPr/>
          <p:nvPr/>
        </p:nvSpPr>
        <p:spPr>
          <a:xfrm rot="5021739">
            <a:off x="3992837" y="3501963"/>
            <a:ext cx="1541215" cy="43690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33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44E9-11B0-5EBF-8218-A17DF3DE40B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745B515-7D0A-204F-EF69-5814E2C7B9B8}"/>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2BF6C0AE-BC90-142C-2571-215772086B33}"/>
              </a:ext>
            </a:extLst>
          </p:cNvPr>
          <p:cNvPicPr>
            <a:picLocks noChangeAspect="1"/>
          </p:cNvPicPr>
          <p:nvPr/>
        </p:nvPicPr>
        <p:blipFill>
          <a:blip r:embed="rId2"/>
          <a:stretch>
            <a:fillRect/>
          </a:stretch>
        </p:blipFill>
        <p:spPr>
          <a:xfrm>
            <a:off x="80682" y="523220"/>
            <a:ext cx="9087227" cy="6334780"/>
          </a:xfrm>
          <a:prstGeom prst="rect">
            <a:avLst/>
          </a:prstGeom>
        </p:spPr>
      </p:pic>
      <p:sp>
        <p:nvSpPr>
          <p:cNvPr id="5" name="楕円 4">
            <a:extLst>
              <a:ext uri="{FF2B5EF4-FFF2-40B4-BE49-F238E27FC236}">
                <a16:creationId xmlns:a16="http://schemas.microsoft.com/office/drawing/2014/main" id="{86973ACC-7A0B-E7BC-F030-B64DE23696A7}"/>
              </a:ext>
            </a:extLst>
          </p:cNvPr>
          <p:cNvSpPr/>
          <p:nvPr/>
        </p:nvSpPr>
        <p:spPr>
          <a:xfrm>
            <a:off x="121025" y="1237128"/>
            <a:ext cx="2312894" cy="3442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9B361A38-3E91-E819-3F96-BAA78AD277F3}"/>
              </a:ext>
            </a:extLst>
          </p:cNvPr>
          <p:cNvSpPr/>
          <p:nvPr/>
        </p:nvSpPr>
        <p:spPr>
          <a:xfrm rot="5021739">
            <a:off x="5660487" y="2428022"/>
            <a:ext cx="1541215" cy="526236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15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433A-D730-8BBE-9678-8D9B5EAFB92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9E648E-D932-6184-0C2B-05EE14779A44}"/>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A2E4D3F5-1FEE-1232-3CA9-F8ED36F88437}"/>
              </a:ext>
            </a:extLst>
          </p:cNvPr>
          <p:cNvPicPr>
            <a:picLocks noChangeAspect="1"/>
          </p:cNvPicPr>
          <p:nvPr/>
        </p:nvPicPr>
        <p:blipFill>
          <a:blip r:embed="rId2"/>
          <a:stretch>
            <a:fillRect/>
          </a:stretch>
        </p:blipFill>
        <p:spPr>
          <a:xfrm>
            <a:off x="52189" y="522102"/>
            <a:ext cx="9091811" cy="6335898"/>
          </a:xfrm>
          <a:prstGeom prst="rect">
            <a:avLst/>
          </a:prstGeom>
        </p:spPr>
      </p:pic>
      <p:sp>
        <p:nvSpPr>
          <p:cNvPr id="5" name="楕円 4">
            <a:extLst>
              <a:ext uri="{FF2B5EF4-FFF2-40B4-BE49-F238E27FC236}">
                <a16:creationId xmlns:a16="http://schemas.microsoft.com/office/drawing/2014/main" id="{2F41EBC6-1544-1760-8181-12FA886AE1D3}"/>
              </a:ext>
            </a:extLst>
          </p:cNvPr>
          <p:cNvSpPr/>
          <p:nvPr/>
        </p:nvSpPr>
        <p:spPr>
          <a:xfrm rot="5400000">
            <a:off x="3463417" y="1041348"/>
            <a:ext cx="2164975" cy="90918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8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D432-6487-E704-550B-08B52344D8B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B174037-4132-F272-DC67-753E18991000}"/>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CE7B0BEE-F9F3-B64F-8727-914D202B48F6}"/>
              </a:ext>
            </a:extLst>
          </p:cNvPr>
          <p:cNvPicPr>
            <a:picLocks noChangeAspect="1"/>
          </p:cNvPicPr>
          <p:nvPr/>
        </p:nvPicPr>
        <p:blipFill>
          <a:blip r:embed="rId2"/>
          <a:stretch>
            <a:fillRect/>
          </a:stretch>
        </p:blipFill>
        <p:spPr>
          <a:xfrm>
            <a:off x="181535" y="766725"/>
            <a:ext cx="8780929" cy="6091275"/>
          </a:xfrm>
          <a:prstGeom prst="rect">
            <a:avLst/>
          </a:prstGeom>
        </p:spPr>
      </p:pic>
      <p:sp>
        <p:nvSpPr>
          <p:cNvPr id="5" name="楕円 4">
            <a:extLst>
              <a:ext uri="{FF2B5EF4-FFF2-40B4-BE49-F238E27FC236}">
                <a16:creationId xmlns:a16="http://schemas.microsoft.com/office/drawing/2014/main" id="{67A572EB-AB83-BDA6-BC2E-309E4D5DD5C7}"/>
              </a:ext>
            </a:extLst>
          </p:cNvPr>
          <p:cNvSpPr/>
          <p:nvPr/>
        </p:nvSpPr>
        <p:spPr>
          <a:xfrm rot="5400000">
            <a:off x="3463417" y="1041348"/>
            <a:ext cx="2164975" cy="90918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39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7ACE7-B692-7724-48A4-AFAF76DF753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C49C68-3950-9F79-CA2B-9DFCD3930F39}"/>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8AFF1F2D-3736-5CC2-68CA-02D61755EFE1}"/>
              </a:ext>
            </a:extLst>
          </p:cNvPr>
          <p:cNvPicPr>
            <a:picLocks noChangeAspect="1"/>
          </p:cNvPicPr>
          <p:nvPr/>
        </p:nvPicPr>
        <p:blipFill>
          <a:blip r:embed="rId2"/>
          <a:stretch>
            <a:fillRect/>
          </a:stretch>
        </p:blipFill>
        <p:spPr>
          <a:xfrm>
            <a:off x="13447" y="940497"/>
            <a:ext cx="9144000" cy="5703147"/>
          </a:xfrm>
          <a:prstGeom prst="rect">
            <a:avLst/>
          </a:prstGeom>
        </p:spPr>
      </p:pic>
      <p:sp>
        <p:nvSpPr>
          <p:cNvPr id="5" name="楕円 4">
            <a:extLst>
              <a:ext uri="{FF2B5EF4-FFF2-40B4-BE49-F238E27FC236}">
                <a16:creationId xmlns:a16="http://schemas.microsoft.com/office/drawing/2014/main" id="{B7BFD25E-64D8-79E0-E124-E1B469077D60}"/>
              </a:ext>
            </a:extLst>
          </p:cNvPr>
          <p:cNvSpPr/>
          <p:nvPr/>
        </p:nvSpPr>
        <p:spPr>
          <a:xfrm rot="5400000">
            <a:off x="3463417" y="1041348"/>
            <a:ext cx="2164975" cy="90918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30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A4C39-0589-563F-7152-1C207A8ADC3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631E4D-CD41-5CBC-DBFE-086FAF69333B}"/>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84238633-12D9-AEF3-0AC1-B7A23343BF04}"/>
              </a:ext>
            </a:extLst>
          </p:cNvPr>
          <p:cNvPicPr>
            <a:picLocks noChangeAspect="1"/>
          </p:cNvPicPr>
          <p:nvPr/>
        </p:nvPicPr>
        <p:blipFill>
          <a:blip r:embed="rId2"/>
          <a:stretch>
            <a:fillRect/>
          </a:stretch>
        </p:blipFill>
        <p:spPr>
          <a:xfrm>
            <a:off x="134470" y="684773"/>
            <a:ext cx="8686800" cy="6173227"/>
          </a:xfrm>
          <a:prstGeom prst="rect">
            <a:avLst/>
          </a:prstGeom>
        </p:spPr>
      </p:pic>
      <p:sp>
        <p:nvSpPr>
          <p:cNvPr id="5" name="楕円 4">
            <a:extLst>
              <a:ext uri="{FF2B5EF4-FFF2-40B4-BE49-F238E27FC236}">
                <a16:creationId xmlns:a16="http://schemas.microsoft.com/office/drawing/2014/main" id="{90A9322E-A7F5-6D7C-B3EF-CF142F0B0780}"/>
              </a:ext>
            </a:extLst>
          </p:cNvPr>
          <p:cNvSpPr/>
          <p:nvPr/>
        </p:nvSpPr>
        <p:spPr>
          <a:xfrm rot="5400000">
            <a:off x="3839135" y="3919818"/>
            <a:ext cx="1519517" cy="398033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28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02FD16-FDE7-EADD-0E28-0678DF1CF894}"/>
              </a:ext>
            </a:extLst>
          </p:cNvPr>
          <p:cNvSpPr txBox="1"/>
          <p:nvPr/>
        </p:nvSpPr>
        <p:spPr>
          <a:xfrm>
            <a:off x="327163" y="215153"/>
            <a:ext cx="8910966" cy="6370975"/>
          </a:xfrm>
          <a:prstGeom prst="rect">
            <a:avLst/>
          </a:prstGeom>
          <a:no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手島からのメッセージ・・・「部分的な改善ではなく、改革です。」</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小平市立小平第五小学校の研究は、この発表会を契機に研究の</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全体像が見えてきました。「まだ不十分だな」と感じていただける</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所があったとしたら、先生方の中に「改革の方向性が見えてきた」</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ということだと思います。一緒に学びの改革を進めましょう。</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大事なことは、小平第五小学校がどんな実践をして、どんな子ども</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さんを育てているかではありません。皆さんの学校、教室で「私た</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ちの未来のための学び」が進み、より良い</a:t>
            </a:r>
            <a:r>
              <a:rPr kumimoji="1" lang="en-US" altLang="ja-JP" sz="2400" dirty="0">
                <a:latin typeface="AR P丸ゴシック体E" panose="020F0900000000000000" pitchFamily="50" charset="-128"/>
                <a:ea typeface="AR P丸ゴシック体E" panose="020F0900000000000000" pitchFamily="50" charset="-128"/>
              </a:rPr>
              <a:t>SEKAI</a:t>
            </a:r>
            <a:r>
              <a:rPr kumimoji="1" lang="ja-JP" altLang="en-US" sz="2400" dirty="0">
                <a:latin typeface="AR P丸ゴシック体E" panose="020F0900000000000000" pitchFamily="50" charset="-128"/>
                <a:ea typeface="AR P丸ゴシック体E" panose="020F0900000000000000" pitchFamily="50" charset="-128"/>
              </a:rPr>
              <a:t>が実現し続ける</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事です。授業改善では届きません。学びの改革を進めましょう。</a:t>
            </a:r>
            <a:endParaRPr kumimoji="1"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83652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C7EB-59FC-570B-D83C-7A12E780753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95EBF0F-879C-89BD-B9A9-B0C1435DCD8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5" name="図 1">
            <a:extLst>
              <a:ext uri="{FF2B5EF4-FFF2-40B4-BE49-F238E27FC236}">
                <a16:creationId xmlns:a16="http://schemas.microsoft.com/office/drawing/2014/main" id="{DD46AD27-0910-E1AD-A972-3A16B3E1C4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9" r="7363"/>
          <a:stretch/>
        </p:blipFill>
        <p:spPr bwMode="auto">
          <a:xfrm>
            <a:off x="200020" y="357192"/>
            <a:ext cx="8815387" cy="44678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5629092-4979-C44D-81AE-4868D5C5AD7B}"/>
              </a:ext>
            </a:extLst>
          </p:cNvPr>
          <p:cNvSpPr txBox="1"/>
          <p:nvPr/>
        </p:nvSpPr>
        <p:spPr>
          <a:xfrm>
            <a:off x="301311" y="4997158"/>
            <a:ext cx="2523448" cy="923330"/>
          </a:xfrm>
          <a:prstGeom prst="rect">
            <a:avLst/>
          </a:prstGeom>
          <a:solidFill>
            <a:srgbClr val="FFFFCC"/>
          </a:solidFill>
        </p:spPr>
        <p:txBody>
          <a:bodyPr wrap="none" rtlCol="0">
            <a:spAutoFit/>
          </a:bodyPr>
          <a:lstStyle/>
          <a:p>
            <a:pPr algn="ctr"/>
            <a:r>
              <a:rPr kumimoji="1" lang="ja-JP" altLang="en-US" sz="2800" dirty="0">
                <a:latin typeface="AR P丸ゴシック体E" panose="020F0900000000000000" pitchFamily="50" charset="-128"/>
                <a:ea typeface="AR P丸ゴシック体E" panose="020F0900000000000000" pitchFamily="50" charset="-128"/>
              </a:rPr>
              <a:t>動き出す</a:t>
            </a:r>
            <a:endParaRPr kumimoji="1" lang="en-US" altLang="ja-JP" sz="2800" dirty="0">
              <a:latin typeface="AR P丸ゴシック体E" panose="020F0900000000000000" pitchFamily="50" charset="-128"/>
              <a:ea typeface="AR P丸ゴシック体E" panose="020F0900000000000000" pitchFamily="50" charset="-128"/>
            </a:endParaRPr>
          </a:p>
          <a:p>
            <a:pPr algn="ctr"/>
            <a:r>
              <a:rPr kumimoji="1" lang="ja-JP" altLang="en-US" sz="2600" dirty="0">
                <a:latin typeface="AR P丸ゴシック体E" panose="020F0900000000000000" pitchFamily="50" charset="-128"/>
                <a:ea typeface="AR P丸ゴシック体E" panose="020F0900000000000000" pitchFamily="50" charset="-128"/>
              </a:rPr>
              <a:t>（主体的な学び）</a:t>
            </a:r>
          </a:p>
        </p:txBody>
      </p:sp>
      <p:sp>
        <p:nvSpPr>
          <p:cNvPr id="7" name="Rectangle 5">
            <a:extLst>
              <a:ext uri="{FF2B5EF4-FFF2-40B4-BE49-F238E27FC236}">
                <a16:creationId xmlns:a16="http://schemas.microsoft.com/office/drawing/2014/main" id="{9FEB4EE8-9BB3-82B6-63C5-39353DD271B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テキスト ボックス 8">
            <a:extLst>
              <a:ext uri="{FF2B5EF4-FFF2-40B4-BE49-F238E27FC236}">
                <a16:creationId xmlns:a16="http://schemas.microsoft.com/office/drawing/2014/main" id="{CEF08699-DCCB-2CAA-8219-8584BF6F686B}"/>
              </a:ext>
            </a:extLst>
          </p:cNvPr>
          <p:cNvSpPr txBox="1"/>
          <p:nvPr/>
        </p:nvSpPr>
        <p:spPr>
          <a:xfrm>
            <a:off x="3064433" y="4997158"/>
            <a:ext cx="2908168" cy="923330"/>
          </a:xfrm>
          <a:prstGeom prst="rect">
            <a:avLst/>
          </a:prstGeom>
          <a:solidFill>
            <a:srgbClr val="FFFFCC"/>
          </a:solidFill>
        </p:spPr>
        <p:txBody>
          <a:bodyPr wrap="square" rtlCol="0">
            <a:spAutoFit/>
          </a:bodyPr>
          <a:lstStyle/>
          <a:p>
            <a:pPr algn="ctr"/>
            <a:r>
              <a:rPr kumimoji="1" lang="ja-JP" altLang="en-US" sz="2800" dirty="0">
                <a:latin typeface="AR P丸ゴシック体E" panose="020F0900000000000000" pitchFamily="50" charset="-128"/>
                <a:ea typeface="AR P丸ゴシック体E" panose="020F0900000000000000" pitchFamily="50" charset="-128"/>
              </a:rPr>
              <a:t> ＳＥ</a:t>
            </a:r>
            <a:r>
              <a:rPr kumimoji="1" lang="en-US" altLang="ja-JP" sz="2800" dirty="0">
                <a:latin typeface="AR P丸ゴシック体E" panose="020F0900000000000000" pitchFamily="50" charset="-128"/>
                <a:ea typeface="AR P丸ゴシック体E" panose="020F0900000000000000" pitchFamily="50" charset="-128"/>
              </a:rPr>
              <a:t>K</a:t>
            </a:r>
            <a:r>
              <a:rPr kumimoji="1" lang="ja-JP" altLang="en-US" sz="2800" dirty="0">
                <a:latin typeface="AR P丸ゴシック体E" panose="020F0900000000000000" pitchFamily="50" charset="-128"/>
                <a:ea typeface="AR P丸ゴシック体E" panose="020F0900000000000000" pitchFamily="50" charset="-128"/>
              </a:rPr>
              <a:t>ＡＩ</a:t>
            </a:r>
            <a:endParaRPr kumimoji="1" lang="en-US" altLang="ja-JP" sz="2800" dirty="0">
              <a:latin typeface="AR P丸ゴシック体E" panose="020F0900000000000000" pitchFamily="50" charset="-128"/>
              <a:ea typeface="AR P丸ゴシック体E" panose="020F0900000000000000" pitchFamily="50" charset="-128"/>
            </a:endParaRPr>
          </a:p>
          <a:p>
            <a:r>
              <a:rPr kumimoji="1" lang="ja-JP" altLang="en-US" sz="2600" dirty="0">
                <a:latin typeface="AR P丸ゴシック体E" panose="020F0900000000000000" pitchFamily="50" charset="-128"/>
                <a:ea typeface="AR P丸ゴシック体E" panose="020F0900000000000000" pitchFamily="50" charset="-128"/>
              </a:rPr>
              <a:t>（地域から世界へ ）　</a:t>
            </a:r>
          </a:p>
        </p:txBody>
      </p:sp>
      <p:sp>
        <p:nvSpPr>
          <p:cNvPr id="10" name="テキスト ボックス 9">
            <a:extLst>
              <a:ext uri="{FF2B5EF4-FFF2-40B4-BE49-F238E27FC236}">
                <a16:creationId xmlns:a16="http://schemas.microsoft.com/office/drawing/2014/main" id="{0899A940-CD61-42EE-9D32-D5F586C3F701}"/>
              </a:ext>
            </a:extLst>
          </p:cNvPr>
          <p:cNvSpPr txBox="1"/>
          <p:nvPr/>
        </p:nvSpPr>
        <p:spPr>
          <a:xfrm>
            <a:off x="6260153" y="4997158"/>
            <a:ext cx="2706190" cy="923330"/>
          </a:xfrm>
          <a:prstGeom prst="rect">
            <a:avLst/>
          </a:prstGeom>
          <a:solidFill>
            <a:srgbClr val="FFFFCC"/>
          </a:solidFill>
        </p:spPr>
        <p:txBody>
          <a:bodyPr wrap="none" rtlCol="0">
            <a:spAutoFit/>
          </a:bodyPr>
          <a:lstStyle/>
          <a:p>
            <a:pPr algn="ctr"/>
            <a:r>
              <a:rPr kumimoji="1" lang="ja-JP" altLang="en-US" sz="2800" dirty="0">
                <a:latin typeface="AR P丸ゴシック体E" panose="020F0900000000000000" pitchFamily="50" charset="-128"/>
                <a:ea typeface="AR P丸ゴシック体E" panose="020F0900000000000000" pitchFamily="50" charset="-128"/>
              </a:rPr>
              <a:t>つながり</a:t>
            </a:r>
            <a:endParaRPr kumimoji="1" lang="en-US" altLang="ja-JP" sz="2800" dirty="0">
              <a:latin typeface="AR P丸ゴシック体E" panose="020F0900000000000000" pitchFamily="50" charset="-128"/>
              <a:ea typeface="AR P丸ゴシック体E" panose="020F0900000000000000" pitchFamily="50" charset="-128"/>
            </a:endParaRPr>
          </a:p>
          <a:p>
            <a:r>
              <a:rPr kumimoji="1" lang="ja-JP" altLang="en-US" sz="2600" dirty="0">
                <a:latin typeface="AR P丸ゴシック体E" panose="020F0900000000000000" pitchFamily="50" charset="-128"/>
                <a:ea typeface="AR P丸ゴシック体E" panose="020F0900000000000000" pitchFamily="50" charset="-128"/>
              </a:rPr>
              <a:t>（認め合い・連携）</a:t>
            </a:r>
          </a:p>
        </p:txBody>
      </p:sp>
      <p:sp>
        <p:nvSpPr>
          <p:cNvPr id="11" name="テキスト ボックス 10">
            <a:extLst>
              <a:ext uri="{FF2B5EF4-FFF2-40B4-BE49-F238E27FC236}">
                <a16:creationId xmlns:a16="http://schemas.microsoft.com/office/drawing/2014/main" id="{613A2C56-DD92-7467-5C04-545FB0A9B0BC}"/>
              </a:ext>
            </a:extLst>
          </p:cNvPr>
          <p:cNvSpPr txBox="1"/>
          <p:nvPr/>
        </p:nvSpPr>
        <p:spPr>
          <a:xfrm>
            <a:off x="878923" y="87868"/>
            <a:ext cx="3764172" cy="369332"/>
          </a:xfrm>
          <a:prstGeom prst="rect">
            <a:avLst/>
          </a:prstGeom>
          <a:noFill/>
        </p:spPr>
        <p:txBody>
          <a:bodyPr wrap="none" rtlCol="0">
            <a:spAutoFit/>
          </a:bodyPr>
          <a:lstStyle/>
          <a:p>
            <a:r>
              <a:rPr kumimoji="1" lang="ja-JP" altLang="en-US" b="1" dirty="0"/>
              <a:t>小平市「令和</a:t>
            </a:r>
            <a:r>
              <a:rPr kumimoji="1" lang="en-US" altLang="ja-JP" b="1" dirty="0"/>
              <a:t>6</a:t>
            </a:r>
            <a:r>
              <a:rPr kumimoji="1" lang="ja-JP" altLang="en-US" b="1" dirty="0"/>
              <a:t>年度主要事業」より</a:t>
            </a:r>
          </a:p>
        </p:txBody>
      </p:sp>
      <p:sp>
        <p:nvSpPr>
          <p:cNvPr id="12" name="テキスト ボックス 11">
            <a:extLst>
              <a:ext uri="{FF2B5EF4-FFF2-40B4-BE49-F238E27FC236}">
                <a16:creationId xmlns:a16="http://schemas.microsoft.com/office/drawing/2014/main" id="{8A916DF2-6F09-A839-D6A1-703149C97E43}"/>
              </a:ext>
            </a:extLst>
          </p:cNvPr>
          <p:cNvSpPr txBox="1"/>
          <p:nvPr/>
        </p:nvSpPr>
        <p:spPr>
          <a:xfrm>
            <a:off x="35713" y="6103194"/>
            <a:ext cx="9144000" cy="461665"/>
          </a:xfrm>
          <a:prstGeom prst="rect">
            <a:avLst/>
          </a:prstGeom>
          <a:solidFill>
            <a:srgbClr val="FFDDEB"/>
          </a:solidFill>
        </p:spPr>
        <p:txBody>
          <a:bodyPr wrap="square" rtlCol="0">
            <a:spAutoFit/>
          </a:bodyPr>
          <a:lstStyle/>
          <a:p>
            <a:pPr algn="ctr"/>
            <a:r>
              <a:rPr kumimoji="1" lang="ja-JP" altLang="en-US" sz="2400" dirty="0">
                <a:latin typeface="AR P丸ゴシック体E" panose="020F0900000000000000" pitchFamily="50" charset="-128"/>
                <a:ea typeface="AR P丸ゴシック体E" panose="020F0900000000000000" pitchFamily="50" charset="-128"/>
              </a:rPr>
              <a:t>ＳＥＫＡＩとのつながりを通して、未来に向かって動き出すこどもたち</a:t>
            </a:r>
          </a:p>
        </p:txBody>
      </p:sp>
      <p:sp>
        <p:nvSpPr>
          <p:cNvPr id="3" name="正方形/長方形 2">
            <a:extLst>
              <a:ext uri="{FF2B5EF4-FFF2-40B4-BE49-F238E27FC236}">
                <a16:creationId xmlns:a16="http://schemas.microsoft.com/office/drawing/2014/main" id="{D2A48353-C2FA-F435-E090-D82ADBAB8AD1}"/>
              </a:ext>
            </a:extLst>
          </p:cNvPr>
          <p:cNvSpPr/>
          <p:nvPr/>
        </p:nvSpPr>
        <p:spPr>
          <a:xfrm>
            <a:off x="301311" y="1957388"/>
            <a:ext cx="8485502" cy="286765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62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78231-81F1-2FF2-5584-7223B9B7F157}"/>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AD60A73-05CA-8037-2B5F-71F1C65E050F}"/>
              </a:ext>
            </a:extLst>
          </p:cNvPr>
          <p:cNvPicPr>
            <a:picLocks noChangeAspect="1"/>
          </p:cNvPicPr>
          <p:nvPr/>
        </p:nvPicPr>
        <p:blipFill>
          <a:blip r:embed="rId3"/>
          <a:stretch>
            <a:fillRect/>
          </a:stretch>
        </p:blipFill>
        <p:spPr>
          <a:xfrm>
            <a:off x="600076" y="-53494"/>
            <a:ext cx="7900988" cy="6927407"/>
          </a:xfrm>
          <a:prstGeom prst="rect">
            <a:avLst/>
          </a:prstGeom>
        </p:spPr>
      </p:pic>
      <p:sp>
        <p:nvSpPr>
          <p:cNvPr id="4" name="四角形: 角を丸くする 3">
            <a:extLst>
              <a:ext uri="{FF2B5EF4-FFF2-40B4-BE49-F238E27FC236}">
                <a16:creationId xmlns:a16="http://schemas.microsoft.com/office/drawing/2014/main" id="{206DBD7C-0BF8-C640-5EA1-7E54D117B855}"/>
              </a:ext>
            </a:extLst>
          </p:cNvPr>
          <p:cNvSpPr/>
          <p:nvPr/>
        </p:nvSpPr>
        <p:spPr>
          <a:xfrm>
            <a:off x="2971800" y="200025"/>
            <a:ext cx="5715000" cy="332898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6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93C17-8620-4BBA-24D7-69EE8C62775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A44DCE8D-966E-6851-CFE5-20765851C31A}"/>
              </a:ext>
            </a:extLst>
          </p:cNvPr>
          <p:cNvPicPr>
            <a:picLocks noChangeAspect="1"/>
          </p:cNvPicPr>
          <p:nvPr/>
        </p:nvPicPr>
        <p:blipFill>
          <a:blip r:embed="rId3"/>
          <a:srcRect l="33000" t="3042" r="1997" b="49728"/>
          <a:stretch/>
        </p:blipFill>
        <p:spPr>
          <a:xfrm>
            <a:off x="126112" y="363748"/>
            <a:ext cx="8960741" cy="5708439"/>
          </a:xfrm>
          <a:prstGeom prst="rect">
            <a:avLst/>
          </a:prstGeom>
          <a:ln w="28575">
            <a:solidFill>
              <a:srgbClr val="FF0000"/>
            </a:solidFill>
          </a:ln>
        </p:spPr>
      </p:pic>
      <p:sp>
        <p:nvSpPr>
          <p:cNvPr id="5" name="四角形: 角を丸くする 4">
            <a:extLst>
              <a:ext uri="{FF2B5EF4-FFF2-40B4-BE49-F238E27FC236}">
                <a16:creationId xmlns:a16="http://schemas.microsoft.com/office/drawing/2014/main" id="{B722172C-6D08-806F-F0C4-5F96B64A7D34}"/>
              </a:ext>
            </a:extLst>
          </p:cNvPr>
          <p:cNvSpPr/>
          <p:nvPr/>
        </p:nvSpPr>
        <p:spPr>
          <a:xfrm>
            <a:off x="5731669" y="1071563"/>
            <a:ext cx="1414462" cy="65722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55D1162-A4C7-601D-9365-A32F1B460B54}"/>
              </a:ext>
            </a:extLst>
          </p:cNvPr>
          <p:cNvSpPr/>
          <p:nvPr/>
        </p:nvSpPr>
        <p:spPr>
          <a:xfrm>
            <a:off x="4867277" y="1073949"/>
            <a:ext cx="1414462" cy="657225"/>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91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xit" presetSubtype="0" fill="hold" grpId="1" nodeType="withEffect">
                                  <p:stCondLst>
                                    <p:cond delay="0"/>
                                  </p:stCondLst>
                                  <p:childTnLst>
                                    <p:animEffect transition="out" filter="fade">
                                      <p:cBhvr>
                                        <p:cTn id="18" dur="1000"/>
                                        <p:tgtEl>
                                          <p:spTgt spid="5"/>
                                        </p:tgtEl>
                                      </p:cBhvr>
                                    </p:animEffect>
                                    <p:anim calcmode="lin" valueType="num">
                                      <p:cBhvr>
                                        <p:cTn id="19" dur="1000"/>
                                        <p:tgtEl>
                                          <p:spTgt spid="5"/>
                                        </p:tgtEl>
                                        <p:attrNameLst>
                                          <p:attrName>ppt_x</p:attrName>
                                        </p:attrNameLst>
                                      </p:cBhvr>
                                      <p:tavLst>
                                        <p:tav tm="0">
                                          <p:val>
                                            <p:strVal val="ppt_x"/>
                                          </p:val>
                                        </p:tav>
                                        <p:tav tm="100000">
                                          <p:val>
                                            <p:strVal val="ppt_x"/>
                                          </p:val>
                                        </p:tav>
                                      </p:tavLst>
                                    </p:anim>
                                    <p:anim calcmode="lin" valueType="num">
                                      <p:cBhvr>
                                        <p:cTn id="20" dur="1000"/>
                                        <p:tgtEl>
                                          <p:spTgt spid="5"/>
                                        </p:tgtEl>
                                        <p:attrNameLst>
                                          <p:attrName>ppt_y</p:attrName>
                                        </p:attrNameLst>
                                      </p:cBhvr>
                                      <p:tavLst>
                                        <p:tav tm="0">
                                          <p:val>
                                            <p:strVal val="ppt_y"/>
                                          </p:val>
                                        </p:tav>
                                        <p:tav tm="100000">
                                          <p:val>
                                            <p:strVal val="ppt_y+.1"/>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65A6FC-C45D-EBC1-7BC3-8A0BAD3B7F41}"/>
              </a:ext>
            </a:extLst>
          </p:cNvPr>
          <p:cNvPicPr>
            <a:picLocks noChangeAspect="1"/>
          </p:cNvPicPr>
          <p:nvPr/>
        </p:nvPicPr>
        <p:blipFill>
          <a:blip r:embed="rId2"/>
          <a:stretch>
            <a:fillRect/>
          </a:stretch>
        </p:blipFill>
        <p:spPr>
          <a:xfrm>
            <a:off x="0" y="771525"/>
            <a:ext cx="9064949" cy="5029200"/>
          </a:xfrm>
          <a:prstGeom prst="rect">
            <a:avLst/>
          </a:prstGeom>
        </p:spPr>
      </p:pic>
      <p:sp>
        <p:nvSpPr>
          <p:cNvPr id="4" name="テキスト ボックス 3">
            <a:extLst>
              <a:ext uri="{FF2B5EF4-FFF2-40B4-BE49-F238E27FC236}">
                <a16:creationId xmlns:a16="http://schemas.microsoft.com/office/drawing/2014/main" id="{0BC2861C-F329-52E5-3B69-808DC6FFC79B}"/>
              </a:ext>
            </a:extLst>
          </p:cNvPr>
          <p:cNvSpPr txBox="1"/>
          <p:nvPr/>
        </p:nvSpPr>
        <p:spPr>
          <a:xfrm>
            <a:off x="214313" y="402193"/>
            <a:ext cx="5610831" cy="369332"/>
          </a:xfrm>
          <a:prstGeom prst="rect">
            <a:avLst/>
          </a:prstGeom>
          <a:noFill/>
        </p:spPr>
        <p:txBody>
          <a:bodyPr wrap="none" rtlCol="0">
            <a:spAutoFit/>
          </a:bodyPr>
          <a:lstStyle/>
          <a:p>
            <a:r>
              <a:rPr kumimoji="1" lang="ja-JP" altLang="en-US" dirty="0"/>
              <a:t>第二次小平市教育振興基本計画の令和</a:t>
            </a:r>
            <a:r>
              <a:rPr kumimoji="1" lang="en-US" altLang="ja-JP" dirty="0"/>
              <a:t>6</a:t>
            </a:r>
            <a:r>
              <a:rPr kumimoji="1" lang="ja-JP" altLang="en-US" dirty="0"/>
              <a:t>年度主要事業</a:t>
            </a:r>
          </a:p>
        </p:txBody>
      </p:sp>
      <p:sp>
        <p:nvSpPr>
          <p:cNvPr id="5" name="四角形: 角を丸くする 4">
            <a:extLst>
              <a:ext uri="{FF2B5EF4-FFF2-40B4-BE49-F238E27FC236}">
                <a16:creationId xmlns:a16="http://schemas.microsoft.com/office/drawing/2014/main" id="{DA2D6C8E-91DB-9000-6E69-8065BD24D701}"/>
              </a:ext>
            </a:extLst>
          </p:cNvPr>
          <p:cNvSpPr/>
          <p:nvPr/>
        </p:nvSpPr>
        <p:spPr>
          <a:xfrm>
            <a:off x="214313" y="1843088"/>
            <a:ext cx="8850636" cy="1085850"/>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4E45E06D-67B9-A754-5030-D09759013F37}"/>
              </a:ext>
            </a:extLst>
          </p:cNvPr>
          <p:cNvSpPr/>
          <p:nvPr/>
        </p:nvSpPr>
        <p:spPr>
          <a:xfrm>
            <a:off x="203834" y="2924176"/>
            <a:ext cx="8850636" cy="1085850"/>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E0CE16F-9A90-4047-A1E3-54417AAF8079}"/>
              </a:ext>
            </a:extLst>
          </p:cNvPr>
          <p:cNvSpPr/>
          <p:nvPr/>
        </p:nvSpPr>
        <p:spPr>
          <a:xfrm>
            <a:off x="214313" y="4033839"/>
            <a:ext cx="8850636" cy="2440304"/>
          </a:xfrm>
          <a:prstGeom prst="roundRect">
            <a:avLst>
              <a:gd name="adj" fmla="val 10066"/>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65DAD17-5B54-AA3C-4F2A-2F765D61FC6D}"/>
              </a:ext>
            </a:extLst>
          </p:cNvPr>
          <p:cNvSpPr/>
          <p:nvPr/>
        </p:nvSpPr>
        <p:spPr>
          <a:xfrm>
            <a:off x="1164419" y="816762"/>
            <a:ext cx="1195389" cy="48101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2F0B685-E823-08CE-3BA5-5D75E61AA497}"/>
              </a:ext>
            </a:extLst>
          </p:cNvPr>
          <p:cNvSpPr/>
          <p:nvPr/>
        </p:nvSpPr>
        <p:spPr>
          <a:xfrm>
            <a:off x="400043" y="819148"/>
            <a:ext cx="1195389" cy="481011"/>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BAD4F66-F874-4BD9-8273-A7FCD556A3A8}"/>
              </a:ext>
            </a:extLst>
          </p:cNvPr>
          <p:cNvGrpSpPr/>
          <p:nvPr/>
        </p:nvGrpSpPr>
        <p:grpSpPr>
          <a:xfrm>
            <a:off x="2926532" y="826295"/>
            <a:ext cx="6077788" cy="497914"/>
            <a:chOff x="2926532" y="826295"/>
            <a:chExt cx="6077788" cy="497914"/>
          </a:xfrm>
        </p:grpSpPr>
        <p:sp>
          <p:nvSpPr>
            <p:cNvPr id="2" name="テキスト ボックス 1">
              <a:extLst>
                <a:ext uri="{FF2B5EF4-FFF2-40B4-BE49-F238E27FC236}">
                  <a16:creationId xmlns:a16="http://schemas.microsoft.com/office/drawing/2014/main" id="{0299A26A-BA3A-9975-13ED-EC5779E347EF}"/>
                </a:ext>
              </a:extLst>
            </p:cNvPr>
            <p:cNvSpPr txBox="1"/>
            <p:nvPr/>
          </p:nvSpPr>
          <p:spPr>
            <a:xfrm>
              <a:off x="3124184" y="831766"/>
              <a:ext cx="5880136" cy="492443"/>
            </a:xfrm>
            <a:prstGeom prst="rect">
              <a:avLst/>
            </a:prstGeom>
            <a:noFill/>
          </p:spPr>
          <p:txBody>
            <a:bodyPr wrap="none" rtlCol="0">
              <a:spAutoFit/>
            </a:bodyPr>
            <a:lstStyle/>
            <a:p>
              <a:r>
                <a:rPr kumimoji="1" lang="ja-JP" altLang="en-US" sz="2600" dirty="0">
                  <a:latin typeface="AR P丸ゴシック体E" panose="020F0900000000000000" pitchFamily="50" charset="-128"/>
                  <a:ea typeface="AR P丸ゴシック体E" panose="020F0900000000000000" pitchFamily="50" charset="-128"/>
                </a:rPr>
                <a:t>基礎・基本の徹底</a:t>
              </a:r>
              <a:r>
                <a:rPr kumimoji="1" lang="en-US" altLang="ja-JP" sz="2600" dirty="0">
                  <a:latin typeface="AR P丸ゴシック体E" panose="020F0900000000000000" pitchFamily="50" charset="-128"/>
                  <a:ea typeface="AR P丸ゴシック体E" panose="020F0900000000000000" pitchFamily="50" charset="-128"/>
                </a:rPr>
                <a:t>…</a:t>
              </a:r>
              <a:r>
                <a:rPr kumimoji="1" lang="ja-JP" altLang="en-US" sz="2600" dirty="0">
                  <a:latin typeface="AR P丸ゴシック体E" panose="020F0900000000000000" pitchFamily="50" charset="-128"/>
                  <a:ea typeface="AR P丸ゴシック体E" panose="020F0900000000000000" pitchFamily="50" charset="-128"/>
                </a:rPr>
                <a:t>知識・理解や技能？</a:t>
              </a:r>
            </a:p>
          </p:txBody>
        </p:sp>
        <p:sp>
          <p:nvSpPr>
            <p:cNvPr id="10" name="四角形: 角を丸くする 9">
              <a:extLst>
                <a:ext uri="{FF2B5EF4-FFF2-40B4-BE49-F238E27FC236}">
                  <a16:creationId xmlns:a16="http://schemas.microsoft.com/office/drawing/2014/main" id="{CD3DA3BD-9785-300C-E057-3C90A86008DE}"/>
                </a:ext>
              </a:extLst>
            </p:cNvPr>
            <p:cNvSpPr/>
            <p:nvPr/>
          </p:nvSpPr>
          <p:spPr>
            <a:xfrm>
              <a:off x="2926532" y="826295"/>
              <a:ext cx="6077788" cy="49791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FC892D9B-4AA6-39A7-70AD-170641A2D100}"/>
              </a:ext>
            </a:extLst>
          </p:cNvPr>
          <p:cNvSpPr txBox="1"/>
          <p:nvPr/>
        </p:nvSpPr>
        <p:spPr>
          <a:xfrm>
            <a:off x="1401347" y="2167365"/>
            <a:ext cx="6603090"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「主体的・対話的で深い学び」の実現</a:t>
            </a:r>
          </a:p>
        </p:txBody>
      </p:sp>
      <p:sp>
        <p:nvSpPr>
          <p:cNvPr id="13" name="テキスト ボックス 12">
            <a:extLst>
              <a:ext uri="{FF2B5EF4-FFF2-40B4-BE49-F238E27FC236}">
                <a16:creationId xmlns:a16="http://schemas.microsoft.com/office/drawing/2014/main" id="{BC3AF420-EC68-A7D1-D27E-557C5768F1A5}"/>
              </a:ext>
            </a:extLst>
          </p:cNvPr>
          <p:cNvSpPr txBox="1"/>
          <p:nvPr/>
        </p:nvSpPr>
        <p:spPr>
          <a:xfrm>
            <a:off x="1469704" y="3129520"/>
            <a:ext cx="6487673"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「思考力・判断力・表現力</a:t>
            </a:r>
            <a:r>
              <a:rPr kumimoji="1" lang="ja-JP" altLang="en-US" sz="3200" dirty="0">
                <a:solidFill>
                  <a:srgbClr val="0070C0"/>
                </a:solidFill>
                <a:latin typeface="AR P丸ゴシック体E" panose="020F0900000000000000" pitchFamily="50" charset="-128"/>
                <a:ea typeface="AR P丸ゴシック体E" panose="020F0900000000000000" pitchFamily="50" charset="-128"/>
              </a:rPr>
              <a:t>等</a:t>
            </a:r>
            <a:r>
              <a:rPr kumimoji="1" lang="ja-JP" altLang="en-US" sz="3200" dirty="0">
                <a:latin typeface="AR P丸ゴシック体E" panose="020F0900000000000000" pitchFamily="50" charset="-128"/>
                <a:ea typeface="AR P丸ゴシック体E" panose="020F0900000000000000" pitchFamily="50" charset="-128"/>
              </a:rPr>
              <a:t>」の育成</a:t>
            </a:r>
          </a:p>
        </p:txBody>
      </p:sp>
      <p:sp>
        <p:nvSpPr>
          <p:cNvPr id="14" name="テキスト ボックス 13">
            <a:extLst>
              <a:ext uri="{FF2B5EF4-FFF2-40B4-BE49-F238E27FC236}">
                <a16:creationId xmlns:a16="http://schemas.microsoft.com/office/drawing/2014/main" id="{4AEDDAB3-C288-A5B4-74A0-CB4BFBA6784C}"/>
              </a:ext>
            </a:extLst>
          </p:cNvPr>
          <p:cNvSpPr txBox="1"/>
          <p:nvPr/>
        </p:nvSpPr>
        <p:spPr>
          <a:xfrm>
            <a:off x="1397640" y="4045154"/>
            <a:ext cx="6269665"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教育内容等を教科等横断的に編成</a:t>
            </a:r>
          </a:p>
        </p:txBody>
      </p:sp>
      <p:sp>
        <p:nvSpPr>
          <p:cNvPr id="15" name="テキスト ボックス 14">
            <a:extLst>
              <a:ext uri="{FF2B5EF4-FFF2-40B4-BE49-F238E27FC236}">
                <a16:creationId xmlns:a16="http://schemas.microsoft.com/office/drawing/2014/main" id="{3335AF9C-F0D2-72E0-8A26-AEF811539AAE}"/>
              </a:ext>
            </a:extLst>
          </p:cNvPr>
          <p:cNvSpPr txBox="1"/>
          <p:nvPr/>
        </p:nvSpPr>
        <p:spPr>
          <a:xfrm>
            <a:off x="1397640" y="4706873"/>
            <a:ext cx="4211409"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教育課程の評価と改善</a:t>
            </a:r>
          </a:p>
        </p:txBody>
      </p:sp>
      <p:sp>
        <p:nvSpPr>
          <p:cNvPr id="16" name="テキスト ボックス 15">
            <a:extLst>
              <a:ext uri="{FF2B5EF4-FFF2-40B4-BE49-F238E27FC236}">
                <a16:creationId xmlns:a16="http://schemas.microsoft.com/office/drawing/2014/main" id="{2E7F6F78-7A27-36C7-686F-B594F03BFF04}"/>
              </a:ext>
            </a:extLst>
          </p:cNvPr>
          <p:cNvSpPr txBox="1"/>
          <p:nvPr/>
        </p:nvSpPr>
        <p:spPr>
          <a:xfrm>
            <a:off x="1386598" y="5396925"/>
            <a:ext cx="6243519" cy="1077218"/>
          </a:xfrm>
          <a:prstGeom prst="rect">
            <a:avLst/>
          </a:prstGeom>
          <a:solidFill>
            <a:srgbClr val="CCFFCC"/>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教育活動の質の向上を目指した</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カリキュラムマネジメント</a:t>
            </a:r>
          </a:p>
        </p:txBody>
      </p:sp>
    </p:spTree>
    <p:extLst>
      <p:ext uri="{BB962C8B-B14F-4D97-AF65-F5344CB8AC3E}">
        <p14:creationId xmlns:p14="http://schemas.microsoft.com/office/powerpoint/2010/main" val="5125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1"/>
                                        </p:tgtEl>
                                      </p:cBhvr>
                                    </p:animEffect>
                                    <p:anim calcmode="lin" valueType="num">
                                      <p:cBhvr>
                                        <p:cTn id="21" dur="1000"/>
                                        <p:tgtEl>
                                          <p:spTgt spid="11"/>
                                        </p:tgtEl>
                                        <p:attrNameLst>
                                          <p:attrName>ppt_x</p:attrName>
                                        </p:attrNameLst>
                                      </p:cBhvr>
                                      <p:tavLst>
                                        <p:tav tm="0">
                                          <p:val>
                                            <p:strVal val="ppt_x"/>
                                          </p:val>
                                        </p:tav>
                                        <p:tav tm="100000">
                                          <p:val>
                                            <p:strVal val="ppt_x"/>
                                          </p:val>
                                        </p:tav>
                                      </p:tavLst>
                                    </p:anim>
                                    <p:anim calcmode="lin" valueType="num">
                                      <p:cBhvr>
                                        <p:cTn id="22" dur="1000"/>
                                        <p:tgtEl>
                                          <p:spTgt spid="11"/>
                                        </p:tgtEl>
                                        <p:attrNameLst>
                                          <p:attrName>ppt_y</p:attrName>
                                        </p:attrNameLst>
                                      </p:cBhvr>
                                      <p:tavLst>
                                        <p:tav tm="0">
                                          <p:val>
                                            <p:strVal val="ppt_y"/>
                                          </p:val>
                                        </p:tav>
                                        <p:tav tm="100000">
                                          <p:val>
                                            <p:strVal val="ppt_y+.1"/>
                                          </p:val>
                                        </p:tav>
                                      </p:tavLst>
                                    </p:anim>
                                    <p:set>
                                      <p:cBhvr>
                                        <p:cTn id="23" dur="1" fill="hold">
                                          <p:stCondLst>
                                            <p:cond delay="9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xit" presetSubtype="0" fill="hold" grpId="1" nodeType="withEffect">
                                  <p:stCondLst>
                                    <p:cond delay="0"/>
                                  </p:stCondLst>
                                  <p:childTnLst>
                                    <p:animEffect transition="out" filter="fade">
                                      <p:cBhvr>
                                        <p:cTn id="32" dur="1000"/>
                                        <p:tgtEl>
                                          <p:spTgt spid="8"/>
                                        </p:tgtEl>
                                      </p:cBhvr>
                                    </p:animEffect>
                                    <p:anim calcmode="lin" valueType="num">
                                      <p:cBhvr>
                                        <p:cTn id="33" dur="1000"/>
                                        <p:tgtEl>
                                          <p:spTgt spid="8"/>
                                        </p:tgtEl>
                                        <p:attrNameLst>
                                          <p:attrName>ppt_x</p:attrName>
                                        </p:attrNameLst>
                                      </p:cBhvr>
                                      <p:tavLst>
                                        <p:tav tm="0">
                                          <p:val>
                                            <p:strVal val="ppt_x"/>
                                          </p:val>
                                        </p:tav>
                                        <p:tav tm="100000">
                                          <p:val>
                                            <p:strVal val="ppt_x"/>
                                          </p:val>
                                        </p:tav>
                                      </p:tavLst>
                                    </p:anim>
                                    <p:anim calcmode="lin" valueType="num">
                                      <p:cBhvr>
                                        <p:cTn id="34" dur="1000"/>
                                        <p:tgtEl>
                                          <p:spTgt spid="8"/>
                                        </p:tgtEl>
                                        <p:attrNameLst>
                                          <p:attrName>ppt_y</p:attrName>
                                        </p:attrNameLst>
                                      </p:cBhvr>
                                      <p:tavLst>
                                        <p:tav tm="0">
                                          <p:val>
                                            <p:strVal val="ppt_y"/>
                                          </p:val>
                                        </p:tav>
                                        <p:tav tm="100000">
                                          <p:val>
                                            <p:strVal val="ppt_y+.1"/>
                                          </p:val>
                                        </p:tav>
                                      </p:tavLst>
                                    </p:anim>
                                    <p:set>
                                      <p:cBhvr>
                                        <p:cTn id="35" dur="1" fill="hold">
                                          <p:stCondLst>
                                            <p:cond delay="9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4279-675B-6677-F4E2-989275B709C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38897DF1-2ABD-4C50-67BE-1C595EA41537}"/>
              </a:ext>
            </a:extLst>
          </p:cNvPr>
          <p:cNvPicPr>
            <a:picLocks noChangeAspect="1"/>
          </p:cNvPicPr>
          <p:nvPr/>
        </p:nvPicPr>
        <p:blipFill>
          <a:blip r:embed="rId2"/>
          <a:stretch>
            <a:fillRect/>
          </a:stretch>
        </p:blipFill>
        <p:spPr>
          <a:xfrm>
            <a:off x="1254074" y="114301"/>
            <a:ext cx="6105511" cy="6115050"/>
          </a:xfrm>
          <a:prstGeom prst="rect">
            <a:avLst/>
          </a:prstGeom>
        </p:spPr>
      </p:pic>
      <p:sp>
        <p:nvSpPr>
          <p:cNvPr id="5" name="テキスト ボックス 4">
            <a:extLst>
              <a:ext uri="{FF2B5EF4-FFF2-40B4-BE49-F238E27FC236}">
                <a16:creationId xmlns:a16="http://schemas.microsoft.com/office/drawing/2014/main" id="{95572D9A-9DAF-612B-1E9E-89C5E0BA0457}"/>
              </a:ext>
            </a:extLst>
          </p:cNvPr>
          <p:cNvSpPr txBox="1"/>
          <p:nvPr/>
        </p:nvSpPr>
        <p:spPr>
          <a:xfrm>
            <a:off x="71437" y="6317215"/>
            <a:ext cx="9001126" cy="369332"/>
          </a:xfrm>
          <a:prstGeom prst="rect">
            <a:avLst/>
          </a:prstGeom>
          <a:noFill/>
        </p:spPr>
        <p:txBody>
          <a:bodyPr wrap="square">
            <a:spAutoFit/>
          </a:bodyPr>
          <a:lstStyle/>
          <a:p>
            <a:pPr indent="400050" algn="just"/>
            <a:r>
              <a:rPr lang="en-US" altLang="ja-JP" sz="1800" u="sng" kern="100" dirty="0" err="1">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確かな学力</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https://www.mext.go.jp/a_menu/shotou/gakuryoku/korekara.htm</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9353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7EA31-D776-8AB5-C63A-14172557DDC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5B3C45CB-93B8-E1CE-893E-BBA567A25D30}"/>
              </a:ext>
            </a:extLst>
          </p:cNvPr>
          <p:cNvPicPr>
            <a:picLocks noChangeAspect="1"/>
          </p:cNvPicPr>
          <p:nvPr/>
        </p:nvPicPr>
        <p:blipFill rotWithShape="1">
          <a:blip r:embed="rId2"/>
          <a:srcRect l="4293" r="5775"/>
          <a:stretch/>
        </p:blipFill>
        <p:spPr bwMode="auto">
          <a:xfrm>
            <a:off x="121131" y="0"/>
            <a:ext cx="8901737" cy="7042337"/>
          </a:xfrm>
          <a:prstGeom prst="rect">
            <a:avLst/>
          </a:prstGeom>
          <a:ln>
            <a:noFill/>
          </a:ln>
          <a:extLst>
            <a:ext uri="{53640926-AAD7-44D8-BBD7-CCE9431645EC}">
              <a14:shadowObscured xmlns:a14="http://schemas.microsoft.com/office/drawing/2010/main"/>
            </a:ext>
          </a:extLst>
        </p:spPr>
      </p:pic>
      <p:sp>
        <p:nvSpPr>
          <p:cNvPr id="5" name="楕円 4">
            <a:extLst>
              <a:ext uri="{FF2B5EF4-FFF2-40B4-BE49-F238E27FC236}">
                <a16:creationId xmlns:a16="http://schemas.microsoft.com/office/drawing/2014/main" id="{1CF77223-659C-D518-DC51-2CD63565B22A}"/>
              </a:ext>
            </a:extLst>
          </p:cNvPr>
          <p:cNvSpPr/>
          <p:nvPr/>
        </p:nvSpPr>
        <p:spPr>
          <a:xfrm>
            <a:off x="3872754" y="4316506"/>
            <a:ext cx="1653988" cy="75303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118231B-DF25-AAB1-5D26-1FF0640B539C}"/>
              </a:ext>
            </a:extLst>
          </p:cNvPr>
          <p:cNvSpPr txBox="1"/>
          <p:nvPr/>
        </p:nvSpPr>
        <p:spPr>
          <a:xfrm>
            <a:off x="5298429" y="4404519"/>
            <a:ext cx="3074888" cy="523220"/>
          </a:xfrm>
          <a:prstGeom prst="rect">
            <a:avLst/>
          </a:prstGeom>
          <a:solidFill>
            <a:srgbClr val="C00000"/>
          </a:solidFill>
        </p:spPr>
        <p:txBody>
          <a:bodyPr wrap="square" rtlCol="0">
            <a:spAutoFit/>
          </a:bodyPr>
          <a:lstStyle/>
          <a:p>
            <a:r>
              <a:rPr kumimoji="1" lang="ja-JP" altLang="en-US" sz="2800" dirty="0">
                <a:solidFill>
                  <a:schemeClr val="bg1"/>
                </a:solidFill>
                <a:highlight>
                  <a:srgbClr val="FF0000"/>
                </a:highlight>
                <a:latin typeface="AR P丸ゴシック体E" panose="020F0900000000000000" pitchFamily="50" charset="-128"/>
                <a:ea typeface="AR P丸ゴシック体E" panose="020F0900000000000000" pitchFamily="50" charset="-128"/>
              </a:rPr>
              <a:t>　問題解決能力</a:t>
            </a:r>
            <a:r>
              <a:rPr kumimoji="1" lang="ja-JP" altLang="en-US" sz="2800" dirty="0">
                <a:solidFill>
                  <a:srgbClr val="FF0000"/>
                </a:solidFill>
                <a:highlight>
                  <a:srgbClr val="FF0000"/>
                </a:highlight>
                <a:latin typeface="AR P丸ゴシック体E" panose="020F0900000000000000" pitchFamily="50" charset="-128"/>
                <a:ea typeface="AR P丸ゴシック体E" panose="020F0900000000000000" pitchFamily="50" charset="-128"/>
              </a:rPr>
              <a:t>、</a:t>
            </a:r>
            <a:r>
              <a:rPr kumimoji="1" lang="ja-JP" altLang="en-US" sz="2800" dirty="0">
                <a:solidFill>
                  <a:schemeClr val="bg1"/>
                </a:solidFill>
                <a:highlight>
                  <a:srgbClr val="FF0000"/>
                </a:highlight>
                <a:latin typeface="AR P丸ゴシック体E" panose="020F0900000000000000" pitchFamily="50" charset="-128"/>
                <a:ea typeface="AR P丸ゴシック体E" panose="020F0900000000000000" pitchFamily="50" charset="-128"/>
              </a:rPr>
              <a:t>　　</a:t>
            </a:r>
          </a:p>
        </p:txBody>
      </p:sp>
      <p:sp>
        <p:nvSpPr>
          <p:cNvPr id="3" name="正方形/長方形 2">
            <a:extLst>
              <a:ext uri="{FF2B5EF4-FFF2-40B4-BE49-F238E27FC236}">
                <a16:creationId xmlns:a16="http://schemas.microsoft.com/office/drawing/2014/main" id="{BD3B106D-A807-147E-84BB-ADB49407DA75}"/>
              </a:ext>
            </a:extLst>
          </p:cNvPr>
          <p:cNvSpPr/>
          <p:nvPr/>
        </p:nvSpPr>
        <p:spPr>
          <a:xfrm>
            <a:off x="3895447" y="4276165"/>
            <a:ext cx="4500563" cy="228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000" dirty="0">
                <a:solidFill>
                  <a:srgbClr val="0070C0"/>
                </a:solidFill>
                <a:latin typeface="AR P丸ゴシック体E" panose="020F0900000000000000" pitchFamily="50" charset="-128"/>
                <a:ea typeface="AR P丸ゴシック体E" panose="020F0900000000000000" pitchFamily="50" charset="-128"/>
              </a:rPr>
              <a:t>　　　</a:t>
            </a:r>
            <a:r>
              <a:rPr kumimoji="1" lang="ja-JP" altLang="en-US" sz="2400" dirty="0">
                <a:solidFill>
                  <a:srgbClr val="0070C0"/>
                </a:solidFill>
                <a:latin typeface="AR P丸ゴシック体E" panose="020F0900000000000000" pitchFamily="50" charset="-128"/>
                <a:ea typeface="AR P丸ゴシック体E" panose="020F0900000000000000" pitchFamily="50" charset="-128"/>
              </a:rPr>
              <a:t>　</a:t>
            </a:r>
            <a:r>
              <a:rPr kumimoji="1" lang="ja-JP" altLang="en-US" sz="4000" dirty="0">
                <a:solidFill>
                  <a:srgbClr val="0070C0"/>
                </a:solidFill>
                <a:latin typeface="AR P丸ゴシック体E" panose="020F0900000000000000" pitchFamily="50" charset="-128"/>
                <a:ea typeface="AR P丸ゴシック体E" panose="020F0900000000000000" pitchFamily="50" charset="-128"/>
              </a:rPr>
              <a:t>等</a:t>
            </a:r>
          </a:p>
        </p:txBody>
      </p:sp>
      <p:sp>
        <p:nvSpPr>
          <p:cNvPr id="4" name="正方形/長方形 3">
            <a:extLst>
              <a:ext uri="{FF2B5EF4-FFF2-40B4-BE49-F238E27FC236}">
                <a16:creationId xmlns:a16="http://schemas.microsoft.com/office/drawing/2014/main" id="{3ADE22C5-877A-4EF0-F769-F09DE62D6785}"/>
              </a:ext>
            </a:extLst>
          </p:cNvPr>
          <p:cNvSpPr/>
          <p:nvPr/>
        </p:nvSpPr>
        <p:spPr>
          <a:xfrm>
            <a:off x="927847" y="3254188"/>
            <a:ext cx="3119718" cy="31600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29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4"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730</TotalTime>
  <Words>2810</Words>
  <Application>Microsoft Office PowerPoint</Application>
  <PresentationFormat>画面に合わせる (4:3)</PresentationFormat>
  <Paragraphs>426</Paragraphs>
  <Slides>37</Slides>
  <Notes>8</Notes>
  <HiddenSlides>0</HiddenSlides>
  <MMClips>1</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37</vt:i4>
      </vt:variant>
    </vt:vector>
  </HeadingPairs>
  <TitlesOfParts>
    <vt:vector size="58" baseType="lpstr">
      <vt:lpstr>AR Pゴシック体S</vt:lpstr>
      <vt:lpstr>AR Pペン楷書体L</vt:lpstr>
      <vt:lpstr>AR P丸ゴシック体E</vt:lpstr>
      <vt:lpstr>AR P丸ゴシック体M</vt:lpstr>
      <vt:lpstr>AR P悠々ゴシック体E</vt:lpstr>
      <vt:lpstr>AR丸ゴシック体E</vt:lpstr>
      <vt:lpstr>ＤＦ平成ゴシック体W5</vt:lpstr>
      <vt:lpstr>HGPｺﾞｼｯｸE</vt:lpstr>
      <vt:lpstr>HGP創英角ﾎﾟｯﾌﾟ体</vt:lpstr>
      <vt:lpstr>HGSｺﾞｼｯｸE</vt:lpstr>
      <vt:lpstr>HGS創英角ﾎﾟｯﾌﾟ体</vt:lpstr>
      <vt:lpstr>HG創英角ﾎﾟｯﾌﾟ体</vt:lpstr>
      <vt:lpstr>HG明朝B</vt:lpstr>
      <vt:lpstr>ＭＳ Ｐゴシック</vt:lpstr>
      <vt:lpstr>ＭＳ 明朝</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利夫 手島</dc:creator>
  <cp:lastModifiedBy>利夫 手島</cp:lastModifiedBy>
  <cp:revision>14</cp:revision>
  <dcterms:created xsi:type="dcterms:W3CDTF">2024-11-13T02:00:48Z</dcterms:created>
  <dcterms:modified xsi:type="dcterms:W3CDTF">2024-11-14T15:21:04Z</dcterms:modified>
</cp:coreProperties>
</file>