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617" r:id="rId2"/>
    <p:sldId id="256" r:id="rId3"/>
    <p:sldId id="257" r:id="rId4"/>
    <p:sldId id="258" r:id="rId5"/>
    <p:sldId id="261" r:id="rId6"/>
    <p:sldId id="306" r:id="rId7"/>
    <p:sldId id="263" r:id="rId8"/>
    <p:sldId id="264"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7" r:id="rId38"/>
    <p:sldId id="2615" r:id="rId39"/>
    <p:sldId id="266" r:id="rId40"/>
    <p:sldId id="314" r:id="rId41"/>
    <p:sldId id="318" r:id="rId42"/>
    <p:sldId id="324" r:id="rId43"/>
    <p:sldId id="319" r:id="rId44"/>
    <p:sldId id="320" r:id="rId45"/>
    <p:sldId id="323" r:id="rId46"/>
    <p:sldId id="267" r:id="rId47"/>
    <p:sldId id="2611" r:id="rId48"/>
    <p:sldId id="2612" r:id="rId49"/>
    <p:sldId id="2613" r:id="rId50"/>
    <p:sldId id="313" r:id="rId51"/>
    <p:sldId id="270" r:id="rId52"/>
    <p:sldId id="2616" r:id="rId53"/>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3784" autoAdjust="0"/>
  </p:normalViewPr>
  <p:slideViewPr>
    <p:cSldViewPr snapToGrid="0">
      <p:cViewPr>
        <p:scale>
          <a:sx n="100" d="100"/>
          <a:sy n="100" d="100"/>
        </p:scale>
        <p:origin x="324" y="-684"/>
      </p:cViewPr>
      <p:guideLst/>
    </p:cSldViewPr>
  </p:slideViewPr>
  <p:outlineViewPr>
    <p:cViewPr>
      <p:scale>
        <a:sx n="33" d="100"/>
        <a:sy n="33" d="100"/>
      </p:scale>
      <p:origin x="0" y="-7776"/>
    </p:cViewPr>
  </p:outlineViewPr>
  <p:notesTextViewPr>
    <p:cViewPr>
      <p:scale>
        <a:sx n="1" d="1"/>
        <a:sy n="1" d="1"/>
      </p:scale>
      <p:origin x="0" y="0"/>
    </p:cViewPr>
  </p:notesTextViewPr>
  <p:notesViewPr>
    <p:cSldViewPr snapToGrid="0">
      <p:cViewPr>
        <p:scale>
          <a:sx n="100" d="100"/>
          <a:sy n="100" d="100"/>
        </p:scale>
        <p:origin x="1620" y="-15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1EF6C8B4-C918-480A-AF55-88AC749B7F52}" type="datetimeFigureOut">
              <a:rPr kumimoji="1" lang="ja-JP" altLang="en-US" smtClean="0"/>
              <a:t>2020/6/5</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54DAEDFD-9B4C-4BF3-BB1A-A5665B7F5AB4}" type="slidenum">
              <a:rPr kumimoji="1" lang="ja-JP" altLang="en-US" smtClean="0"/>
              <a:t>‹#›</a:t>
            </a:fld>
            <a:endParaRPr kumimoji="1" lang="ja-JP" altLang="en-US"/>
          </a:p>
        </p:txBody>
      </p:sp>
    </p:spTree>
    <p:extLst>
      <p:ext uri="{BB962C8B-B14F-4D97-AF65-F5344CB8AC3E}">
        <p14:creationId xmlns:p14="http://schemas.microsoft.com/office/powerpoint/2010/main" val="3485218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a:t>
            </a:fld>
            <a:endParaRPr kumimoji="1" lang="ja-JP" altLang="en-US"/>
          </a:p>
        </p:txBody>
      </p:sp>
    </p:spTree>
    <p:extLst>
      <p:ext uri="{BB962C8B-B14F-4D97-AF65-F5344CB8AC3E}">
        <p14:creationId xmlns:p14="http://schemas.microsoft.com/office/powerpoint/2010/main" val="369951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月２８日　具合が悪くても、なかなかＰＣＲ検査を受けられない人がいる。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咳が出て熱もあるのに、検査が受けられないで、断られたら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どんな思いで過ごしていたのでしょう。</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11</a:t>
            </a:fld>
            <a:endParaRPr kumimoji="1" lang="ja-JP" altLang="en-US"/>
          </a:p>
        </p:txBody>
      </p:sp>
    </p:spTree>
    <p:extLst>
      <p:ext uri="{BB962C8B-B14F-4D97-AF65-F5344CB8AC3E}">
        <p14:creationId xmlns:p14="http://schemas.microsoft.com/office/powerpoint/2010/main" val="245889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月２９日　全国の学校がお休みになってしまった。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突然のことで、先生たちも、子どもたちも、お家の方々も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大変だったでしょうね。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12</a:t>
            </a:fld>
            <a:endParaRPr kumimoji="1" lang="ja-JP" altLang="en-US"/>
          </a:p>
        </p:txBody>
      </p:sp>
    </p:spTree>
    <p:extLst>
      <p:ext uri="{BB962C8B-B14F-4D97-AF65-F5344CB8AC3E}">
        <p14:creationId xmlns:p14="http://schemas.microsoft.com/office/powerpoint/2010/main" val="398282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３月１日　予定していた卒業式ができそうもない。　観光地も次々に休園になった。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最後の学校生活、残り一カ月・・・子どもたちは、くやしい３月に</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なったことでしょうね。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13</a:t>
            </a:fld>
            <a:endParaRPr kumimoji="1" lang="ja-JP" altLang="en-US"/>
          </a:p>
        </p:txBody>
      </p:sp>
    </p:spTree>
    <p:extLst>
      <p:ext uri="{BB962C8B-B14F-4D97-AF65-F5344CB8AC3E}">
        <p14:creationId xmlns:p14="http://schemas.microsoft.com/office/powerpoint/2010/main" val="249324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３月４日　相撲や野球などが中止や延期、無観客になった。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スポーツをみんなで応援し、盛り上がり、元気になれるのに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 P丸ゴシック体E" panose="020F0900000000000000" pitchFamily="50" charset="-128"/>
                <a:ea typeface="AR P丸ゴシック体E" panose="020F0900000000000000" pitchFamily="50" charset="-128"/>
              </a:rPr>
              <a:t>残念ですね。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14</a:t>
            </a:fld>
            <a:endParaRPr kumimoji="1" lang="ja-JP" altLang="en-US"/>
          </a:p>
        </p:txBody>
      </p:sp>
    </p:spTree>
    <p:extLst>
      <p:ext uri="{BB962C8B-B14F-4D97-AF65-F5344CB8AC3E}">
        <p14:creationId xmlns:p14="http://schemas.microsoft.com/office/powerpoint/2010/main" val="205264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３月５日　　買い占めで、トイレットペーパーが店先から消えました。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うわさが人の心に不安をかき立てて</a:t>
            </a:r>
            <a:r>
              <a:rPr lang="ja-JP" altLang="en-US" u="sng" dirty="0">
                <a:solidFill>
                  <a:schemeClr val="accent1"/>
                </a:solidFill>
                <a:latin typeface="AR丸ゴシック体E" panose="020F0909000000000000" pitchFamily="49" charset="-128"/>
                <a:ea typeface="AR丸ゴシック体E" panose="020F0909000000000000" pitchFamily="49" charset="-128"/>
              </a:rPr>
              <a:t>、</a:t>
            </a:r>
            <a:r>
              <a:rPr lang="ja-JP" altLang="en-US" b="1" u="sng" dirty="0">
                <a:solidFill>
                  <a:srgbClr val="FF0000"/>
                </a:solidFill>
                <a:latin typeface="AR丸ゴシック体E" panose="020F0909000000000000" pitchFamily="49" charset="-128"/>
                <a:ea typeface="AR丸ゴシック体E" panose="020F0909000000000000" pitchFamily="49" charset="-128"/>
              </a:rPr>
              <a:t>買いだめに走らせるのでしょうね。</a:t>
            </a:r>
            <a:endParaRPr kumimoji="1" lang="ja-JP" altLang="en-US" b="1" u="sng" dirty="0">
              <a:solidFill>
                <a:srgbClr val="FF0000"/>
              </a:solidFill>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15</a:t>
            </a:fld>
            <a:endParaRPr kumimoji="1" lang="ja-JP" altLang="en-US"/>
          </a:p>
        </p:txBody>
      </p:sp>
    </p:spTree>
    <p:extLst>
      <p:ext uri="{BB962C8B-B14F-4D97-AF65-F5344CB8AC3E}">
        <p14:creationId xmlns:p14="http://schemas.microsoft.com/office/powerpoint/2010/main" val="268896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（３月１０日　）　</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月</a:t>
            </a:r>
            <a:r>
              <a:rPr lang="en-US" altLang="ja-JP" b="1" u="sng" dirty="0">
                <a:latin typeface="AR P丸ゴシック体E" panose="020F0900000000000000" pitchFamily="50" charset="-128"/>
                <a:ea typeface="AR P丸ゴシック体E" panose="020F0900000000000000" pitchFamily="50" charset="-128"/>
              </a:rPr>
              <a:t>7</a:t>
            </a:r>
            <a:r>
              <a:rPr lang="ja-JP" altLang="en-US" b="1" u="sng" dirty="0">
                <a:latin typeface="AR P丸ゴシック体E" panose="020F0900000000000000" pitchFamily="50" charset="-128"/>
                <a:ea typeface="AR P丸ゴシック体E" panose="020F0900000000000000" pitchFamily="50" charset="-128"/>
              </a:rPr>
              <a:t>日に感染者が世界で</a:t>
            </a:r>
            <a:r>
              <a:rPr lang="en-US" altLang="ja-JP" b="1" u="sng" dirty="0">
                <a:latin typeface="AR P丸ゴシック体E" panose="020F0900000000000000" pitchFamily="50" charset="-128"/>
                <a:ea typeface="AR P丸ゴシック体E" panose="020F0900000000000000" pitchFamily="50" charset="-128"/>
              </a:rPr>
              <a:t>10</a:t>
            </a:r>
            <a:r>
              <a:rPr lang="ja-JP" altLang="en-US" b="1" u="sng" dirty="0">
                <a:latin typeface="AR P丸ゴシック体E" panose="020F0900000000000000" pitchFamily="50" charset="-128"/>
                <a:ea typeface="AR P丸ゴシック体E" panose="020F0900000000000000" pitchFamily="50" charset="-128"/>
              </a:rPr>
              <a:t>万人を越えました。</a:t>
            </a:r>
          </a:p>
          <a:p>
            <a:endParaRPr lang="en-US" altLang="ja-JP" b="1" u="sng" dirty="0"/>
          </a:p>
          <a:p>
            <a:r>
              <a:rPr lang="ja-JP" altLang="en-US" b="1" u="sng" dirty="0">
                <a:solidFill>
                  <a:schemeClr val="accent1"/>
                </a:solidFill>
                <a:latin typeface="AR丸ゴシック体E" panose="020F0909000000000000" pitchFamily="49" charset="-128"/>
                <a:ea typeface="AR丸ゴシック体E" panose="020F0909000000000000" pitchFamily="49" charset="-128"/>
              </a:rPr>
              <a:t>松尾： 　イタリアのミラノやベネチアなど世界的な観光地に出入りできなくなったのですね。</a:t>
            </a:r>
            <a:endParaRPr kumimoji="1" lang="ja-JP" altLang="en-US" b="1" u="sng"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16</a:t>
            </a:fld>
            <a:endParaRPr kumimoji="1" lang="ja-JP" altLang="en-US"/>
          </a:p>
        </p:txBody>
      </p:sp>
    </p:spTree>
    <p:extLst>
      <p:ext uri="{BB962C8B-B14F-4D97-AF65-F5344CB8AC3E}">
        <p14:creationId xmlns:p14="http://schemas.microsoft.com/office/powerpoint/2010/main" val="115018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a:t>
            </a:r>
            <a:r>
              <a:rPr lang="en-US" altLang="ja-JP" dirty="0">
                <a:latin typeface="AR P丸ゴシック体E" panose="020F0900000000000000" pitchFamily="50" charset="-128"/>
                <a:ea typeface="AR P丸ゴシック体E" panose="020F0900000000000000" pitchFamily="50" charset="-128"/>
              </a:rPr>
              <a:t>26</a:t>
            </a:r>
            <a:r>
              <a:rPr lang="ja-JP" altLang="en-US" dirty="0">
                <a:latin typeface="AR P丸ゴシック体E" panose="020F0900000000000000" pitchFamily="50" charset="-128"/>
                <a:ea typeface="AR P丸ゴシック体E" panose="020F0900000000000000" pitchFamily="50" charset="-128"/>
              </a:rPr>
              <a:t>日　オリンピック・パラリンピックが　１ 年延期になりました。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出場や応援を</a:t>
            </a:r>
            <a:r>
              <a:rPr lang="ja-JP" altLang="en-US" dirty="0">
                <a:solidFill>
                  <a:schemeClr val="accent1"/>
                </a:solidFill>
                <a:latin typeface="AR P丸ゴシック体E" panose="020F0900000000000000" pitchFamily="50" charset="-128"/>
                <a:ea typeface="AR P丸ゴシック体E" panose="020F0900000000000000" pitchFamily="50" charset="-128"/>
              </a:rPr>
              <a:t>楽しみにしていた人たちが、がっかりしていましたね。</a:t>
            </a:r>
            <a:endParaRPr lang="ja-JP" altLang="en-US" dirty="0">
              <a:solidFill>
                <a:schemeClr val="accent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17</a:t>
            </a:fld>
            <a:endParaRPr kumimoji="1" lang="ja-JP" altLang="en-US"/>
          </a:p>
        </p:txBody>
      </p:sp>
    </p:spTree>
    <p:extLst>
      <p:ext uri="{BB962C8B-B14F-4D97-AF65-F5344CB8AC3E}">
        <p14:creationId xmlns:p14="http://schemas.microsoft.com/office/powerpoint/2010/main" val="443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日　ウイルスや、感染症の知識が重要になりました。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相手のことを知らないと、きちんとした対策ができませんね。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18</a:t>
            </a:fld>
            <a:endParaRPr kumimoji="1" lang="ja-JP" altLang="en-US"/>
          </a:p>
        </p:txBody>
      </p:sp>
    </p:spTree>
    <p:extLst>
      <p:ext uri="{BB962C8B-B14F-4D97-AF65-F5344CB8AC3E}">
        <p14:creationId xmlns:p14="http://schemas.microsoft.com/office/powerpoint/2010/main" val="68813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３日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29</a:t>
            </a:r>
            <a:r>
              <a:rPr lang="ja-JP" altLang="en-US" dirty="0">
                <a:latin typeface="AR P丸ゴシック体E" panose="020F0900000000000000" pitchFamily="50" charset="-128"/>
                <a:ea typeface="AR P丸ゴシック体E" panose="020F0900000000000000" pitchFamily="50" charset="-128"/>
              </a:rPr>
              <a:t>日に志村けんさんが新型コロナで亡くなりました。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志村さんはみんなの人気者だから、アイ～ン！</a:t>
            </a:r>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丸ゴシック体E" panose="020F0909000000000000" pitchFamily="49" charset="-128"/>
                <a:ea typeface="AR丸ゴシック体E" panose="020F0909000000000000" pitchFamily="49" charset="-128"/>
              </a:rPr>
              <a:t>新型コロナのこわ</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さが、他人事でなく感じられたようですね。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手島：　志村けんさんのおかげで、大人でも子どもでも、そしてお年寄りでも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新型コロナウイルスの恐ろしさを改めて、理解できました。</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志村けんさんに感謝し、ご冥福を祈ります。</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19</a:t>
            </a:fld>
            <a:endParaRPr kumimoji="1" lang="ja-JP" altLang="en-US"/>
          </a:p>
        </p:txBody>
      </p:sp>
    </p:spTree>
    <p:extLst>
      <p:ext uri="{BB962C8B-B14F-4D97-AF65-F5344CB8AC3E}">
        <p14:creationId xmlns:p14="http://schemas.microsoft.com/office/powerpoint/2010/main" val="2427186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９ 日　日本政府が、</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都道府県に緊急事態宣言を出しました。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外国のような、強制的なロックダウン（都市封鎖）には</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しないで、みんなに協力を呼び掛ける形になっているんですね。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20</a:t>
            </a:fld>
            <a:endParaRPr kumimoji="1" lang="ja-JP" altLang="en-US"/>
          </a:p>
        </p:txBody>
      </p:sp>
    </p:spTree>
    <p:extLst>
      <p:ext uri="{BB962C8B-B14F-4D97-AF65-F5344CB8AC3E}">
        <p14:creationId xmlns:p14="http://schemas.microsoft.com/office/powerpoint/2010/main" val="213139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a:t>
            </a:fld>
            <a:endParaRPr kumimoji="1" lang="ja-JP" altLang="en-US"/>
          </a:p>
        </p:txBody>
      </p:sp>
      <p:sp>
        <p:nvSpPr>
          <p:cNvPr id="5" name="ノート プレースホルダー 2">
            <a:extLst>
              <a:ext uri="{FF2B5EF4-FFF2-40B4-BE49-F238E27FC236}">
                <a16:creationId xmlns:a16="http://schemas.microsoft.com/office/drawing/2014/main" id="{9A6C521D-AB36-4B41-8E27-F63836BC1DB6}"/>
              </a:ext>
            </a:extLst>
          </p:cNvPr>
          <p:cNvSpPr>
            <a:spLocks noGrp="1"/>
          </p:cNvSpPr>
          <p:nvPr>
            <p:ph type="body" idx="1"/>
          </p:nvPr>
        </p:nvSpPr>
        <p:spPr>
          <a:xfrm>
            <a:off x="688975" y="4822825"/>
            <a:ext cx="5510213" cy="3944938"/>
          </a:xfrm>
        </p:spPr>
        <p:txBody>
          <a:bodyPr/>
          <a:lstStyle/>
          <a:p>
            <a:r>
              <a:rPr kumimoji="1" lang="ja-JP" altLang="en-US" dirty="0">
                <a:latin typeface="AR P丸ゴシック体E" panose="020F0900000000000000" pitchFamily="50" charset="-128"/>
                <a:ea typeface="AR P丸ゴシック体E" panose="020F0900000000000000" pitchFamily="50" charset="-128"/>
              </a:rPr>
              <a:t>みなさんこんにちは。手島利夫です。今日は</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「新型コロナから始めるＳＤＧｓの学び</a:t>
            </a:r>
            <a:r>
              <a:rPr lang="ja-JP" altLang="en-US" dirty="0">
                <a:latin typeface="AR P丸ゴシック体E" panose="020F0900000000000000" pitchFamily="50" charset="-128"/>
                <a:ea typeface="AR P丸ゴシック体E" panose="020F0900000000000000" pitchFamily="50" charset="-128"/>
              </a:rPr>
              <a:t>」というタイトルでお話いたします。</a:t>
            </a:r>
            <a:endParaRPr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ご家庭向けの映像ということですが、学校での授業スタイルをイメージしていただきながら進めたいと思います。</a:t>
            </a:r>
            <a:endParaRPr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ご用意いただくものは、ポストイット用紙</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色、各</a:t>
            </a:r>
            <a:r>
              <a:rPr lang="en-US" altLang="ja-JP" dirty="0">
                <a:latin typeface="AR P丸ゴシック体E" panose="020F0900000000000000" pitchFamily="50" charset="-128"/>
                <a:ea typeface="AR P丸ゴシック体E" panose="020F0900000000000000" pitchFamily="50" charset="-128"/>
              </a:rPr>
              <a:t>2~30</a:t>
            </a:r>
            <a:r>
              <a:rPr lang="ja-JP" altLang="en-US" dirty="0">
                <a:latin typeface="AR P丸ゴシック体E" panose="020F0900000000000000" pitchFamily="50" charset="-128"/>
                <a:ea typeface="AR P丸ゴシック体E" panose="020F0900000000000000" pitchFamily="50" charset="-128"/>
              </a:rPr>
              <a:t>枚</a:t>
            </a:r>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筆記用具、マーカーペン（黄・緑・水色）、模造紙（</a:t>
            </a:r>
            <a:r>
              <a:rPr kumimoji="1" lang="en-US" altLang="ja-JP" dirty="0">
                <a:latin typeface="AR P丸ゴシック体E" panose="020F0900000000000000" pitchFamily="50" charset="-128"/>
                <a:ea typeface="AR P丸ゴシック体E" panose="020F0900000000000000" pitchFamily="50" charset="-128"/>
              </a:rPr>
              <a:t>1/2</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（ご家庭になければ、メモ用紙でも、カレンダーの裏紙でも結構です）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p>
          <a:p>
            <a:r>
              <a:rPr lang="ja-JP" altLang="en-US" dirty="0">
                <a:latin typeface="AR丸ゴシック体E" panose="020F0909000000000000" pitchFamily="49" charset="-128"/>
                <a:ea typeface="AR丸ゴシック体E" panose="020F0909000000000000" pitchFamily="49" charset="-128"/>
              </a:rPr>
              <a:t>さて、始めましょう。</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　</a:t>
            </a:r>
            <a:r>
              <a:rPr lang="ja-JP" altLang="en-US" dirty="0">
                <a:latin typeface="AR P丸ゴシック体E" panose="020F0900000000000000" pitchFamily="50" charset="-128"/>
                <a:ea typeface="AR P丸ゴシック体E" panose="020F0900000000000000" pitchFamily="50" charset="-128"/>
              </a:rPr>
              <a:t>この一年間で私たちの社会には、どのような変化があったでしょう。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いくつか言えるようにしましょう。近くに方と話し合っていただいても結構ですよ。</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その中で、一番大きな変化は、何でしたか？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やはり、新型コロナウイルスによる感染症の拡大が多くの皆さんにとって</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一番大きなな変化だったのでしょうか。</a:t>
            </a: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29041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１１ 日　日本中の家庭に　</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枚ずつのマスクが配られることになりました。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でも、我が家に届いたのは</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24</a:t>
            </a:r>
            <a:r>
              <a:rPr lang="ja-JP" altLang="en-US" dirty="0">
                <a:latin typeface="AR P丸ゴシック体E" panose="020F0900000000000000" pitchFamily="50" charset="-128"/>
                <a:ea typeface="AR P丸ゴシック体E" panose="020F0900000000000000" pitchFamily="50" charset="-128"/>
              </a:rPr>
              <a:t>日。もう少し早く、そして、家族人数分はほしかったなあ。</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時間をかけて、お金をかけて、</a:t>
            </a:r>
            <a:r>
              <a:rPr lang="en-US" altLang="ja-JP" dirty="0">
                <a:solidFill>
                  <a:schemeClr val="accent1"/>
                </a:solidFill>
                <a:latin typeface="AR丸ゴシック体E" panose="020F0909000000000000" pitchFamily="49" charset="-128"/>
                <a:ea typeface="AR丸ゴシック体E" panose="020F0909000000000000" pitchFamily="49" charset="-128"/>
              </a:rPr>
              <a:t>1</a:t>
            </a:r>
            <a:r>
              <a:rPr lang="ja-JP" altLang="en-US" dirty="0">
                <a:solidFill>
                  <a:schemeClr val="accent1"/>
                </a:solidFill>
                <a:latin typeface="AR丸ゴシック体E" panose="020F0909000000000000" pitchFamily="49" charset="-128"/>
                <a:ea typeface="AR丸ゴシック体E" panose="020F0909000000000000" pitchFamily="49" charset="-128"/>
              </a:rPr>
              <a:t>家族に２枚ずつ配るよりも、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誰もが公平に買える仕組みを急いで作る方が、よかったの</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では ないかしら</a:t>
            </a:r>
            <a:r>
              <a:rPr lang="en-US" altLang="ja-JP" dirty="0">
                <a:solidFill>
                  <a:schemeClr val="accent1"/>
                </a:solidFill>
                <a:latin typeface="AR丸ゴシック体E" panose="020F0909000000000000" pitchFamily="49" charset="-128"/>
                <a:ea typeface="AR丸ゴシック体E" panose="020F0909000000000000" pitchFamily="49" charset="-128"/>
              </a:rPr>
              <a:t>.</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21</a:t>
            </a:fld>
            <a:endParaRPr kumimoji="1" lang="ja-JP" altLang="en-US"/>
          </a:p>
        </p:txBody>
      </p:sp>
    </p:spTree>
    <p:extLst>
      <p:ext uri="{BB962C8B-B14F-4D97-AF65-F5344CB8AC3E}">
        <p14:creationId xmlns:p14="http://schemas.microsoft.com/office/powerpoint/2010/main" val="3132678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１６ 日　世界の経済予測が、最悪になりました。失業や企業の倒産も広がりそ</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そうなると、企業だけでなく、国の収入も落ち込みますね。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22</a:t>
            </a:fld>
            <a:endParaRPr kumimoji="1" lang="ja-JP" altLang="en-US"/>
          </a:p>
        </p:txBody>
      </p:sp>
    </p:spTree>
    <p:extLst>
      <p:ext uri="{BB962C8B-B14F-4D97-AF65-F5344CB8AC3E}">
        <p14:creationId xmlns:p14="http://schemas.microsoft.com/office/powerpoint/2010/main" val="88989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８日　緊急事態宣言が全国に広がりました。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県の境を越えての移動は、自粛するよう求められました。これで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今年のゴールデンウィークは、お家の中ということになりました。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23</a:t>
            </a:fld>
            <a:endParaRPr kumimoji="1" lang="ja-JP" altLang="en-US"/>
          </a:p>
        </p:txBody>
      </p:sp>
    </p:spTree>
    <p:extLst>
      <p:ext uri="{BB962C8B-B14F-4D97-AF65-F5344CB8AC3E}">
        <p14:creationId xmlns:p14="http://schemas.microsoft.com/office/powerpoint/2010/main" val="159667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700808" cy="3944938"/>
          </a:xfrm>
        </p:spPr>
        <p:txBody>
          <a:bodyPr/>
          <a:lstStyle/>
          <a:p>
            <a:r>
              <a:rPr lang="ja-JP" altLang="en-US" dirty="0">
                <a:latin typeface="AR P丸ゴシック体E" panose="020F0900000000000000" pitchFamily="50" charset="-128"/>
                <a:ea typeface="AR P丸ゴシック体E" panose="020F0900000000000000" pitchFamily="50" charset="-128"/>
              </a:rPr>
              <a:t>４月 ２２ 日　閉鎖中の動物園がネット配信を始めました。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動物園だけでなく、博物館や、ライブコンサートから、読みきかせ　　　　</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まで、ネット配信が進んでいるのですね。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24</a:t>
            </a:fld>
            <a:endParaRPr kumimoji="1" lang="ja-JP" altLang="en-US"/>
          </a:p>
        </p:txBody>
      </p:sp>
    </p:spTree>
    <p:extLst>
      <p:ext uri="{BB962C8B-B14F-4D97-AF65-F5344CB8AC3E}">
        <p14:creationId xmlns:p14="http://schemas.microsoft.com/office/powerpoint/2010/main" val="35670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２３ 日　テレワークが広がりました。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通勤の電車内や、会社での三密を防ぐ工夫ですね。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25</a:t>
            </a:fld>
            <a:endParaRPr kumimoji="1" lang="ja-JP" altLang="en-US"/>
          </a:p>
        </p:txBody>
      </p:sp>
    </p:spTree>
    <p:extLst>
      <p:ext uri="{BB962C8B-B14F-4D97-AF65-F5344CB8AC3E}">
        <p14:creationId xmlns:p14="http://schemas.microsoft.com/office/powerpoint/2010/main" val="3084319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スーパーなどで入店規制が広がりました。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お客さんも、協力しているようですね。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26</a:t>
            </a:fld>
            <a:endParaRPr kumimoji="1" lang="ja-JP" altLang="en-US"/>
          </a:p>
        </p:txBody>
      </p:sp>
    </p:spTree>
    <p:extLst>
      <p:ext uri="{BB962C8B-B14F-4D97-AF65-F5344CB8AC3E}">
        <p14:creationId xmlns:p14="http://schemas.microsoft.com/office/powerpoint/2010/main" val="345167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252538"/>
            <a:ext cx="4510088" cy="3381375"/>
          </a:xfrm>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ＰＣＲ検査のやり方が、改善され始めました。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ドライブスルー方式などの工夫が広がっているのね。</a:t>
            </a:r>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27</a:t>
            </a:fld>
            <a:endParaRPr kumimoji="1" lang="ja-JP" altLang="en-US"/>
          </a:p>
        </p:txBody>
      </p:sp>
    </p:spTree>
    <p:extLst>
      <p:ext uri="{BB962C8B-B14F-4D97-AF65-F5344CB8AC3E}">
        <p14:creationId xmlns:p14="http://schemas.microsoft.com/office/powerpoint/2010/main" val="312567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２８ 日　ワクチンの開発が大急ぎで進められています。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でも、早くて半年くらいはかかるんでしょう？世界中で使える</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ようになるには、まだまだ大変そうですね。</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28</a:t>
            </a:fld>
            <a:endParaRPr kumimoji="1" lang="ja-JP" altLang="en-US"/>
          </a:p>
        </p:txBody>
      </p:sp>
    </p:spTree>
    <p:extLst>
      <p:ext uri="{BB962C8B-B14F-4D97-AF65-F5344CB8AC3E}">
        <p14:creationId xmlns:p14="http://schemas.microsoft.com/office/powerpoint/2010/main" val="3363394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２９ 日　三密（密閉・密集・密接）を防ぐ工夫が広がりました。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三密のない学校生活を作るのは、どうしたらいいのかしら。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難しそうですね。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29</a:t>
            </a:fld>
            <a:endParaRPr kumimoji="1" lang="ja-JP" altLang="en-US"/>
          </a:p>
        </p:txBody>
      </p:sp>
    </p:spTree>
    <p:extLst>
      <p:ext uri="{BB962C8B-B14F-4D97-AF65-F5344CB8AC3E}">
        <p14:creationId xmlns:p14="http://schemas.microsoft.com/office/powerpoint/2010/main" val="2617399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２日　　</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10</a:t>
            </a:r>
            <a:r>
              <a:rPr lang="ja-JP" altLang="en-US" dirty="0">
                <a:latin typeface="AR P丸ゴシック体E" panose="020F0900000000000000" pitchFamily="50" charset="-128"/>
                <a:ea typeface="AR P丸ゴシック体E" panose="020F0900000000000000" pitchFamily="50" charset="-128"/>
              </a:rPr>
              <a:t>日現在で世界の感染者数が</a:t>
            </a:r>
            <a:r>
              <a:rPr lang="en-US" altLang="ja-JP" dirty="0">
                <a:latin typeface="AR P丸ゴシック体E" panose="020F0900000000000000" pitchFamily="50" charset="-128"/>
                <a:ea typeface="AR P丸ゴシック体E" panose="020F0900000000000000" pitchFamily="50" charset="-128"/>
              </a:rPr>
              <a:t>400</a:t>
            </a:r>
            <a:r>
              <a:rPr lang="ja-JP" altLang="en-US" dirty="0">
                <a:latin typeface="AR P丸ゴシック体E" panose="020F0900000000000000" pitchFamily="50" charset="-128"/>
                <a:ea typeface="AR P丸ゴシック体E" panose="020F0900000000000000" pitchFamily="50" charset="-128"/>
              </a:rPr>
              <a:t>万人を越えました。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すごい勢いで、感染が進んでいますね。アメリカの</a:t>
            </a:r>
            <a:r>
              <a:rPr lang="en-US" altLang="ja-JP" dirty="0">
                <a:solidFill>
                  <a:schemeClr val="accent1"/>
                </a:solidFill>
                <a:latin typeface="AR丸ゴシック体E" panose="020F0909000000000000" pitchFamily="49" charset="-128"/>
                <a:ea typeface="AR丸ゴシック体E" panose="020F0909000000000000" pitchFamily="49" charset="-128"/>
              </a:rPr>
              <a:t>130</a:t>
            </a:r>
            <a:r>
              <a:rPr lang="ja-JP" altLang="en-US" dirty="0">
                <a:solidFill>
                  <a:schemeClr val="accent1"/>
                </a:solidFill>
                <a:latin typeface="AR丸ゴシック体E" panose="020F0909000000000000" pitchFamily="49" charset="-128"/>
                <a:ea typeface="AR丸ゴシック体E" panose="020F0909000000000000" pitchFamily="49" charset="-128"/>
              </a:rPr>
              <a:t>万人って、</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恐ろしい数ですね。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30</a:t>
            </a:fld>
            <a:endParaRPr kumimoji="1" lang="ja-JP" altLang="en-US"/>
          </a:p>
        </p:txBody>
      </p:sp>
    </p:spTree>
    <p:extLst>
      <p:ext uri="{BB962C8B-B14F-4D97-AF65-F5344CB8AC3E}">
        <p14:creationId xmlns:p14="http://schemas.microsoft.com/office/powerpoint/2010/main" val="246391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新型コロナウイルス感染症の大流行で、どんなことが起こったのでしょう。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感染拡大によって、起こった社会の変化を、クリーム色のポストイットカードに、</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書いてください。</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例えば、「学校が休みになった」でもいいわけです。横書きにしましょうね。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カード</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枚に一つの変化ですよ。では、思いつく限り書き出しましょう。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分以内、一人</a:t>
            </a:r>
            <a:r>
              <a:rPr lang="en-US" altLang="ja-JP" dirty="0">
                <a:latin typeface="AR P丸ゴシック体E" panose="020F0900000000000000" pitchFamily="50" charset="-128"/>
                <a:ea typeface="AR P丸ゴシック体E" panose="020F0900000000000000" pitchFamily="50" charset="-128"/>
              </a:rPr>
              <a:t>20</a:t>
            </a:r>
            <a:r>
              <a:rPr lang="ja-JP" altLang="en-US" dirty="0">
                <a:latin typeface="AR P丸ゴシック体E" panose="020F0900000000000000" pitchFamily="50" charset="-128"/>
                <a:ea typeface="AR P丸ゴシック体E" panose="020F0900000000000000" pitchFamily="50" charset="-128"/>
              </a:rPr>
              <a:t>枚以上を目標にしましょう）ではスタートです。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a:t>
            </a:fld>
            <a:endParaRPr kumimoji="1" lang="ja-JP" altLang="en-US"/>
          </a:p>
        </p:txBody>
      </p:sp>
    </p:spTree>
    <p:extLst>
      <p:ext uri="{BB962C8B-B14F-4D97-AF65-F5344CB8AC3E}">
        <p14:creationId xmlns:p14="http://schemas.microsoft.com/office/powerpoint/2010/main" val="3192266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３日　ＷＨＯの役割が一層重要になっています。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アフリカや南アジアなど、手を洗う水やマスクの足りていない地域での</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感染拡大が次の波を引き起こすのですね。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手島：　そのためにも世界の協力が欠かせませんね。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31</a:t>
            </a:fld>
            <a:endParaRPr kumimoji="1" lang="ja-JP" altLang="en-US"/>
          </a:p>
        </p:txBody>
      </p:sp>
    </p:spTree>
    <p:extLst>
      <p:ext uri="{BB962C8B-B14F-4D97-AF65-F5344CB8AC3E}">
        <p14:creationId xmlns:p14="http://schemas.microsoft.com/office/powerpoint/2010/main" val="463004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５日　自動車の売れ行きが落ちて、生産が止まりそうです。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日本の自動車産業では、下請けも入れると</a:t>
            </a:r>
            <a:r>
              <a:rPr lang="en-US" altLang="ja-JP" dirty="0">
                <a:solidFill>
                  <a:schemeClr val="accent1"/>
                </a:solidFill>
                <a:latin typeface="AR丸ゴシック体E" panose="020F0909000000000000" pitchFamily="49" charset="-128"/>
                <a:ea typeface="AR丸ゴシック体E" panose="020F0909000000000000" pitchFamily="49" charset="-128"/>
              </a:rPr>
              <a:t>546</a:t>
            </a:r>
            <a:r>
              <a:rPr lang="ja-JP" altLang="en-US" dirty="0">
                <a:solidFill>
                  <a:schemeClr val="accent1"/>
                </a:solidFill>
                <a:latin typeface="AR丸ゴシック体E" panose="020F0909000000000000" pitchFamily="49" charset="-128"/>
                <a:ea typeface="AR丸ゴシック体E" panose="020F0909000000000000" pitchFamily="49" charset="-128"/>
              </a:rPr>
              <a:t>万人もの人が</a:t>
            </a:r>
            <a:r>
              <a:rPr lang="ja-JP" altLang="en-US" dirty="0">
                <a:solidFill>
                  <a:schemeClr val="accent1"/>
                </a:solidFill>
                <a:latin typeface="AR P丸ゴシック体E" panose="020F0900000000000000" pitchFamily="50" charset="-128"/>
                <a:ea typeface="AR P丸ゴシック体E" panose="020F0900000000000000" pitchFamily="50" charset="-128"/>
              </a:rPr>
              <a:t>働いて</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いるそうです。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その工場が止まったら、日本人の約 </a:t>
            </a:r>
            <a:r>
              <a:rPr lang="en-US" altLang="ja-JP" dirty="0">
                <a:solidFill>
                  <a:schemeClr val="accent1"/>
                </a:solidFill>
                <a:latin typeface="AR P丸ゴシック体E" panose="020F0900000000000000" pitchFamily="50" charset="-128"/>
                <a:ea typeface="AR P丸ゴシック体E" panose="020F0900000000000000" pitchFamily="50" charset="-128"/>
              </a:rPr>
              <a:t>1 </a:t>
            </a:r>
            <a:r>
              <a:rPr lang="ja-JP" altLang="en-US" dirty="0">
                <a:solidFill>
                  <a:schemeClr val="accent1"/>
                </a:solidFill>
                <a:latin typeface="AR P丸ゴシック体E" panose="020F0900000000000000" pitchFamily="50" charset="-128"/>
                <a:ea typeface="AR P丸ゴシック体E" panose="020F0900000000000000" pitchFamily="50" charset="-128"/>
              </a:rPr>
              <a:t>割の人の仕事がなくなることに</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なります。</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32</a:t>
            </a:fld>
            <a:endParaRPr kumimoji="1" lang="ja-JP" altLang="en-US"/>
          </a:p>
        </p:txBody>
      </p:sp>
    </p:spTree>
    <p:extLst>
      <p:ext uri="{BB962C8B-B14F-4D97-AF65-F5344CB8AC3E}">
        <p14:creationId xmlns:p14="http://schemas.microsoft.com/office/powerpoint/2010/main" val="2752015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２２日　　オンライン授業が求められるようになってきました。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でも、全ての学校ですぐにできるわけではないようですね。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33</a:t>
            </a:fld>
            <a:endParaRPr kumimoji="1" lang="ja-JP" altLang="en-US"/>
          </a:p>
        </p:txBody>
      </p:sp>
    </p:spTree>
    <p:extLst>
      <p:ext uri="{BB962C8B-B14F-4D97-AF65-F5344CB8AC3E}">
        <p14:creationId xmlns:p14="http://schemas.microsoft.com/office/powerpoint/2010/main" val="1594338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23</a:t>
            </a:r>
            <a:r>
              <a:rPr lang="ja-JP" altLang="en-US" dirty="0">
                <a:latin typeface="AR P丸ゴシック体E" panose="020F0900000000000000" pitchFamily="50" charset="-128"/>
                <a:ea typeface="AR P丸ゴシック体E" panose="020F0900000000000000" pitchFamily="50" charset="-128"/>
              </a:rPr>
              <a:t>日　感染者数は、</a:t>
            </a:r>
            <a:r>
              <a:rPr lang="en-US" altLang="ja-JP" dirty="0">
                <a:latin typeface="AR丸ゴシック体E" panose="020F0909000000000000" pitchFamily="49" charset="-128"/>
                <a:ea typeface="AR丸ゴシック体E" panose="020F0909000000000000" pitchFamily="49" charset="-128"/>
              </a:rPr>
              <a:t>5</a:t>
            </a:r>
            <a:r>
              <a:rPr lang="ja-JP" altLang="en-US" dirty="0">
                <a:latin typeface="AR丸ゴシック体E" panose="020F0909000000000000" pitchFamily="49" charset="-128"/>
                <a:ea typeface="AR丸ゴシック体E" panose="020F0909000000000000" pitchFamily="49" charset="-128"/>
              </a:rPr>
              <a:t>月</a:t>
            </a:r>
            <a:r>
              <a:rPr lang="en-US" altLang="ja-JP" dirty="0">
                <a:latin typeface="AR丸ゴシック体E" panose="020F0909000000000000" pitchFamily="49" charset="-128"/>
                <a:ea typeface="AR丸ゴシック体E" panose="020F0909000000000000" pitchFamily="49" charset="-128"/>
              </a:rPr>
              <a:t>10</a:t>
            </a:r>
            <a:r>
              <a:rPr lang="ja-JP" altLang="en-US" dirty="0">
                <a:latin typeface="AR丸ゴシック体E" panose="020F0909000000000000" pitchFamily="49" charset="-128"/>
                <a:ea typeface="AR丸ゴシック体E" panose="020F0909000000000000" pitchFamily="49" charset="-128"/>
              </a:rPr>
              <a:t>日に</a:t>
            </a:r>
            <a:r>
              <a:rPr lang="en-US" altLang="ja-JP" dirty="0">
                <a:latin typeface="AR丸ゴシック体E" panose="020F0909000000000000" pitchFamily="49" charset="-128"/>
                <a:ea typeface="AR丸ゴシック体E" panose="020F0909000000000000" pitchFamily="49" charset="-128"/>
              </a:rPr>
              <a:t>400</a:t>
            </a:r>
            <a:r>
              <a:rPr lang="ja-JP" altLang="en-US" dirty="0">
                <a:latin typeface="AR丸ゴシック体E" panose="020F0909000000000000" pitchFamily="49" charset="-128"/>
                <a:ea typeface="AR丸ゴシック体E" panose="020F0909000000000000" pitchFamily="49" charset="-128"/>
              </a:rPr>
              <a:t>万人だったのに</a:t>
            </a:r>
            <a:r>
              <a:rPr lang="en-US" altLang="ja-JP" dirty="0">
                <a:latin typeface="AR丸ゴシック体E" panose="020F0909000000000000" pitchFamily="49" charset="-128"/>
                <a:ea typeface="AR丸ゴシック体E" panose="020F0909000000000000" pitchFamily="49" charset="-128"/>
              </a:rPr>
              <a:t>21</a:t>
            </a:r>
            <a:r>
              <a:rPr lang="ja-JP" altLang="en-US" dirty="0">
                <a:latin typeface="AR丸ゴシック体E" panose="020F0909000000000000" pitchFamily="49" charset="-128"/>
                <a:ea typeface="AR丸ゴシック体E" panose="020F0909000000000000" pitchFamily="49" charset="-128"/>
              </a:rPr>
              <a:t>日に</a:t>
            </a:r>
            <a:r>
              <a:rPr lang="en-US" altLang="ja-JP" dirty="0">
                <a:latin typeface="AR丸ゴシック体E" panose="020F0909000000000000" pitchFamily="49" charset="-128"/>
                <a:ea typeface="AR丸ゴシック体E" panose="020F0909000000000000" pitchFamily="49" charset="-128"/>
              </a:rPr>
              <a:t>500</a:t>
            </a:r>
            <a:r>
              <a:rPr lang="ja-JP" altLang="en-US" dirty="0">
                <a:latin typeface="AR丸ゴシック体E" panose="020F0909000000000000" pitchFamily="49" charset="-128"/>
                <a:ea typeface="AR丸ゴシック体E" panose="020F0909000000000000" pitchFamily="49" charset="-128"/>
              </a:rPr>
              <a:t>万人に！</a:t>
            </a:r>
            <a:endParaRPr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　　　　</a:t>
            </a:r>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a:t>
            </a:r>
            <a:r>
              <a:rPr lang="ja-JP" altLang="en-US" b="1" u="sng" dirty="0">
                <a:solidFill>
                  <a:schemeClr val="accent1"/>
                </a:solidFill>
                <a:latin typeface="AR丸ゴシック体E" panose="020F0909000000000000" pitchFamily="49" charset="-128"/>
                <a:ea typeface="AR丸ゴシック体E" panose="020F0909000000000000" pitchFamily="49" charset="-128"/>
              </a:rPr>
              <a:t>： 初めの</a:t>
            </a:r>
            <a:r>
              <a:rPr lang="en-US" altLang="ja-JP" b="1" u="sng" dirty="0">
                <a:solidFill>
                  <a:schemeClr val="accent1"/>
                </a:solidFill>
                <a:latin typeface="AR丸ゴシック体E" panose="020F0909000000000000" pitchFamily="49" charset="-128"/>
                <a:ea typeface="AR丸ゴシック体E" panose="020F0909000000000000" pitchFamily="49" charset="-128"/>
              </a:rPr>
              <a:t>10</a:t>
            </a:r>
            <a:r>
              <a:rPr lang="ja-JP" altLang="en-US" b="1" u="sng" dirty="0">
                <a:solidFill>
                  <a:schemeClr val="accent1"/>
                </a:solidFill>
                <a:latin typeface="AR丸ゴシック体E" panose="020F0909000000000000" pitchFamily="49" charset="-128"/>
                <a:ea typeface="AR丸ゴシック体E" panose="020F0909000000000000" pitchFamily="49" charset="-128"/>
              </a:rPr>
              <a:t>万人になるまで</a:t>
            </a:r>
            <a:r>
              <a:rPr lang="en-US" altLang="ja-JP" dirty="0">
                <a:solidFill>
                  <a:schemeClr val="accent1"/>
                </a:solidFill>
                <a:latin typeface="AR丸ゴシック体E" panose="020F0909000000000000" pitchFamily="49" charset="-128"/>
                <a:ea typeface="AR丸ゴシック体E" panose="020F0909000000000000" pitchFamily="49" charset="-128"/>
              </a:rPr>
              <a:t>3</a:t>
            </a:r>
            <a:r>
              <a:rPr lang="ja-JP" altLang="en-US" dirty="0">
                <a:solidFill>
                  <a:schemeClr val="accent1"/>
                </a:solidFill>
                <a:latin typeface="AR丸ゴシック体E" panose="020F0909000000000000" pitchFamily="49" charset="-128"/>
                <a:ea typeface="AR丸ゴシック体E" panose="020F0909000000000000" pitchFamily="49" charset="-128"/>
              </a:rPr>
              <a:t>カ月かかっていたのに、たった</a:t>
            </a:r>
            <a:r>
              <a:rPr lang="en-US" altLang="ja-JP" dirty="0">
                <a:solidFill>
                  <a:schemeClr val="accent1"/>
                </a:solidFill>
                <a:latin typeface="AR丸ゴシック体E" panose="020F0909000000000000" pitchFamily="49" charset="-128"/>
                <a:ea typeface="AR丸ゴシック体E" panose="020F0909000000000000" pitchFamily="49" charset="-128"/>
              </a:rPr>
              <a:t>11</a:t>
            </a:r>
            <a:r>
              <a:rPr lang="ja-JP" altLang="en-US" dirty="0">
                <a:solidFill>
                  <a:schemeClr val="accent1"/>
                </a:solidFill>
                <a:latin typeface="AR丸ゴシック体E" panose="020F0909000000000000" pitchFamily="49" charset="-128"/>
                <a:ea typeface="AR丸ゴシック体E" panose="020F0909000000000000" pitchFamily="49" charset="-128"/>
              </a:rPr>
              <a:t>日間で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a:t>
            </a:r>
            <a:r>
              <a:rPr lang="en-US" altLang="ja-JP" dirty="0">
                <a:solidFill>
                  <a:schemeClr val="accent1"/>
                </a:solidFill>
                <a:latin typeface="AR丸ゴシック体E" panose="020F0909000000000000" pitchFamily="49" charset="-128"/>
                <a:ea typeface="AR丸ゴシック体E" panose="020F0909000000000000" pitchFamily="49" charset="-128"/>
              </a:rPr>
              <a:t>100</a:t>
            </a:r>
            <a:r>
              <a:rPr lang="ja-JP" altLang="en-US" dirty="0">
                <a:solidFill>
                  <a:schemeClr val="accent1"/>
                </a:solidFill>
                <a:latin typeface="AR丸ゴシック体E" panose="020F0909000000000000" pitchFamily="49" charset="-128"/>
                <a:ea typeface="AR丸ゴシック体E" panose="020F0909000000000000" pitchFamily="49" charset="-128"/>
              </a:rPr>
              <a:t>万人も増えているのですね。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34</a:t>
            </a:fld>
            <a:endParaRPr kumimoji="1" lang="ja-JP" altLang="en-US"/>
          </a:p>
        </p:txBody>
      </p:sp>
    </p:spTree>
    <p:extLst>
      <p:ext uri="{BB962C8B-B14F-4D97-AF65-F5344CB8AC3E}">
        <p14:creationId xmlns:p14="http://schemas.microsoft.com/office/powerpoint/2010/main" val="2299983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丸ゴシック体E" panose="020F0909000000000000" pitchFamily="49" charset="-128"/>
                <a:ea typeface="AR丸ゴシック体E" panose="020F0909000000000000" pitchFamily="49" charset="-128"/>
              </a:rPr>
              <a:t>5</a:t>
            </a:r>
            <a:r>
              <a:rPr lang="ja-JP" altLang="en-US" dirty="0">
                <a:latin typeface="AR丸ゴシック体E" panose="020F0909000000000000" pitchFamily="49" charset="-128"/>
                <a:ea typeface="AR丸ゴシック体E" panose="020F0909000000000000" pitchFamily="49" charset="-128"/>
              </a:rPr>
              <a:t>月２７日　　日本政府は、緊急事態宣言を全国で解除にしました。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これで、ほっとした人も、大勢いらっしゃったことでしょうね。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35</a:t>
            </a:fld>
            <a:endParaRPr kumimoji="1" lang="ja-JP" altLang="en-US"/>
          </a:p>
        </p:txBody>
      </p:sp>
    </p:spTree>
    <p:extLst>
      <p:ext uri="{BB962C8B-B14F-4D97-AF65-F5344CB8AC3E}">
        <p14:creationId xmlns:p14="http://schemas.microsoft.com/office/powerpoint/2010/main" val="423797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丸ゴシック体E" panose="020F0909000000000000" pitchFamily="49" charset="-128"/>
                <a:ea typeface="AR丸ゴシック体E" panose="020F0909000000000000" pitchFamily="49" charset="-128"/>
              </a:rPr>
              <a:t>その他にも、色々な変化が起こりました。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松尾：イライラしている大人が、子どもを虐待することも増えています。</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また、第２波、第３波の心配も続いていますね。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36</a:t>
            </a:fld>
            <a:endParaRPr kumimoji="1" lang="ja-JP" altLang="en-US"/>
          </a:p>
        </p:txBody>
      </p:sp>
    </p:spTree>
    <p:extLst>
      <p:ext uri="{BB962C8B-B14F-4D97-AF65-F5344CB8AC3E}">
        <p14:creationId xmlns:p14="http://schemas.microsoft.com/office/powerpoint/2010/main" val="2420612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感染拡大によって、起こった社会の変化を、</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分間でウェブ図にまとめよう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中心は、「新型コロナウイルスの流行」としましょう。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では</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分間、スタート。</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37</a:t>
            </a:fld>
            <a:endParaRPr kumimoji="1" lang="ja-JP" altLang="en-US"/>
          </a:p>
        </p:txBody>
      </p:sp>
    </p:spTree>
    <p:extLst>
      <p:ext uri="{BB962C8B-B14F-4D97-AF65-F5344CB8AC3E}">
        <p14:creationId xmlns:p14="http://schemas.microsoft.com/office/powerpoint/2010/main" val="44987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79922" y="4841874"/>
            <a:ext cx="5185352" cy="4486276"/>
          </a:xfrm>
        </p:spPr>
        <p:txBody>
          <a:bodyPr/>
          <a:lstStyle/>
          <a:p>
            <a:r>
              <a:rPr lang="ja-JP" altLang="en-US" b="1" dirty="0">
                <a:latin typeface="BIZ UDPゴシック" panose="020B0400000000000000" pitchFamily="50" charset="-128"/>
                <a:ea typeface="BIZ UDPゴシック" panose="020B0400000000000000" pitchFamily="50" charset="-128"/>
              </a:rPr>
              <a:t>ウェブ図の中の、社会の変化に対し、</a:t>
            </a:r>
            <a:endParaRPr lang="en-US" altLang="ja-JP" b="1" dirty="0">
              <a:latin typeface="BIZ UDPゴシック" panose="020B0400000000000000" pitchFamily="50" charset="-128"/>
              <a:ea typeface="BIZ UDPゴシック" panose="020B0400000000000000" pitchFamily="50" charset="-128"/>
            </a:endParaRPr>
          </a:p>
          <a:p>
            <a:endParaRPr lang="en-US" altLang="ja-JP" sz="8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知っていることや、もっと知りたいことなどを、</a:t>
            </a:r>
            <a:endParaRPr lang="en-US" altLang="ja-JP" b="1" dirty="0">
              <a:latin typeface="BIZ UDPゴシック" panose="020B0400000000000000" pitchFamily="50" charset="-128"/>
              <a:ea typeface="BIZ UDPゴシック" panose="020B0400000000000000" pitchFamily="50" charset="-128"/>
            </a:endParaRPr>
          </a:p>
          <a:p>
            <a:endParaRPr lang="en-US" altLang="ja-JP" sz="8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カードに書き出し、書いたものから、ウェブ図に貼りましょう。</a:t>
            </a:r>
            <a:endParaRPr lang="en-US" altLang="ja-JP" b="1"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例えば、「台湾ではうまく感染をくい止めたようです」でも、「うちのお父さんもテレワークを始めた」でもいいわけです。</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横書きにしましょうね。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カード</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枚に一つの変化ですよ。では、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分以内、一人５枚以上を目標にしましょう。ではスタートです。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松尾：　それでは、知っている情報、詳しく知りたい情報を付箋紙に</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書き出すのは、所要時間は</a:t>
            </a:r>
            <a:r>
              <a:rPr lang="en-US" altLang="ja-JP" dirty="0">
                <a:solidFill>
                  <a:srgbClr val="0070C0"/>
                </a:solidFill>
                <a:latin typeface="AR P丸ゴシック体E" panose="020F0900000000000000" pitchFamily="50" charset="-128"/>
                <a:ea typeface="AR P丸ゴシック体E" panose="020F0900000000000000" pitchFamily="50" charset="-128"/>
              </a:rPr>
              <a:t>3</a:t>
            </a:r>
            <a:r>
              <a:rPr lang="ja-JP" altLang="en-US" dirty="0">
                <a:solidFill>
                  <a:srgbClr val="0070C0"/>
                </a:solidFill>
                <a:latin typeface="AR P丸ゴシック体E" panose="020F0900000000000000" pitchFamily="50" charset="-128"/>
                <a:ea typeface="AR P丸ゴシック体E" panose="020F0900000000000000" pitchFamily="50" charset="-128"/>
              </a:rPr>
              <a:t>分としましょう。</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付箋紙は</a:t>
            </a:r>
            <a:r>
              <a:rPr lang="en-US" altLang="ja-JP" dirty="0">
                <a:solidFill>
                  <a:srgbClr val="0070C0"/>
                </a:solidFill>
                <a:latin typeface="AR P丸ゴシック体E" panose="020F0900000000000000" pitchFamily="50" charset="-128"/>
                <a:ea typeface="AR P丸ゴシック体E" panose="020F0900000000000000" pitchFamily="50" charset="-128"/>
              </a:rPr>
              <a:t>1</a:t>
            </a:r>
            <a:r>
              <a:rPr lang="ja-JP" altLang="en-US" dirty="0">
                <a:solidFill>
                  <a:srgbClr val="0070C0"/>
                </a:solidFill>
                <a:latin typeface="AR P丸ゴシック体E" panose="020F0900000000000000" pitchFamily="50" charset="-128"/>
                <a:ea typeface="AR P丸ゴシック体E" panose="020F0900000000000000" pitchFamily="50" charset="-128"/>
              </a:rPr>
              <a:t>人</a:t>
            </a:r>
            <a:r>
              <a:rPr lang="en-US" altLang="ja-JP" dirty="0">
                <a:solidFill>
                  <a:srgbClr val="0070C0"/>
                </a:solidFill>
                <a:latin typeface="AR P丸ゴシック体E" panose="020F0900000000000000" pitchFamily="50" charset="-128"/>
                <a:ea typeface="AR P丸ゴシック体E" panose="020F0900000000000000" pitchFamily="50" charset="-128"/>
              </a:rPr>
              <a:t>5</a:t>
            </a:r>
            <a:r>
              <a:rPr lang="ja-JP" altLang="en-US" dirty="0">
                <a:solidFill>
                  <a:srgbClr val="0070C0"/>
                </a:solidFill>
                <a:latin typeface="AR P丸ゴシック体E" panose="020F0900000000000000" pitchFamily="50" charset="-128"/>
                <a:ea typeface="AR P丸ゴシック体E" panose="020F0900000000000000" pitchFamily="50" charset="-128"/>
              </a:rPr>
              <a:t>枚以上を目標にしてください。</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ではスタートです。</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38</a:t>
            </a:fld>
            <a:endParaRPr kumimoji="1" lang="ja-JP" altLang="en-US"/>
          </a:p>
        </p:txBody>
      </p:sp>
    </p:spTree>
    <p:extLst>
      <p:ext uri="{BB962C8B-B14F-4D97-AF65-F5344CB8AC3E}">
        <p14:creationId xmlns:p14="http://schemas.microsoft.com/office/powerpoint/2010/main" val="49710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ウエブ図は詳しくなりましたか。これで終わりでなく、後から気づいたことがあれば</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付け足していっても、いいですよ。</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さて、緊急事態宣言では、人と人との接触を７～８割減らし、それによって</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短期間で感染の拡大を抑え込む作戦のようです。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そして、次の波が来る前に、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１、　国内の医療体制の充実を図り</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２、　感染の拡大を防ぎ</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３、　経済的な支援体制を整える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という戦略が見えてきました。　　</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この、３つの視点から、今回の社会の変化を見つめていきましょうか。</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39</a:t>
            </a:fld>
            <a:endParaRPr kumimoji="1" lang="ja-JP" altLang="en-US"/>
          </a:p>
        </p:txBody>
      </p:sp>
    </p:spTree>
    <p:extLst>
      <p:ext uri="{BB962C8B-B14F-4D97-AF65-F5344CB8AC3E}">
        <p14:creationId xmlns:p14="http://schemas.microsoft.com/office/powerpoint/2010/main" val="230967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　皆さんのウェブ図に書き込まれた社会の</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変化は、次のどれと関係がありそうですか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黄色、青、緑に</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マーカーで色分けしてみましょう。（</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分間で色分けしてください。）</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40</a:t>
            </a:fld>
            <a:endParaRPr kumimoji="1" lang="ja-JP" altLang="en-US"/>
          </a:p>
        </p:txBody>
      </p:sp>
    </p:spTree>
    <p:extLst>
      <p:ext uri="{BB962C8B-B14F-4D97-AF65-F5344CB8AC3E}">
        <p14:creationId xmlns:p14="http://schemas.microsoft.com/office/powerpoint/2010/main" val="183959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89038" y="4822824"/>
            <a:ext cx="4701891" cy="3944938"/>
          </a:xfrm>
        </p:spPr>
        <p:txBody>
          <a:bodyPr/>
          <a:lstStyle/>
          <a:p>
            <a:r>
              <a:rPr lang="ja-JP" altLang="en-US" sz="1400" dirty="0">
                <a:latin typeface="AR P丸ゴシック体E" panose="020F0900000000000000" pitchFamily="50" charset="-128"/>
                <a:ea typeface="AR P丸ゴシック体E" panose="020F0900000000000000" pitchFamily="50" charset="-128"/>
              </a:rPr>
              <a:t>色々な変化をたくさん書き出しましたね。</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a:t>
            </a:r>
            <a:r>
              <a:rPr lang="ja-JP" altLang="en-US" u="sng" dirty="0">
                <a:latin typeface="AR P丸ゴシック体E" panose="020F0900000000000000" pitchFamily="50" charset="-128"/>
                <a:ea typeface="AR P丸ゴシック体E" panose="020F0900000000000000" pitchFamily="50" charset="-128"/>
              </a:rPr>
              <a:t> ・班ごとに活動しましょう。まずは班の仲間とご挨拶から。</a:t>
            </a:r>
            <a:endParaRPr lang="en-US" altLang="ja-JP" u="sng" dirty="0">
              <a:solidFill>
                <a:schemeClr val="accent1"/>
              </a:solidFill>
              <a:latin typeface="AR P丸ゴシック体E" panose="020F0900000000000000" pitchFamily="50" charset="-128"/>
              <a:ea typeface="AR P丸ゴシック体E" panose="020F0900000000000000" pitchFamily="50" charset="-128"/>
            </a:endParaRPr>
          </a:p>
          <a:p>
            <a:endParaRPr lang="en-US" altLang="ja-JP" u="sng"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a:t>
            </a:r>
            <a:r>
              <a:rPr lang="ja-JP" altLang="en-US" dirty="0">
                <a:latin typeface="AR P丸ゴシック体E" panose="020F0900000000000000" pitchFamily="50" charset="-128"/>
                <a:ea typeface="AR P丸ゴシック体E" panose="020F0900000000000000" pitchFamily="50" charset="-128"/>
              </a:rPr>
              <a:t>・では、班ごとに模造紙などの上にカードを出し合い、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どんな変化があったのかまとめましょう。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・同じことが書いてあるカードは、重ねます。</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・似ている内容のカードは近くに並べて、グループ</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にしていきましょう。</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a:t>
            </a:fld>
            <a:endParaRPr kumimoji="1" lang="ja-JP" altLang="en-US"/>
          </a:p>
        </p:txBody>
      </p:sp>
    </p:spTree>
    <p:extLst>
      <p:ext uri="{BB962C8B-B14F-4D97-AF65-F5344CB8AC3E}">
        <p14:creationId xmlns:p14="http://schemas.microsoft.com/office/powerpoint/2010/main" val="42280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これは、私が試しに作ったウェブ図です。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ここに貼られた社会の変化は、次のどれと関係がありそうですか</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マーカーで色分けしてみましょう。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こんな風に進めていきます。ではどうぞ。</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41</a:t>
            </a:fld>
            <a:endParaRPr kumimoji="1" lang="ja-JP" altLang="en-US"/>
          </a:p>
        </p:txBody>
      </p:sp>
    </p:spTree>
    <p:extLst>
      <p:ext uri="{BB962C8B-B14F-4D97-AF65-F5344CB8AC3E}">
        <p14:creationId xmlns:p14="http://schemas.microsoft.com/office/powerpoint/2010/main" val="1515531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ighlight>
                  <a:srgbClr val="FFFF00"/>
                </a:highlight>
                <a:latin typeface="AR P丸ゴシック体E" panose="020F0900000000000000" pitchFamily="50" charset="-128"/>
                <a:ea typeface="AR P丸ゴシック体E" panose="020F0900000000000000" pitchFamily="50" charset="-128"/>
              </a:rPr>
              <a:t>説明をしますね。</a:t>
            </a:r>
            <a:endParaRPr lang="en-US" altLang="ja-JP" dirty="0">
              <a:highlight>
                <a:srgbClr val="FFFF00"/>
              </a:highlight>
              <a:latin typeface="AR P丸ゴシック体E" panose="020F0900000000000000" pitchFamily="50" charset="-128"/>
              <a:ea typeface="AR P丸ゴシック体E" panose="020F0900000000000000" pitchFamily="50" charset="-128"/>
            </a:endParaRPr>
          </a:p>
          <a:p>
            <a:endParaRPr lang="en-US" altLang="ja-JP" dirty="0">
              <a:highlight>
                <a:srgbClr val="FFFF00"/>
              </a:highlight>
              <a:latin typeface="AR P丸ゴシック体E" panose="020F0900000000000000" pitchFamily="50" charset="-128"/>
              <a:ea typeface="AR P丸ゴシック体E" panose="020F0900000000000000" pitchFamily="50" charset="-128"/>
            </a:endParaRPr>
          </a:p>
          <a:p>
            <a:endParaRPr lang="en-US" altLang="ja-JP" dirty="0">
              <a:highlight>
                <a:srgbClr val="FFFF00"/>
              </a:highlight>
              <a:latin typeface="AR P丸ゴシック体E" panose="020F0900000000000000" pitchFamily="50" charset="-128"/>
              <a:ea typeface="AR P丸ゴシック体E" panose="020F0900000000000000" pitchFamily="50" charset="-128"/>
            </a:endParaRPr>
          </a:p>
          <a:p>
            <a:r>
              <a:rPr lang="ja-JP" altLang="en-US" dirty="0">
                <a:highlight>
                  <a:srgbClr val="FFFF00"/>
                </a:highlight>
                <a:latin typeface="AR P丸ゴシック体E" panose="020F0900000000000000" pitchFamily="50" charset="-128"/>
                <a:ea typeface="AR P丸ゴシック体E" panose="020F0900000000000000" pitchFamily="50" charset="-128"/>
              </a:rPr>
              <a:t>ベッド数が足りない</a:t>
            </a:r>
            <a:r>
              <a:rPr lang="ja-JP" altLang="en-US" dirty="0">
                <a:latin typeface="AR P丸ゴシック体E" panose="020F0900000000000000" pitchFamily="50" charset="-128"/>
                <a:ea typeface="AR P丸ゴシック体E" panose="020F0900000000000000" pitchFamily="50" charset="-128"/>
              </a:rPr>
              <a:t>というのは、医療体制の問題ですね。では黄色。</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このようにやっていきます。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他にも医療体制の充実に関する問題がありますね。この辺かな。</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42</a:t>
            </a:fld>
            <a:endParaRPr kumimoji="1" lang="ja-JP" altLang="en-US"/>
          </a:p>
        </p:txBody>
      </p:sp>
    </p:spTree>
    <p:extLst>
      <p:ext uri="{BB962C8B-B14F-4D97-AF65-F5344CB8AC3E}">
        <p14:creationId xmlns:p14="http://schemas.microsoft.com/office/powerpoint/2010/main" val="3622221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医療機器の不足も、マスクのことも、検査のことも、お医者さんが疲れて</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倒れそうなことも、看護師さんも介護の方々も、大変な思いをしながら、</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コロナと闘ってくれていますね。これらは、みんな、医療体制の充実に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関することですね。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43</a:t>
            </a:fld>
            <a:endParaRPr kumimoji="1" lang="ja-JP" altLang="en-US"/>
          </a:p>
        </p:txBody>
      </p:sp>
    </p:spTree>
    <p:extLst>
      <p:ext uri="{BB962C8B-B14F-4D97-AF65-F5344CB8AC3E}">
        <p14:creationId xmlns:p14="http://schemas.microsoft.com/office/powerpoint/2010/main" val="2634916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次に、感染拡大の防止　に関する出来事です。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見つかりますか。　　まず、日本でも感染拡大。　何とかしたいですね。他には、世界に目が向けられ、中国、アメリカ、イタリア・・・ロシアに韓国。</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他にもありそうですね。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流通、旅行業者は、お困りのようです。県を越えて観光にいってはいけないのです。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お店も開けないし、従業員に給料は払えないし、・・子どもたちの生活にも、影響が</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ありますね。　テレワークなど、働き方も変えていかないといけないし・・。</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44</a:t>
            </a:fld>
            <a:endParaRPr kumimoji="1" lang="ja-JP" altLang="en-US"/>
          </a:p>
        </p:txBody>
      </p:sp>
    </p:spTree>
    <p:extLst>
      <p:ext uri="{BB962C8B-B14F-4D97-AF65-F5344CB8AC3E}">
        <p14:creationId xmlns:p14="http://schemas.microsoft.com/office/powerpoint/2010/main" val="18905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経済的にも、困っている人がたくさんいます。どんな人をどのように支えたらいいのか、とても迷うところですね。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世界の経済が最悪になる中、限られた予算です。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この先でも、色々な工夫をしながら、より良い道を手探りして求めていく必要がありそうです。</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45</a:t>
            </a:fld>
            <a:endParaRPr kumimoji="1" lang="ja-JP" altLang="en-US"/>
          </a:p>
        </p:txBody>
      </p:sp>
    </p:spTree>
    <p:extLst>
      <p:ext uri="{BB962C8B-B14F-4D97-AF65-F5344CB8AC3E}">
        <p14:creationId xmlns:p14="http://schemas.microsoft.com/office/powerpoint/2010/main" val="2476873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さて、新型コロナウイルス対策の問題は、</a:t>
            </a:r>
            <a:r>
              <a:rPr lang="ja-JP" altLang="en-US" b="1" u="sng" dirty="0">
                <a:latin typeface="AR P丸ゴシック体E" panose="020F0900000000000000" pitchFamily="50" charset="-128"/>
                <a:ea typeface="AR P丸ゴシック体E" panose="020F0900000000000000" pitchFamily="50" charset="-128"/>
              </a:rPr>
              <a:t>ＳＤＧｓの</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番、「全ての人に健康と福祉</a:t>
            </a:r>
            <a:endParaRPr lang="en-US" altLang="ja-JP" b="1" u="sng" dirty="0">
              <a:latin typeface="AR P丸ゴシック体E" panose="020F0900000000000000" pitchFamily="50" charset="-128"/>
              <a:ea typeface="AR P丸ゴシック体E" panose="020F0900000000000000" pitchFamily="50" charset="-128"/>
            </a:endParaRPr>
          </a:p>
          <a:p>
            <a:endParaRPr lang="en-US" altLang="ja-JP" b="1" u="sng" dirty="0">
              <a:latin typeface="AR P丸ゴシック体E" panose="020F0900000000000000" pitchFamily="50" charset="-128"/>
              <a:ea typeface="AR P丸ゴシック体E" panose="020F0900000000000000" pitchFamily="50" charset="-128"/>
            </a:endParaRPr>
          </a:p>
          <a:p>
            <a:r>
              <a:rPr lang="ja-JP" altLang="en-US" b="1" u="sng" dirty="0">
                <a:latin typeface="AR P丸ゴシック体E" panose="020F0900000000000000" pitchFamily="50" charset="-128"/>
                <a:ea typeface="AR P丸ゴシック体E" panose="020F0900000000000000" pitchFamily="50" charset="-128"/>
              </a:rPr>
              <a:t>を」ですね。</a:t>
            </a:r>
            <a:endParaRPr lang="en-US" altLang="ja-JP" b="1" u="sng" dirty="0">
              <a:latin typeface="AR P丸ゴシック体E" panose="020F0900000000000000" pitchFamily="50" charset="-128"/>
              <a:ea typeface="AR P丸ゴシック体E" panose="020F0900000000000000" pitchFamily="50" charset="-128"/>
            </a:endParaRPr>
          </a:p>
          <a:p>
            <a:endParaRPr kumimoji="1" lang="en-US" altLang="ja-JP"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sng" dirty="0">
                <a:latin typeface="AR P丸ゴシック体E" panose="020F0900000000000000" pitchFamily="50" charset="-128"/>
                <a:ea typeface="AR P丸ゴシック体E" panose="020F0900000000000000" pitchFamily="50" charset="-128"/>
              </a:rPr>
              <a:t>では、その健康と福祉という視点に立った対策だけで、</a:t>
            </a:r>
            <a:endParaRPr lang="en-US" altLang="ja-JP" b="1" u="sng" dirty="0">
              <a:latin typeface="AR P丸ゴシック体E" panose="020F0900000000000000" pitchFamily="50" charset="-128"/>
              <a:ea typeface="AR P丸ゴシック体E" panose="020F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u="sng" dirty="0">
              <a:latin typeface="AR P丸ゴシック体E" panose="020F0900000000000000" pitchFamily="50" charset="-128"/>
              <a:ea typeface="AR P丸ゴシック体E" panose="020F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sng" dirty="0">
                <a:latin typeface="AR P丸ゴシック体E" panose="020F0900000000000000" pitchFamily="50" charset="-128"/>
                <a:ea typeface="AR P丸ゴシック体E" panose="020F0900000000000000" pitchFamily="50" charset="-128"/>
              </a:rPr>
              <a:t>新型コロナウイルスの問題を解決できるのかな・・・これは考えていく必要がありそうですね。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46</a:t>
            </a:fld>
            <a:endParaRPr kumimoji="1" lang="ja-JP" altLang="en-US"/>
          </a:p>
        </p:txBody>
      </p:sp>
    </p:spTree>
    <p:extLst>
      <p:ext uri="{BB962C8B-B14F-4D97-AF65-F5344CB8AC3E}">
        <p14:creationId xmlns:p14="http://schemas.microsoft.com/office/powerpoint/2010/main" val="1998611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さて、こちらはみんな目にしたことがあるよね。</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SDG</a:t>
            </a:r>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ｓ（エスディージーズ）、これは「サステナブル・ディベロップメント・ゴールズ</a:t>
            </a:r>
            <a:r>
              <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a:t>
            </a:r>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と言って、</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ずーっと続く、豊かな未来を創るために、国際連合で決めた１７の目標です。</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新型コロナ対策でも、この中からあてはまるものを見つけていきましょう。</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47</a:t>
            </a:fld>
            <a:endParaRPr kumimoji="1" lang="ja-JP" altLang="en-US"/>
          </a:p>
        </p:txBody>
      </p:sp>
    </p:spTree>
    <p:extLst>
      <p:ext uri="{BB962C8B-B14F-4D97-AF65-F5344CB8AC3E}">
        <p14:creationId xmlns:p14="http://schemas.microsoft.com/office/powerpoint/2010/main" val="1588452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919163"/>
            <a:ext cx="3132138"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48</a:t>
            </a:fld>
            <a:endParaRPr kumimoji="1" lang="ja-JP" altLang="en-US"/>
          </a:p>
        </p:txBody>
      </p:sp>
    </p:spTree>
    <p:extLst>
      <p:ext uri="{BB962C8B-B14F-4D97-AF65-F5344CB8AC3E}">
        <p14:creationId xmlns:p14="http://schemas.microsoft.com/office/powerpoint/2010/main" val="3501086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510213" cy="3267982"/>
          </a:xfrm>
        </p:spPr>
        <p:txBody>
          <a:bodyPr/>
          <a:lstStyle/>
          <a:p>
            <a:r>
              <a:rPr lang="ja-JP" altLang="en-US" b="1"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新型コロナウイルスの問題からわかってきたように、私たちの世界は、様々な問題にあふれています。</a:t>
            </a:r>
            <a:endParaRPr lang="en-US" altLang="ja-JP" b="1"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b="1" dirty="0">
              <a:latin typeface="AR P丸ゴシック体E" panose="020F0900000000000000" pitchFamily="50" charset="-128"/>
              <a:ea typeface="AR P丸ゴシック体E" panose="020F0900000000000000" pitchFamily="50" charset="-128"/>
            </a:endParaRPr>
          </a:p>
          <a:p>
            <a:r>
              <a:rPr kumimoji="1" lang="ja-JP" altLang="en-US" b="1" dirty="0">
                <a:latin typeface="AR P丸ゴシック体E" panose="020F0900000000000000" pitchFamily="50" charset="-128"/>
                <a:ea typeface="AR P丸ゴシック体E" panose="020F0900000000000000" pitchFamily="50" charset="-128"/>
              </a:rPr>
              <a:t>でも、ＳＤＧｓの視点から問題を見ていくと、より良い解決方法を見つけていくことができるのですよ。</a:t>
            </a:r>
            <a:endParaRPr kumimoji="1" lang="en-US" altLang="ja-JP" b="1"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49</a:t>
            </a:fld>
            <a:endParaRPr kumimoji="1" lang="ja-JP" altLang="en-US"/>
          </a:p>
        </p:txBody>
      </p:sp>
    </p:spTree>
    <p:extLst>
      <p:ext uri="{BB962C8B-B14F-4D97-AF65-F5344CB8AC3E}">
        <p14:creationId xmlns:p14="http://schemas.microsoft.com/office/powerpoint/2010/main" val="1431879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AR P丸ゴシック体E" panose="020F0900000000000000" pitchFamily="50" charset="-128"/>
                <a:ea typeface="AR P丸ゴシック体E" panose="020F0900000000000000" pitchFamily="50" charset="-128"/>
              </a:rPr>
              <a:t>皆さんが生きていく時代、今回の新型コロナウイルスとの戦いのように、</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困難な問題に、必ず出会うものだと思います。</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その時、今日のような学び方を生かして道を開いていける人になってほしいものと</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願っています。</a:t>
            </a:r>
            <a:endParaRPr kumimoji="1" lang="ja-JP" altLang="en-US"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50</a:t>
            </a:fld>
            <a:endParaRPr kumimoji="1" lang="ja-JP" altLang="en-US"/>
          </a:p>
        </p:txBody>
      </p:sp>
    </p:spTree>
    <p:extLst>
      <p:ext uri="{BB962C8B-B14F-4D97-AF65-F5344CB8AC3E}">
        <p14:creationId xmlns:p14="http://schemas.microsoft.com/office/powerpoint/2010/main" val="182702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078173" y="4735773"/>
            <a:ext cx="4620953" cy="4031989"/>
          </a:xfrm>
        </p:spPr>
        <p:txBody>
          <a:bodyPr/>
          <a:lstStyle/>
          <a:p>
            <a:r>
              <a:rPr lang="ja-JP" altLang="en-US" sz="1400" dirty="0">
                <a:solidFill>
                  <a:schemeClr val="accent5">
                    <a:lumMod val="75000"/>
                  </a:schemeClr>
                </a:solidFill>
                <a:latin typeface="AR P丸ゴシック体E" panose="020F0900000000000000" pitchFamily="50" charset="-128"/>
                <a:ea typeface="AR P丸ゴシック体E" panose="020F0900000000000000" pitchFamily="50" charset="-128"/>
              </a:rPr>
              <a:t>　</a:t>
            </a:r>
            <a:r>
              <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rPr>
              <a:t>【</a:t>
            </a:r>
            <a:r>
              <a:rPr lang="ja-JP" altLang="en-US" dirty="0">
                <a:solidFill>
                  <a:schemeClr val="accent5">
                    <a:lumMod val="75000"/>
                  </a:schemeClr>
                </a:solidFill>
                <a:latin typeface="AR P丸ゴシック体E" panose="020F0900000000000000" pitchFamily="50" charset="-128"/>
                <a:ea typeface="AR P丸ゴシック体E" panose="020F0900000000000000" pitchFamily="50" charset="-128"/>
              </a:rPr>
              <a:t>確認しよう</a:t>
            </a:r>
            <a:r>
              <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rPr>
              <a:t>】</a:t>
            </a:r>
          </a:p>
          <a:p>
            <a:endPar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新型コロナウイルスの大流行が始まった</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月下旬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から</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25</a:t>
            </a:r>
            <a:r>
              <a:rPr lang="ja-JP" altLang="en-US" dirty="0">
                <a:latin typeface="AR P丸ゴシック体E" panose="020F0900000000000000" pitchFamily="50" charset="-128"/>
                <a:ea typeface="AR P丸ゴシック体E" panose="020F0900000000000000" pitchFamily="50" charset="-128"/>
              </a:rPr>
              <a:t>日までのできごとを、朝日小学生新聞</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でふり返ってみましょう。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ゆっくりと示しますから</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忘れていたけれど、大事な変化だなと思うものが</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あれば、カードに書き足してください。</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6</a:t>
            </a:fld>
            <a:endParaRPr kumimoji="1" lang="ja-JP" altLang="en-US"/>
          </a:p>
        </p:txBody>
      </p:sp>
    </p:spTree>
    <p:extLst>
      <p:ext uri="{BB962C8B-B14F-4D97-AF65-F5344CB8AC3E}">
        <p14:creationId xmlns:p14="http://schemas.microsoft.com/office/powerpoint/2010/main" val="208218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529897" y="4822824"/>
            <a:ext cx="3972832" cy="3944938"/>
          </a:xfrm>
        </p:spPr>
        <p:txBody>
          <a:bodyPr/>
          <a:lstStyle/>
          <a:p>
            <a:r>
              <a:rPr lang="ja-JP" altLang="en-US" dirty="0">
                <a:latin typeface="BIZ UDPゴシック" panose="020B0400000000000000" pitchFamily="50" charset="-128"/>
                <a:ea typeface="BIZ UDPゴシック" panose="020B0400000000000000" pitchFamily="50" charset="-128"/>
              </a:rPr>
              <a:t>今日のお話は、</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「新型コロナウイルスから始めるＳＤＧｓの学び」</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持続可能で、明るい未来を創っていくための</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学びのスタートとする授業でした。</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では、また会いましょう。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51</a:t>
            </a:fld>
            <a:endParaRPr kumimoji="1" lang="ja-JP" altLang="en-US"/>
          </a:p>
        </p:txBody>
      </p:sp>
    </p:spTree>
    <p:extLst>
      <p:ext uri="{BB962C8B-B14F-4D97-AF65-F5344CB8AC3E}">
        <p14:creationId xmlns:p14="http://schemas.microsoft.com/office/powerpoint/2010/main" val="1828161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52</a:t>
            </a:fld>
            <a:endParaRPr kumimoji="1" lang="ja-JP" altLang="en-US"/>
          </a:p>
        </p:txBody>
      </p:sp>
    </p:spTree>
    <p:extLst>
      <p:ext uri="{BB962C8B-B14F-4D97-AF65-F5344CB8AC3E}">
        <p14:creationId xmlns:p14="http://schemas.microsoft.com/office/powerpoint/2010/main" val="78809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21</a:t>
            </a:r>
            <a:r>
              <a:rPr lang="ja-JP" altLang="en-US" dirty="0">
                <a:latin typeface="AR P丸ゴシック体E" panose="020F0900000000000000" pitchFamily="50" charset="-128"/>
                <a:ea typeface="AR P丸ゴシック体E" panose="020F0900000000000000" pitchFamily="50" charset="-128"/>
              </a:rPr>
              <a:t>日付け、朝日小学生新聞記事です。　</a:t>
            </a:r>
            <a:r>
              <a:rPr lang="ja-JP" altLang="en-US" dirty="0">
                <a:latin typeface="AR丸ゴシック体E" panose="020F0909000000000000" pitchFamily="49" charset="-128"/>
                <a:ea typeface="AR丸ゴシック体E" panose="020F0909000000000000" pitchFamily="49" charset="-128"/>
              </a:rPr>
              <a:t>新型肺炎が中国から広がった。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国内にも感染者が出ていることが伝えられていますが、まだ、</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新型コロナウイルスの恐ろしさは、専門家にも分かっていません</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でした。</a:t>
            </a:r>
            <a:endParaRPr lang="ja-JP" altLang="en-US" dirty="0">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7</a:t>
            </a:fld>
            <a:endParaRPr kumimoji="1" lang="ja-JP" altLang="en-US"/>
          </a:p>
        </p:txBody>
      </p:sp>
    </p:spTree>
    <p:extLst>
      <p:ext uri="{BB962C8B-B14F-4D97-AF65-F5344CB8AC3E}">
        <p14:creationId xmlns:p14="http://schemas.microsoft.com/office/powerpoint/2010/main" val="190473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日　世界保健機関ＷＨＯ　が緊急事態宣言を出しました。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１２月には中国で感染が広がっているのはわかっていましたが、</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世界的な拡大になるかどうか見極めていたのですね。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8</a:t>
            </a:fld>
            <a:endParaRPr kumimoji="1" lang="ja-JP" altLang="en-US"/>
          </a:p>
        </p:txBody>
      </p:sp>
    </p:spTree>
    <p:extLst>
      <p:ext uri="{BB962C8B-B14F-4D97-AF65-F5344CB8AC3E}">
        <p14:creationId xmlns:p14="http://schemas.microsoft.com/office/powerpoint/2010/main" val="234417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日　マスクや消毒薬が、品切れになった。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この頃になって新型コロナウイルスの恐ろしさが、分かってきたのです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9</a:t>
            </a:fld>
            <a:endParaRPr kumimoji="1" lang="ja-JP" altLang="en-US"/>
          </a:p>
        </p:txBody>
      </p:sp>
    </p:spTree>
    <p:extLst>
      <p:ext uri="{BB962C8B-B14F-4D97-AF65-F5344CB8AC3E}">
        <p14:creationId xmlns:p14="http://schemas.microsoft.com/office/powerpoint/2010/main" val="355827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月１３日　新型ウイルスの感染者のお世話をしている人や家族にからかいや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いじめがあった。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みんなの健康を守るために、病気に立ち向かっている人を</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からかったり、いじめるなんて、失礼な話ですね</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10</a:t>
            </a:fld>
            <a:endParaRPr kumimoji="1" lang="ja-JP" altLang="en-US"/>
          </a:p>
        </p:txBody>
      </p:sp>
    </p:spTree>
    <p:extLst>
      <p:ext uri="{BB962C8B-B14F-4D97-AF65-F5344CB8AC3E}">
        <p14:creationId xmlns:p14="http://schemas.microsoft.com/office/powerpoint/2010/main" val="352834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53226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59183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53439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32277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93461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394530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46289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1892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68838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41656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94198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E7287-91F8-4A58-97F2-5A2269E58DEB}" type="datetimeFigureOut">
              <a:rPr kumimoji="1" lang="ja-JP" altLang="en-US" smtClean="0"/>
              <a:t>2020/6/5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20560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4B010A3-F377-447D-924E-28A37CDC6028}"/>
              </a:ext>
            </a:extLst>
          </p:cNvPr>
          <p:cNvSpPr/>
          <p:nvPr/>
        </p:nvSpPr>
        <p:spPr>
          <a:xfrm>
            <a:off x="95658" y="1701800"/>
            <a:ext cx="4342991" cy="45085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B3CB3976-8802-47D4-B17F-8A33D5C81787}"/>
              </a:ext>
            </a:extLst>
          </p:cNvPr>
          <p:cNvPicPr>
            <a:picLocks noChangeAspect="1"/>
          </p:cNvPicPr>
          <p:nvPr/>
        </p:nvPicPr>
        <p:blipFill rotWithShape="1">
          <a:blip r:embed="rId2"/>
          <a:srcRect l="32396" t="23333" r="18646" b="10556"/>
          <a:stretch/>
        </p:blipFill>
        <p:spPr>
          <a:xfrm>
            <a:off x="95658" y="2298700"/>
            <a:ext cx="4342991" cy="3298825"/>
          </a:xfrm>
          <a:prstGeom prst="rect">
            <a:avLst/>
          </a:prstGeom>
        </p:spPr>
      </p:pic>
    </p:spTree>
    <p:extLst>
      <p:ext uri="{BB962C8B-B14F-4D97-AF65-F5344CB8AC3E}">
        <p14:creationId xmlns:p14="http://schemas.microsoft.com/office/powerpoint/2010/main" val="1275609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8" y="6383298"/>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年２月１３日　朝日小学生新聞記事より</a:t>
            </a:r>
          </a:p>
        </p:txBody>
      </p:sp>
      <p:sp>
        <p:nvSpPr>
          <p:cNvPr id="4" name="テキスト ボックス 3">
            <a:extLst>
              <a:ext uri="{FF2B5EF4-FFF2-40B4-BE49-F238E27FC236}">
                <a16:creationId xmlns:a16="http://schemas.microsoft.com/office/drawing/2014/main" id="{9D0AA39C-AD3D-4E09-8D45-9F7B7E2FB659}"/>
              </a:ext>
            </a:extLst>
          </p:cNvPr>
          <p:cNvSpPr txBox="1"/>
          <p:nvPr/>
        </p:nvSpPr>
        <p:spPr>
          <a:xfrm>
            <a:off x="1954135" y="166925"/>
            <a:ext cx="523572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新型コロナウイルスでいじめが起きた</a:t>
            </a:r>
          </a:p>
        </p:txBody>
      </p:sp>
      <p:pic>
        <p:nvPicPr>
          <p:cNvPr id="5" name="図 4">
            <a:extLst>
              <a:ext uri="{FF2B5EF4-FFF2-40B4-BE49-F238E27FC236}">
                <a16:creationId xmlns:a16="http://schemas.microsoft.com/office/drawing/2014/main" id="{C9C44771-B633-4E6C-B9B2-E332424B1C49}"/>
              </a:ext>
            </a:extLst>
          </p:cNvPr>
          <p:cNvPicPr>
            <a:picLocks noChangeAspect="1"/>
          </p:cNvPicPr>
          <p:nvPr/>
        </p:nvPicPr>
        <p:blipFill>
          <a:blip r:embed="rId3"/>
          <a:stretch>
            <a:fillRect/>
          </a:stretch>
        </p:blipFill>
        <p:spPr>
          <a:xfrm>
            <a:off x="416378" y="699220"/>
            <a:ext cx="8164391" cy="5585021"/>
          </a:xfrm>
          <a:prstGeom prst="rect">
            <a:avLst/>
          </a:prstGeom>
        </p:spPr>
      </p:pic>
    </p:spTree>
    <p:extLst>
      <p:ext uri="{BB962C8B-B14F-4D97-AF65-F5344CB8AC3E}">
        <p14:creationId xmlns:p14="http://schemas.microsoft.com/office/powerpoint/2010/main" val="80297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787639" y="609678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年２月２８日　朝日小学生新聞記事より</a:t>
            </a:r>
          </a:p>
        </p:txBody>
      </p:sp>
      <p:pic>
        <p:nvPicPr>
          <p:cNvPr id="3" name="図 2">
            <a:extLst>
              <a:ext uri="{FF2B5EF4-FFF2-40B4-BE49-F238E27FC236}">
                <a16:creationId xmlns:a16="http://schemas.microsoft.com/office/drawing/2014/main" id="{BD1123EB-33D6-415D-B750-352F882746DF}"/>
              </a:ext>
            </a:extLst>
          </p:cNvPr>
          <p:cNvPicPr>
            <a:picLocks noChangeAspect="1"/>
          </p:cNvPicPr>
          <p:nvPr/>
        </p:nvPicPr>
        <p:blipFill rotWithShape="1">
          <a:blip r:embed="rId3"/>
          <a:srcRect l="31959" t="20172" r="12989" b="22279"/>
          <a:stretch/>
        </p:blipFill>
        <p:spPr>
          <a:xfrm>
            <a:off x="754144" y="1518918"/>
            <a:ext cx="7635712" cy="4489912"/>
          </a:xfrm>
          <a:prstGeom prst="rect">
            <a:avLst/>
          </a:prstGeom>
        </p:spPr>
      </p:pic>
      <p:sp>
        <p:nvSpPr>
          <p:cNvPr id="4" name="テキスト ボックス 3">
            <a:extLst>
              <a:ext uri="{FF2B5EF4-FFF2-40B4-BE49-F238E27FC236}">
                <a16:creationId xmlns:a16="http://schemas.microsoft.com/office/drawing/2014/main" id="{3CE3B217-9B43-4E83-B5E6-F1640B0B5D68}"/>
              </a:ext>
            </a:extLst>
          </p:cNvPr>
          <p:cNvSpPr txBox="1"/>
          <p:nvPr/>
        </p:nvSpPr>
        <p:spPr>
          <a:xfrm>
            <a:off x="1631932" y="387505"/>
            <a:ext cx="58801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具合が悪くても、ＰＣＲ検査が受けられない</a:t>
            </a:r>
          </a:p>
        </p:txBody>
      </p:sp>
    </p:spTree>
    <p:extLst>
      <p:ext uri="{BB962C8B-B14F-4D97-AF65-F5344CB8AC3E}">
        <p14:creationId xmlns:p14="http://schemas.microsoft.com/office/powerpoint/2010/main" val="114239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34646" y="544834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年２月２９日　朝日小学生新聞記事より</a:t>
            </a:r>
          </a:p>
        </p:txBody>
      </p:sp>
      <p:sp>
        <p:nvSpPr>
          <p:cNvPr id="4" name="テキスト ボックス 3">
            <a:extLst>
              <a:ext uri="{FF2B5EF4-FFF2-40B4-BE49-F238E27FC236}">
                <a16:creationId xmlns:a16="http://schemas.microsoft.com/office/drawing/2014/main" id="{762F2B02-B9DA-4DF0-8BBC-4AC0D7467FC6}"/>
              </a:ext>
            </a:extLst>
          </p:cNvPr>
          <p:cNvSpPr txBox="1"/>
          <p:nvPr/>
        </p:nvSpPr>
        <p:spPr>
          <a:xfrm>
            <a:off x="2570489" y="359485"/>
            <a:ext cx="400301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全国の学校が、休みになった</a:t>
            </a:r>
          </a:p>
        </p:txBody>
      </p:sp>
      <p:pic>
        <p:nvPicPr>
          <p:cNvPr id="6" name="図 5">
            <a:extLst>
              <a:ext uri="{FF2B5EF4-FFF2-40B4-BE49-F238E27FC236}">
                <a16:creationId xmlns:a16="http://schemas.microsoft.com/office/drawing/2014/main" id="{D704938D-A544-41AC-B019-211907447596}"/>
              </a:ext>
            </a:extLst>
          </p:cNvPr>
          <p:cNvPicPr>
            <a:picLocks noChangeAspect="1"/>
          </p:cNvPicPr>
          <p:nvPr/>
        </p:nvPicPr>
        <p:blipFill>
          <a:blip r:embed="rId3"/>
          <a:stretch>
            <a:fillRect/>
          </a:stretch>
        </p:blipFill>
        <p:spPr>
          <a:xfrm>
            <a:off x="96606" y="1409653"/>
            <a:ext cx="8950787" cy="4038694"/>
          </a:xfrm>
          <a:prstGeom prst="rect">
            <a:avLst/>
          </a:prstGeom>
        </p:spPr>
      </p:pic>
    </p:spTree>
    <p:extLst>
      <p:ext uri="{BB962C8B-B14F-4D97-AF65-F5344CB8AC3E}">
        <p14:creationId xmlns:p14="http://schemas.microsoft.com/office/powerpoint/2010/main" val="1652817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6482" y="5770211"/>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年３月１日　朝日小学生新聞記事より</a:t>
            </a:r>
          </a:p>
        </p:txBody>
      </p:sp>
      <p:pic>
        <p:nvPicPr>
          <p:cNvPr id="3" name="図 2">
            <a:extLst>
              <a:ext uri="{FF2B5EF4-FFF2-40B4-BE49-F238E27FC236}">
                <a16:creationId xmlns:a16="http://schemas.microsoft.com/office/drawing/2014/main" id="{3688F969-4EAC-4172-84C6-84E075385B16}"/>
              </a:ext>
            </a:extLst>
          </p:cNvPr>
          <p:cNvPicPr>
            <a:picLocks noChangeAspect="1"/>
          </p:cNvPicPr>
          <p:nvPr/>
        </p:nvPicPr>
        <p:blipFill rotWithShape="1">
          <a:blip r:embed="rId3"/>
          <a:srcRect l="1677" t="20882" r="20756" b="12217"/>
          <a:stretch/>
        </p:blipFill>
        <p:spPr>
          <a:xfrm>
            <a:off x="188536" y="1423447"/>
            <a:ext cx="8747559" cy="4243750"/>
          </a:xfrm>
          <a:prstGeom prst="rect">
            <a:avLst/>
          </a:prstGeom>
        </p:spPr>
      </p:pic>
      <p:sp>
        <p:nvSpPr>
          <p:cNvPr id="4" name="テキスト ボックス 3">
            <a:extLst>
              <a:ext uri="{FF2B5EF4-FFF2-40B4-BE49-F238E27FC236}">
                <a16:creationId xmlns:a16="http://schemas.microsoft.com/office/drawing/2014/main" id="{836ED362-29E8-4876-88A8-6E131C85BB72}"/>
              </a:ext>
            </a:extLst>
          </p:cNvPr>
          <p:cNvSpPr txBox="1"/>
          <p:nvPr/>
        </p:nvSpPr>
        <p:spPr>
          <a:xfrm>
            <a:off x="1939641" y="243116"/>
            <a:ext cx="52453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予定していた卒業式ができなくなった</a:t>
            </a:r>
          </a:p>
        </p:txBody>
      </p:sp>
      <p:sp>
        <p:nvSpPr>
          <p:cNvPr id="5" name="正方形/長方形 4">
            <a:extLst>
              <a:ext uri="{FF2B5EF4-FFF2-40B4-BE49-F238E27FC236}">
                <a16:creationId xmlns:a16="http://schemas.microsoft.com/office/drawing/2014/main" id="{9BA0B766-C212-4182-82CF-F8B32C4D7E0D}"/>
              </a:ext>
            </a:extLst>
          </p:cNvPr>
          <p:cNvSpPr/>
          <p:nvPr/>
        </p:nvSpPr>
        <p:spPr>
          <a:xfrm>
            <a:off x="6391373" y="3167406"/>
            <a:ext cx="829559" cy="2384982"/>
          </a:xfrm>
          <a:prstGeom prst="rect">
            <a:avLst/>
          </a:prstGeom>
          <a:solidFill>
            <a:srgbClr val="FFFF99">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109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054788" y="644755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3</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4" name="テキスト ボックス 3">
            <a:extLst>
              <a:ext uri="{FF2B5EF4-FFF2-40B4-BE49-F238E27FC236}">
                <a16:creationId xmlns:a16="http://schemas.microsoft.com/office/drawing/2014/main" id="{23C63717-D454-4DFF-BFA5-7B169A5261CA}"/>
              </a:ext>
            </a:extLst>
          </p:cNvPr>
          <p:cNvSpPr txBox="1"/>
          <p:nvPr/>
        </p:nvSpPr>
        <p:spPr>
          <a:xfrm>
            <a:off x="1199922" y="166251"/>
            <a:ext cx="674415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大相撲やプロ野球が中止や延期、無観客になった</a:t>
            </a:r>
          </a:p>
        </p:txBody>
      </p:sp>
      <p:pic>
        <p:nvPicPr>
          <p:cNvPr id="5" name="図 4">
            <a:extLst>
              <a:ext uri="{FF2B5EF4-FFF2-40B4-BE49-F238E27FC236}">
                <a16:creationId xmlns:a16="http://schemas.microsoft.com/office/drawing/2014/main" id="{CBCF06F6-1588-403F-8268-3034178D4C5E}"/>
              </a:ext>
            </a:extLst>
          </p:cNvPr>
          <p:cNvPicPr>
            <a:picLocks noChangeAspect="1"/>
          </p:cNvPicPr>
          <p:nvPr/>
        </p:nvPicPr>
        <p:blipFill>
          <a:blip r:embed="rId3"/>
          <a:stretch>
            <a:fillRect/>
          </a:stretch>
        </p:blipFill>
        <p:spPr>
          <a:xfrm>
            <a:off x="500062" y="779819"/>
            <a:ext cx="8143875" cy="5681097"/>
          </a:xfrm>
          <a:prstGeom prst="rect">
            <a:avLst/>
          </a:prstGeom>
        </p:spPr>
      </p:pic>
    </p:spTree>
    <p:extLst>
      <p:ext uri="{BB962C8B-B14F-4D97-AF65-F5344CB8AC3E}">
        <p14:creationId xmlns:p14="http://schemas.microsoft.com/office/powerpoint/2010/main" val="133451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08339" y="602104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年３月５日　朝日小学生新聞記事より</a:t>
            </a:r>
          </a:p>
        </p:txBody>
      </p:sp>
      <p:pic>
        <p:nvPicPr>
          <p:cNvPr id="3" name="図 2">
            <a:extLst>
              <a:ext uri="{FF2B5EF4-FFF2-40B4-BE49-F238E27FC236}">
                <a16:creationId xmlns:a16="http://schemas.microsoft.com/office/drawing/2014/main" id="{A206CC72-CE60-4CBD-B4AD-D2904B8E3B4D}"/>
              </a:ext>
            </a:extLst>
          </p:cNvPr>
          <p:cNvPicPr>
            <a:picLocks noChangeAspect="1"/>
          </p:cNvPicPr>
          <p:nvPr/>
        </p:nvPicPr>
        <p:blipFill rotWithShape="1">
          <a:blip r:embed="rId3"/>
          <a:srcRect l="2165" t="15408" r="32371" b="18430"/>
          <a:stretch/>
        </p:blipFill>
        <p:spPr>
          <a:xfrm>
            <a:off x="263950" y="1136492"/>
            <a:ext cx="8616100" cy="4898288"/>
          </a:xfrm>
          <a:prstGeom prst="rect">
            <a:avLst/>
          </a:prstGeom>
        </p:spPr>
      </p:pic>
      <p:sp>
        <p:nvSpPr>
          <p:cNvPr id="4" name="テキスト ボックス 3">
            <a:extLst>
              <a:ext uri="{FF2B5EF4-FFF2-40B4-BE49-F238E27FC236}">
                <a16:creationId xmlns:a16="http://schemas.microsoft.com/office/drawing/2014/main" id="{2DFBA9A6-6145-478B-A300-1824359482B0}"/>
              </a:ext>
            </a:extLst>
          </p:cNvPr>
          <p:cNvSpPr txBox="1"/>
          <p:nvPr/>
        </p:nvSpPr>
        <p:spPr>
          <a:xfrm>
            <a:off x="1297706" y="220939"/>
            <a:ext cx="65485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買い占めでトイレットペーパーが店先から消えた</a:t>
            </a:r>
          </a:p>
        </p:txBody>
      </p:sp>
    </p:spTree>
    <p:extLst>
      <p:ext uri="{BB962C8B-B14F-4D97-AF65-F5344CB8AC3E}">
        <p14:creationId xmlns:p14="http://schemas.microsoft.com/office/powerpoint/2010/main" val="1300584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363097" y="6487476"/>
            <a:ext cx="3915490" cy="307777"/>
          </a:xfrm>
          <a:prstGeom prst="rect">
            <a:avLst/>
          </a:prstGeom>
          <a:noFill/>
        </p:spPr>
        <p:txBody>
          <a:bodyPr wrap="square" rtlCol="0">
            <a:spAutoFit/>
          </a:bodyPr>
          <a:lstStyle/>
          <a:p>
            <a:pPr algn="ct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年３月１０日　朝日小学生新聞記事より</a:t>
            </a:r>
          </a:p>
        </p:txBody>
      </p:sp>
      <p:pic>
        <p:nvPicPr>
          <p:cNvPr id="4" name="図 3">
            <a:extLst>
              <a:ext uri="{FF2B5EF4-FFF2-40B4-BE49-F238E27FC236}">
                <a16:creationId xmlns:a16="http://schemas.microsoft.com/office/drawing/2014/main" id="{89C2B847-BF62-4FD7-BC23-C06454B768AA}"/>
              </a:ext>
            </a:extLst>
          </p:cNvPr>
          <p:cNvPicPr>
            <a:picLocks noChangeAspect="1"/>
          </p:cNvPicPr>
          <p:nvPr/>
        </p:nvPicPr>
        <p:blipFill rotWithShape="1">
          <a:blip r:embed="rId3"/>
          <a:srcRect l="8041" t="21088" r="35567" b="10916"/>
          <a:stretch/>
        </p:blipFill>
        <p:spPr>
          <a:xfrm>
            <a:off x="346048" y="982096"/>
            <a:ext cx="7836418" cy="5315010"/>
          </a:xfrm>
          <a:prstGeom prst="rect">
            <a:avLst/>
          </a:prstGeom>
        </p:spPr>
      </p:pic>
      <p:sp>
        <p:nvSpPr>
          <p:cNvPr id="5" name="テキスト ボックス 4">
            <a:extLst>
              <a:ext uri="{FF2B5EF4-FFF2-40B4-BE49-F238E27FC236}">
                <a16:creationId xmlns:a16="http://schemas.microsoft.com/office/drawing/2014/main" id="{12C2708E-A615-4691-B412-6325189886FB}"/>
              </a:ext>
            </a:extLst>
          </p:cNvPr>
          <p:cNvSpPr txBox="1"/>
          <p:nvPr/>
        </p:nvSpPr>
        <p:spPr>
          <a:xfrm>
            <a:off x="2325231" y="330061"/>
            <a:ext cx="45736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世界で感染者が</a:t>
            </a:r>
            <a:r>
              <a:rPr kumimoji="1" lang="en-US" altLang="ja-JP" sz="2400" dirty="0">
                <a:latin typeface="BIZ UDPゴシック" panose="020B0400000000000000" pitchFamily="50" charset="-128"/>
                <a:ea typeface="BIZ UDPゴシック" panose="020B0400000000000000" pitchFamily="50" charset="-128"/>
              </a:rPr>
              <a:t>10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146811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9" y="6407026"/>
            <a:ext cx="3760368"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年３月２６日　朝日小学生新聞記事より</a:t>
            </a:r>
          </a:p>
        </p:txBody>
      </p:sp>
      <p:sp>
        <p:nvSpPr>
          <p:cNvPr id="4" name="テキスト ボックス 3">
            <a:extLst>
              <a:ext uri="{FF2B5EF4-FFF2-40B4-BE49-F238E27FC236}">
                <a16:creationId xmlns:a16="http://schemas.microsoft.com/office/drawing/2014/main" id="{C4647352-770B-4A3D-9A18-566EE1A7DE2E}"/>
              </a:ext>
            </a:extLst>
          </p:cNvPr>
          <p:cNvSpPr txBox="1"/>
          <p:nvPr/>
        </p:nvSpPr>
        <p:spPr>
          <a:xfrm>
            <a:off x="1244005" y="226232"/>
            <a:ext cx="6655988"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東京オリンピック・パラリンピックが延期になった</a:t>
            </a:r>
          </a:p>
        </p:txBody>
      </p:sp>
      <p:pic>
        <p:nvPicPr>
          <p:cNvPr id="5" name="図 4">
            <a:extLst>
              <a:ext uri="{FF2B5EF4-FFF2-40B4-BE49-F238E27FC236}">
                <a16:creationId xmlns:a16="http://schemas.microsoft.com/office/drawing/2014/main" id="{050B40BE-5111-499B-9D56-375F2A8C0056}"/>
              </a:ext>
            </a:extLst>
          </p:cNvPr>
          <p:cNvPicPr>
            <a:picLocks noChangeAspect="1"/>
          </p:cNvPicPr>
          <p:nvPr/>
        </p:nvPicPr>
        <p:blipFill>
          <a:blip r:embed="rId3"/>
          <a:stretch>
            <a:fillRect/>
          </a:stretch>
        </p:blipFill>
        <p:spPr>
          <a:xfrm>
            <a:off x="559252" y="835767"/>
            <a:ext cx="8025493" cy="5505031"/>
          </a:xfrm>
          <a:prstGeom prst="rect">
            <a:avLst/>
          </a:prstGeom>
        </p:spPr>
      </p:pic>
    </p:spTree>
    <p:extLst>
      <p:ext uri="{BB962C8B-B14F-4D97-AF65-F5344CB8AC3E}">
        <p14:creationId xmlns:p14="http://schemas.microsoft.com/office/powerpoint/2010/main" val="204473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571999" y="644157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年４月１日　朝日小学生新聞記事より</a:t>
            </a:r>
          </a:p>
        </p:txBody>
      </p:sp>
      <p:sp>
        <p:nvSpPr>
          <p:cNvPr id="4" name="テキスト ボックス 3">
            <a:extLst>
              <a:ext uri="{FF2B5EF4-FFF2-40B4-BE49-F238E27FC236}">
                <a16:creationId xmlns:a16="http://schemas.microsoft.com/office/drawing/2014/main" id="{4FD9C515-680E-4853-883D-A806E11DDFE3}"/>
              </a:ext>
            </a:extLst>
          </p:cNvPr>
          <p:cNvSpPr txBox="1"/>
          <p:nvPr/>
        </p:nvSpPr>
        <p:spPr>
          <a:xfrm>
            <a:off x="2325230" y="193377"/>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ウイルスの知識が重要になった</a:t>
            </a:r>
          </a:p>
        </p:txBody>
      </p:sp>
      <p:pic>
        <p:nvPicPr>
          <p:cNvPr id="5" name="図 4">
            <a:extLst>
              <a:ext uri="{FF2B5EF4-FFF2-40B4-BE49-F238E27FC236}">
                <a16:creationId xmlns:a16="http://schemas.microsoft.com/office/drawing/2014/main" id="{48F54E3B-0552-4924-BCF6-6C8B0BEFC8B6}"/>
              </a:ext>
            </a:extLst>
          </p:cNvPr>
          <p:cNvPicPr>
            <a:picLocks noChangeAspect="1"/>
          </p:cNvPicPr>
          <p:nvPr/>
        </p:nvPicPr>
        <p:blipFill>
          <a:blip r:embed="rId3"/>
          <a:stretch>
            <a:fillRect/>
          </a:stretch>
        </p:blipFill>
        <p:spPr>
          <a:xfrm>
            <a:off x="1635176" y="740739"/>
            <a:ext cx="5873645" cy="5758051"/>
          </a:xfrm>
          <a:prstGeom prst="rect">
            <a:avLst/>
          </a:prstGeom>
        </p:spPr>
      </p:pic>
    </p:spTree>
    <p:extLst>
      <p:ext uri="{BB962C8B-B14F-4D97-AF65-F5344CB8AC3E}">
        <p14:creationId xmlns:p14="http://schemas.microsoft.com/office/powerpoint/2010/main" val="604936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28310" y="6435369"/>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年４月３日　朝日小学生新聞記事より</a:t>
            </a:r>
          </a:p>
        </p:txBody>
      </p:sp>
      <p:pic>
        <p:nvPicPr>
          <p:cNvPr id="3" name="図 2">
            <a:extLst>
              <a:ext uri="{FF2B5EF4-FFF2-40B4-BE49-F238E27FC236}">
                <a16:creationId xmlns:a16="http://schemas.microsoft.com/office/drawing/2014/main" id="{537628C0-DEDE-4A28-B7D6-178021245893}"/>
              </a:ext>
            </a:extLst>
          </p:cNvPr>
          <p:cNvPicPr>
            <a:picLocks noChangeAspect="1"/>
          </p:cNvPicPr>
          <p:nvPr/>
        </p:nvPicPr>
        <p:blipFill rotWithShape="1">
          <a:blip r:embed="rId3"/>
          <a:srcRect l="31753" t="16140" r="5568" b="6151"/>
          <a:stretch/>
        </p:blipFill>
        <p:spPr>
          <a:xfrm>
            <a:off x="650450" y="782430"/>
            <a:ext cx="8056539" cy="5618376"/>
          </a:xfrm>
          <a:prstGeom prst="rect">
            <a:avLst/>
          </a:prstGeom>
        </p:spPr>
      </p:pic>
      <p:sp>
        <p:nvSpPr>
          <p:cNvPr id="4" name="テキスト ボックス 3">
            <a:extLst>
              <a:ext uri="{FF2B5EF4-FFF2-40B4-BE49-F238E27FC236}">
                <a16:creationId xmlns:a16="http://schemas.microsoft.com/office/drawing/2014/main" id="{8E8D09BA-8FDB-4B9B-B3B3-2C4C6388EDE4}"/>
              </a:ext>
            </a:extLst>
          </p:cNvPr>
          <p:cNvSpPr txBox="1"/>
          <p:nvPr/>
        </p:nvSpPr>
        <p:spPr>
          <a:xfrm>
            <a:off x="1709678" y="132313"/>
            <a:ext cx="549220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志村けんさんが新型コロナでなくなった</a:t>
            </a:r>
          </a:p>
        </p:txBody>
      </p:sp>
    </p:spTree>
    <p:extLst>
      <p:ext uri="{BB962C8B-B14F-4D97-AF65-F5344CB8AC3E}">
        <p14:creationId xmlns:p14="http://schemas.microsoft.com/office/powerpoint/2010/main" val="82388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8DFACEAD-2837-4A2C-AA81-52430D20A98B}"/>
              </a:ext>
            </a:extLst>
          </p:cNvPr>
          <p:cNvSpPr txBox="1"/>
          <p:nvPr/>
        </p:nvSpPr>
        <p:spPr>
          <a:xfrm>
            <a:off x="358485" y="134485"/>
            <a:ext cx="534018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新型コロナウイルス</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から始める</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ＳＤＧｓの学び</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テキスト ボックス 4">
            <a:extLst>
              <a:ext uri="{FF2B5EF4-FFF2-40B4-BE49-F238E27FC236}">
                <a16:creationId xmlns:a16="http://schemas.microsoft.com/office/drawing/2014/main" id="{6B60BB53-8C16-4ED3-921E-788D43CCBEE0}"/>
              </a:ext>
            </a:extLst>
          </p:cNvPr>
          <p:cNvSpPr txBox="1"/>
          <p:nvPr/>
        </p:nvSpPr>
        <p:spPr>
          <a:xfrm>
            <a:off x="278597" y="4598449"/>
            <a:ext cx="2900153" cy="784830"/>
          </a:xfrm>
          <a:prstGeom prst="rect">
            <a:avLst/>
          </a:prstGeom>
          <a:noFill/>
        </p:spPr>
        <p:txBody>
          <a:bodyPr wrap="none" rtlCol="0">
            <a:spAutoFit/>
          </a:bodyPr>
          <a:lstStyle/>
          <a:p>
            <a:pPr>
              <a:spcAft>
                <a:spcPts val="600"/>
              </a:spcAft>
            </a:pPr>
            <a:r>
              <a:rPr kumimoji="1" lang="ja-JP" altLang="en-US" sz="2000" dirty="0">
                <a:latin typeface="BIZ UDPゴシック" panose="020B0400000000000000" pitchFamily="50" charset="-128"/>
                <a:ea typeface="BIZ UDPゴシック" panose="020B0400000000000000" pitchFamily="50" charset="-128"/>
              </a:rPr>
              <a:t>日本ＥＳＤ学会副会長　　</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手島利夫</a:t>
            </a:r>
          </a:p>
        </p:txBody>
      </p:sp>
    </p:spTree>
    <p:extLst>
      <p:ext uri="{BB962C8B-B14F-4D97-AF65-F5344CB8AC3E}">
        <p14:creationId xmlns:p14="http://schemas.microsoft.com/office/powerpoint/2010/main" val="49119699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年４月９日　朝日小学生新聞記事より</a:t>
            </a:r>
          </a:p>
        </p:txBody>
      </p:sp>
      <p:pic>
        <p:nvPicPr>
          <p:cNvPr id="3" name="図 2">
            <a:extLst>
              <a:ext uri="{FF2B5EF4-FFF2-40B4-BE49-F238E27FC236}">
                <a16:creationId xmlns:a16="http://schemas.microsoft.com/office/drawing/2014/main" id="{A2C74D55-7C1A-4C1A-8692-F4B6D9EB7327}"/>
              </a:ext>
            </a:extLst>
          </p:cNvPr>
          <p:cNvPicPr>
            <a:picLocks noChangeAspect="1"/>
          </p:cNvPicPr>
          <p:nvPr/>
        </p:nvPicPr>
        <p:blipFill rotWithShape="1">
          <a:blip r:embed="rId3"/>
          <a:srcRect l="30928" t="16140" r="6082" b="5235"/>
          <a:stretch/>
        </p:blipFill>
        <p:spPr>
          <a:xfrm>
            <a:off x="768284" y="894694"/>
            <a:ext cx="7607432" cy="5341387"/>
          </a:xfrm>
          <a:prstGeom prst="rect">
            <a:avLst/>
          </a:prstGeom>
        </p:spPr>
      </p:pic>
      <p:sp>
        <p:nvSpPr>
          <p:cNvPr id="4" name="テキスト ボックス 3">
            <a:extLst>
              <a:ext uri="{FF2B5EF4-FFF2-40B4-BE49-F238E27FC236}">
                <a16:creationId xmlns:a16="http://schemas.microsoft.com/office/drawing/2014/main" id="{8FFA1BD0-E0F2-4D11-8326-1F59A338D423}"/>
              </a:ext>
            </a:extLst>
          </p:cNvPr>
          <p:cNvSpPr txBox="1"/>
          <p:nvPr/>
        </p:nvSpPr>
        <p:spPr>
          <a:xfrm>
            <a:off x="1401901" y="180442"/>
            <a:ext cx="634019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日本政府が７都府県に緊急事態宣言を出した</a:t>
            </a:r>
          </a:p>
        </p:txBody>
      </p:sp>
    </p:spTree>
    <p:extLst>
      <p:ext uri="{BB962C8B-B14F-4D97-AF65-F5344CB8AC3E}">
        <p14:creationId xmlns:p14="http://schemas.microsoft.com/office/powerpoint/2010/main" val="259764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年４月１１日　朝日小学生新聞記事より</a:t>
            </a:r>
          </a:p>
        </p:txBody>
      </p:sp>
      <p:pic>
        <p:nvPicPr>
          <p:cNvPr id="3" name="図 2">
            <a:extLst>
              <a:ext uri="{FF2B5EF4-FFF2-40B4-BE49-F238E27FC236}">
                <a16:creationId xmlns:a16="http://schemas.microsoft.com/office/drawing/2014/main" id="{D61341CB-3137-408F-B8B1-16004DFF5509}"/>
              </a:ext>
            </a:extLst>
          </p:cNvPr>
          <p:cNvPicPr>
            <a:picLocks noChangeAspect="1"/>
          </p:cNvPicPr>
          <p:nvPr/>
        </p:nvPicPr>
        <p:blipFill rotWithShape="1">
          <a:blip r:embed="rId3"/>
          <a:srcRect l="2886" t="19072" r="58247" b="17515"/>
          <a:stretch/>
        </p:blipFill>
        <p:spPr>
          <a:xfrm>
            <a:off x="1505660" y="860266"/>
            <a:ext cx="6132679" cy="5628402"/>
          </a:xfrm>
          <a:prstGeom prst="rect">
            <a:avLst/>
          </a:prstGeom>
        </p:spPr>
      </p:pic>
      <p:sp>
        <p:nvSpPr>
          <p:cNvPr id="4" name="テキスト ボックス 3">
            <a:extLst>
              <a:ext uri="{FF2B5EF4-FFF2-40B4-BE49-F238E27FC236}">
                <a16:creationId xmlns:a16="http://schemas.microsoft.com/office/drawing/2014/main" id="{27A5F52D-4AB1-4F66-9DD6-F4B44B310F24}"/>
              </a:ext>
            </a:extLst>
          </p:cNvPr>
          <p:cNvSpPr txBox="1"/>
          <p:nvPr/>
        </p:nvSpPr>
        <p:spPr>
          <a:xfrm>
            <a:off x="1097740" y="207039"/>
            <a:ext cx="710963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日本中の家庭に</a:t>
            </a:r>
            <a:r>
              <a:rPr kumimoji="1" lang="en-US" altLang="ja-JP" sz="2400" dirty="0">
                <a:latin typeface="BIZ UDPゴシック" panose="020B0400000000000000" pitchFamily="50" charset="-128"/>
                <a:ea typeface="BIZ UDPゴシック" panose="020B0400000000000000" pitchFamily="50" charset="-128"/>
              </a:rPr>
              <a:t>2</a:t>
            </a:r>
            <a:r>
              <a:rPr kumimoji="1" lang="ja-JP" altLang="en-US" sz="2400" dirty="0">
                <a:latin typeface="BIZ UDPゴシック" panose="020B0400000000000000" pitchFamily="50" charset="-128"/>
                <a:ea typeface="BIZ UDPゴシック" panose="020B0400000000000000" pitchFamily="50" charset="-128"/>
              </a:rPr>
              <a:t>枚ずつのマスクを配ることにした</a:t>
            </a:r>
          </a:p>
        </p:txBody>
      </p:sp>
    </p:spTree>
    <p:extLst>
      <p:ext uri="{BB962C8B-B14F-4D97-AF65-F5344CB8AC3E}">
        <p14:creationId xmlns:p14="http://schemas.microsoft.com/office/powerpoint/2010/main" val="412584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年４月１６日　朝日小学生新聞記事より</a:t>
            </a:r>
          </a:p>
        </p:txBody>
      </p:sp>
      <p:pic>
        <p:nvPicPr>
          <p:cNvPr id="3" name="図 2">
            <a:extLst>
              <a:ext uri="{FF2B5EF4-FFF2-40B4-BE49-F238E27FC236}">
                <a16:creationId xmlns:a16="http://schemas.microsoft.com/office/drawing/2014/main" id="{8A65351B-AA8D-4C74-A80C-F3B11B0113F5}"/>
              </a:ext>
            </a:extLst>
          </p:cNvPr>
          <p:cNvPicPr>
            <a:picLocks noChangeAspect="1"/>
          </p:cNvPicPr>
          <p:nvPr/>
        </p:nvPicPr>
        <p:blipFill rotWithShape="1">
          <a:blip r:embed="rId3"/>
          <a:srcRect l="2886" t="16507" r="57938" b="9450"/>
          <a:stretch/>
        </p:blipFill>
        <p:spPr>
          <a:xfrm>
            <a:off x="1892745" y="791726"/>
            <a:ext cx="5358510" cy="5696942"/>
          </a:xfrm>
          <a:prstGeom prst="rect">
            <a:avLst/>
          </a:prstGeom>
        </p:spPr>
      </p:pic>
      <p:sp>
        <p:nvSpPr>
          <p:cNvPr id="4" name="テキスト ボックス 3">
            <a:extLst>
              <a:ext uri="{FF2B5EF4-FFF2-40B4-BE49-F238E27FC236}">
                <a16:creationId xmlns:a16="http://schemas.microsoft.com/office/drawing/2014/main" id="{D42DC8AF-063A-4BF5-BFB0-BF5AC0A22693}"/>
              </a:ext>
            </a:extLst>
          </p:cNvPr>
          <p:cNvSpPr txBox="1"/>
          <p:nvPr/>
        </p:nvSpPr>
        <p:spPr>
          <a:xfrm>
            <a:off x="2017454" y="191561"/>
            <a:ext cx="510909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世界の経済の予測が、最悪になった</a:t>
            </a:r>
          </a:p>
        </p:txBody>
      </p:sp>
    </p:spTree>
    <p:extLst>
      <p:ext uri="{BB962C8B-B14F-4D97-AF65-F5344CB8AC3E}">
        <p14:creationId xmlns:p14="http://schemas.microsoft.com/office/powerpoint/2010/main" val="347449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年４月１８日　朝日小学生新聞記事より</a:t>
            </a:r>
          </a:p>
        </p:txBody>
      </p:sp>
      <p:grpSp>
        <p:nvGrpSpPr>
          <p:cNvPr id="5" name="グループ化 4">
            <a:extLst>
              <a:ext uri="{FF2B5EF4-FFF2-40B4-BE49-F238E27FC236}">
                <a16:creationId xmlns:a16="http://schemas.microsoft.com/office/drawing/2014/main" id="{E8BF0875-D8FD-4D70-B5F0-B9AFD6CA9139}"/>
              </a:ext>
            </a:extLst>
          </p:cNvPr>
          <p:cNvGrpSpPr/>
          <p:nvPr/>
        </p:nvGrpSpPr>
        <p:grpSpPr>
          <a:xfrm>
            <a:off x="109560" y="754145"/>
            <a:ext cx="8402844" cy="5627802"/>
            <a:chOff x="480767" y="650450"/>
            <a:chExt cx="7755958" cy="5344997"/>
          </a:xfrm>
        </p:grpSpPr>
        <p:pic>
          <p:nvPicPr>
            <p:cNvPr id="3" name="図 2">
              <a:extLst>
                <a:ext uri="{FF2B5EF4-FFF2-40B4-BE49-F238E27FC236}">
                  <a16:creationId xmlns:a16="http://schemas.microsoft.com/office/drawing/2014/main" id="{72B6D7C5-DEC4-47B9-8CC7-D5E35DC845AD}"/>
                </a:ext>
              </a:extLst>
            </p:cNvPr>
            <p:cNvPicPr>
              <a:picLocks noChangeAspect="1"/>
            </p:cNvPicPr>
            <p:nvPr/>
          </p:nvPicPr>
          <p:blipFill rotWithShape="1">
            <a:blip r:embed="rId3"/>
            <a:srcRect l="32268" t="18156" r="5980" b="5235"/>
            <a:stretch/>
          </p:blipFill>
          <p:spPr>
            <a:xfrm>
              <a:off x="725864" y="650450"/>
              <a:ext cx="7510861" cy="5241304"/>
            </a:xfrm>
            <a:prstGeom prst="rect">
              <a:avLst/>
            </a:prstGeom>
          </p:spPr>
        </p:pic>
        <p:sp>
          <p:nvSpPr>
            <p:cNvPr id="4" name="正方形/長方形 3">
              <a:extLst>
                <a:ext uri="{FF2B5EF4-FFF2-40B4-BE49-F238E27FC236}">
                  <a16:creationId xmlns:a16="http://schemas.microsoft.com/office/drawing/2014/main" id="{5D28BE13-775C-4536-AAE9-B302CEFE3A78}"/>
                </a:ext>
              </a:extLst>
            </p:cNvPr>
            <p:cNvSpPr/>
            <p:nvPr/>
          </p:nvSpPr>
          <p:spPr>
            <a:xfrm>
              <a:off x="480767" y="4232635"/>
              <a:ext cx="2875175" cy="176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DDA663BF-A08F-4D9B-8CFE-3B993F67C60D}"/>
              </a:ext>
            </a:extLst>
          </p:cNvPr>
          <p:cNvSpPr txBox="1"/>
          <p:nvPr/>
        </p:nvSpPr>
        <p:spPr>
          <a:xfrm>
            <a:off x="2325231" y="183301"/>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全国に緊急事態宣言が出された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6000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年４月２２日　朝日小学生新聞記事より</a:t>
            </a:r>
          </a:p>
        </p:txBody>
      </p:sp>
      <p:pic>
        <p:nvPicPr>
          <p:cNvPr id="3" name="図 2">
            <a:extLst>
              <a:ext uri="{FF2B5EF4-FFF2-40B4-BE49-F238E27FC236}">
                <a16:creationId xmlns:a16="http://schemas.microsoft.com/office/drawing/2014/main" id="{0D0B149A-E4C4-4A4E-803F-EB8E7C93B9F1}"/>
              </a:ext>
            </a:extLst>
          </p:cNvPr>
          <p:cNvPicPr>
            <a:picLocks noChangeAspect="1"/>
          </p:cNvPicPr>
          <p:nvPr/>
        </p:nvPicPr>
        <p:blipFill rotWithShape="1">
          <a:blip r:embed="rId3"/>
          <a:srcRect l="37629" t="15040" r="20722" b="11832"/>
          <a:stretch/>
        </p:blipFill>
        <p:spPr>
          <a:xfrm>
            <a:off x="1687398" y="674714"/>
            <a:ext cx="5769204" cy="5697806"/>
          </a:xfrm>
          <a:prstGeom prst="rect">
            <a:avLst/>
          </a:prstGeom>
        </p:spPr>
      </p:pic>
      <p:sp>
        <p:nvSpPr>
          <p:cNvPr id="4" name="テキスト ボックス 3">
            <a:extLst>
              <a:ext uri="{FF2B5EF4-FFF2-40B4-BE49-F238E27FC236}">
                <a16:creationId xmlns:a16="http://schemas.microsoft.com/office/drawing/2014/main" id="{25545351-80BB-4B13-ABD1-A9660611CE17}"/>
              </a:ext>
            </a:extLst>
          </p:cNvPr>
          <p:cNvSpPr txBox="1"/>
          <p:nvPr/>
        </p:nvSpPr>
        <p:spPr>
          <a:xfrm>
            <a:off x="1863566" y="213049"/>
            <a:ext cx="541686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閉鎖中の動物園がネット配信を始めた</a:t>
            </a:r>
          </a:p>
        </p:txBody>
      </p:sp>
    </p:spTree>
    <p:extLst>
      <p:ext uri="{BB962C8B-B14F-4D97-AF65-F5344CB8AC3E}">
        <p14:creationId xmlns:p14="http://schemas.microsoft.com/office/powerpoint/2010/main" val="120303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092729" y="6335486"/>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年４月２３日　朝日小学生新聞記事より</a:t>
            </a:r>
          </a:p>
        </p:txBody>
      </p:sp>
      <p:pic>
        <p:nvPicPr>
          <p:cNvPr id="3" name="図 2">
            <a:extLst>
              <a:ext uri="{FF2B5EF4-FFF2-40B4-BE49-F238E27FC236}">
                <a16:creationId xmlns:a16="http://schemas.microsoft.com/office/drawing/2014/main" id="{8FC7E7E8-0E66-4C2B-B346-7DDB47980F0C}"/>
              </a:ext>
            </a:extLst>
          </p:cNvPr>
          <p:cNvPicPr>
            <a:picLocks noChangeAspect="1"/>
          </p:cNvPicPr>
          <p:nvPr/>
        </p:nvPicPr>
        <p:blipFill rotWithShape="1">
          <a:blip r:embed="rId3"/>
          <a:srcRect l="34845" t="22004" r="35258" b="33093"/>
          <a:stretch/>
        </p:blipFill>
        <p:spPr>
          <a:xfrm>
            <a:off x="1341173" y="768428"/>
            <a:ext cx="6461653" cy="5458983"/>
          </a:xfrm>
          <a:prstGeom prst="rect">
            <a:avLst/>
          </a:prstGeom>
        </p:spPr>
      </p:pic>
      <p:sp>
        <p:nvSpPr>
          <p:cNvPr id="4" name="テキスト ボックス 3">
            <a:extLst>
              <a:ext uri="{FF2B5EF4-FFF2-40B4-BE49-F238E27FC236}">
                <a16:creationId xmlns:a16="http://schemas.microsoft.com/office/drawing/2014/main" id="{A1A223D5-D82C-45E9-BFA6-37129F90E01D}"/>
              </a:ext>
            </a:extLst>
          </p:cNvPr>
          <p:cNvSpPr txBox="1"/>
          <p:nvPr/>
        </p:nvSpPr>
        <p:spPr>
          <a:xfrm>
            <a:off x="2104817" y="212211"/>
            <a:ext cx="493436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会社でテレワークの利用が広がった</a:t>
            </a:r>
          </a:p>
        </p:txBody>
      </p:sp>
    </p:spTree>
    <p:extLst>
      <p:ext uri="{BB962C8B-B14F-4D97-AF65-F5344CB8AC3E}">
        <p14:creationId xmlns:p14="http://schemas.microsoft.com/office/powerpoint/2010/main" val="385400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pic>
        <p:nvPicPr>
          <p:cNvPr id="3" name="図 2">
            <a:extLst>
              <a:ext uri="{FF2B5EF4-FFF2-40B4-BE49-F238E27FC236}">
                <a16:creationId xmlns:a16="http://schemas.microsoft.com/office/drawing/2014/main" id="{C22025CA-1127-4A1A-AC80-CE879E205481}"/>
              </a:ext>
            </a:extLst>
          </p:cNvPr>
          <p:cNvPicPr>
            <a:picLocks noChangeAspect="1"/>
          </p:cNvPicPr>
          <p:nvPr/>
        </p:nvPicPr>
        <p:blipFill rotWithShape="1">
          <a:blip r:embed="rId3"/>
          <a:srcRect l="3609" t="22922" r="58350" b="13482"/>
          <a:stretch/>
        </p:blipFill>
        <p:spPr>
          <a:xfrm>
            <a:off x="1692111" y="843023"/>
            <a:ext cx="5759778" cy="5416376"/>
          </a:xfrm>
          <a:prstGeom prst="rect">
            <a:avLst/>
          </a:prstGeom>
        </p:spPr>
      </p:pic>
      <p:sp>
        <p:nvSpPr>
          <p:cNvPr id="6" name="テキスト ボックス 5">
            <a:extLst>
              <a:ext uri="{FF2B5EF4-FFF2-40B4-BE49-F238E27FC236}">
                <a16:creationId xmlns:a16="http://schemas.microsoft.com/office/drawing/2014/main" id="{FC9EB90F-1581-41EC-81EC-C49A95E71D53}"/>
              </a:ext>
            </a:extLst>
          </p:cNvPr>
          <p:cNvSpPr txBox="1"/>
          <p:nvPr/>
        </p:nvSpPr>
        <p:spPr>
          <a:xfrm>
            <a:off x="1812270" y="266723"/>
            <a:ext cx="5519460"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密を避けるため、入店の制限が広がった</a:t>
            </a:r>
          </a:p>
        </p:txBody>
      </p:sp>
    </p:spTree>
    <p:extLst>
      <p:ext uri="{BB962C8B-B14F-4D97-AF65-F5344CB8AC3E}">
        <p14:creationId xmlns:p14="http://schemas.microsoft.com/office/powerpoint/2010/main" val="71764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B11DC56-95CB-441D-A557-BC471E71C526}"/>
              </a:ext>
            </a:extLst>
          </p:cNvPr>
          <p:cNvPicPr>
            <a:picLocks noChangeAspect="1"/>
          </p:cNvPicPr>
          <p:nvPr/>
        </p:nvPicPr>
        <p:blipFill>
          <a:blip r:embed="rId3"/>
          <a:stretch>
            <a:fillRect/>
          </a:stretch>
        </p:blipFill>
        <p:spPr>
          <a:xfrm>
            <a:off x="1983053" y="704088"/>
            <a:ext cx="5177893" cy="6007642"/>
          </a:xfrm>
          <a:prstGeom prst="rect">
            <a:avLst/>
          </a:prstGeom>
        </p:spPr>
      </p:pic>
      <p:sp>
        <p:nvSpPr>
          <p:cNvPr id="6" name="テキスト ボックス 5">
            <a:extLst>
              <a:ext uri="{FF2B5EF4-FFF2-40B4-BE49-F238E27FC236}">
                <a16:creationId xmlns:a16="http://schemas.microsoft.com/office/drawing/2014/main" id="{D179E9DF-ED05-49D3-A0AB-E6F0AAEBAC1D}"/>
              </a:ext>
            </a:extLst>
          </p:cNvPr>
          <p:cNvSpPr txBox="1"/>
          <p:nvPr/>
        </p:nvSpPr>
        <p:spPr>
          <a:xfrm>
            <a:off x="2325231" y="242423"/>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検査のやり方が工夫され始めた</a:t>
            </a:r>
          </a:p>
        </p:txBody>
      </p:sp>
      <p:sp>
        <p:nvSpPr>
          <p:cNvPr id="2" name="テキスト ボックス 1">
            <a:extLst>
              <a:ext uri="{FF2B5EF4-FFF2-40B4-BE49-F238E27FC236}">
                <a16:creationId xmlns:a16="http://schemas.microsoft.com/office/drawing/2014/main" id="{87F4BCEB-48D0-41AF-8D2C-657322968198}"/>
              </a:ext>
            </a:extLst>
          </p:cNvPr>
          <p:cNvSpPr txBox="1"/>
          <p:nvPr/>
        </p:nvSpPr>
        <p:spPr>
          <a:xfrm>
            <a:off x="4572000" y="646168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spTree>
    <p:extLst>
      <p:ext uri="{BB962C8B-B14F-4D97-AF65-F5344CB8AC3E}">
        <p14:creationId xmlns:p14="http://schemas.microsoft.com/office/powerpoint/2010/main" val="281241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年４月２８日　朝日小学生新聞記事より</a:t>
            </a:r>
          </a:p>
        </p:txBody>
      </p:sp>
      <p:pic>
        <p:nvPicPr>
          <p:cNvPr id="3" name="図 2">
            <a:extLst>
              <a:ext uri="{FF2B5EF4-FFF2-40B4-BE49-F238E27FC236}">
                <a16:creationId xmlns:a16="http://schemas.microsoft.com/office/drawing/2014/main" id="{417182B2-99C3-4E1B-9B41-4AF0B84EBE5A}"/>
              </a:ext>
            </a:extLst>
          </p:cNvPr>
          <p:cNvPicPr>
            <a:picLocks noChangeAspect="1"/>
          </p:cNvPicPr>
          <p:nvPr/>
        </p:nvPicPr>
        <p:blipFill rotWithShape="1">
          <a:blip r:embed="rId3"/>
          <a:srcRect l="30413" t="16689" r="5979" b="6701"/>
          <a:stretch/>
        </p:blipFill>
        <p:spPr>
          <a:xfrm>
            <a:off x="527899" y="944195"/>
            <a:ext cx="7864286" cy="5327830"/>
          </a:xfrm>
          <a:prstGeom prst="rect">
            <a:avLst/>
          </a:prstGeom>
        </p:spPr>
      </p:pic>
      <p:sp>
        <p:nvSpPr>
          <p:cNvPr id="4" name="テキスト ボックス 3">
            <a:extLst>
              <a:ext uri="{FF2B5EF4-FFF2-40B4-BE49-F238E27FC236}">
                <a16:creationId xmlns:a16="http://schemas.microsoft.com/office/drawing/2014/main" id="{6C798715-D7EF-4B2B-AE7B-D39E6109F06F}"/>
              </a:ext>
            </a:extLst>
          </p:cNvPr>
          <p:cNvSpPr txBox="1"/>
          <p:nvPr/>
        </p:nvSpPr>
        <p:spPr>
          <a:xfrm>
            <a:off x="1795438" y="265887"/>
            <a:ext cx="5553123"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ワクチンの開発が各国で進められている</a:t>
            </a:r>
          </a:p>
        </p:txBody>
      </p:sp>
    </p:spTree>
    <p:extLst>
      <p:ext uri="{BB962C8B-B14F-4D97-AF65-F5344CB8AC3E}">
        <p14:creationId xmlns:p14="http://schemas.microsoft.com/office/powerpoint/2010/main" val="2919363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年４月２９日　朝日小学生新聞記事より</a:t>
            </a:r>
          </a:p>
        </p:txBody>
      </p:sp>
      <p:sp>
        <p:nvSpPr>
          <p:cNvPr id="4" name="テキスト ボックス 3">
            <a:extLst>
              <a:ext uri="{FF2B5EF4-FFF2-40B4-BE49-F238E27FC236}">
                <a16:creationId xmlns:a16="http://schemas.microsoft.com/office/drawing/2014/main" id="{CE420BDF-08B8-41D6-B000-7835B9DE2965}"/>
              </a:ext>
            </a:extLst>
          </p:cNvPr>
          <p:cNvSpPr txBox="1"/>
          <p:nvPr/>
        </p:nvSpPr>
        <p:spPr>
          <a:xfrm>
            <a:off x="2633007" y="152525"/>
            <a:ext cx="37449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３密を防ぐ工夫が広がった</a:t>
            </a:r>
          </a:p>
        </p:txBody>
      </p:sp>
      <p:pic>
        <p:nvPicPr>
          <p:cNvPr id="5" name="図 4">
            <a:extLst>
              <a:ext uri="{FF2B5EF4-FFF2-40B4-BE49-F238E27FC236}">
                <a16:creationId xmlns:a16="http://schemas.microsoft.com/office/drawing/2014/main" id="{A1115AA5-1CD0-4ED6-9401-C6CA0A74D1F9}"/>
              </a:ext>
            </a:extLst>
          </p:cNvPr>
          <p:cNvPicPr>
            <a:picLocks noChangeAspect="1"/>
          </p:cNvPicPr>
          <p:nvPr/>
        </p:nvPicPr>
        <p:blipFill>
          <a:blip r:embed="rId3"/>
          <a:stretch>
            <a:fillRect/>
          </a:stretch>
        </p:blipFill>
        <p:spPr>
          <a:xfrm>
            <a:off x="2018315" y="644643"/>
            <a:ext cx="5107369" cy="5813572"/>
          </a:xfrm>
          <a:prstGeom prst="rect">
            <a:avLst/>
          </a:prstGeom>
        </p:spPr>
      </p:pic>
    </p:spTree>
    <p:extLst>
      <p:ext uri="{BB962C8B-B14F-4D97-AF65-F5344CB8AC3E}">
        <p14:creationId xmlns:p14="http://schemas.microsoft.com/office/powerpoint/2010/main" val="372066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3CEB90-F509-4345-B47F-E03BF8E873CB}"/>
              </a:ext>
            </a:extLst>
          </p:cNvPr>
          <p:cNvSpPr txBox="1"/>
          <p:nvPr/>
        </p:nvSpPr>
        <p:spPr>
          <a:xfrm>
            <a:off x="267064" y="168419"/>
            <a:ext cx="8609871" cy="2554545"/>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この一年間で私たちの社会には、</a:t>
            </a:r>
            <a:endParaRPr kumimoji="1" lang="en-US" altLang="ja-JP" sz="3200" b="1" dirty="0">
              <a:latin typeface="BIZ UDPゴシック" panose="020B0400000000000000" pitchFamily="50" charset="-128"/>
              <a:ea typeface="BIZ UDPゴシック" panose="020B0400000000000000" pitchFamily="50" charset="-128"/>
            </a:endParaRPr>
          </a:p>
          <a:p>
            <a:pPr algn="ctr"/>
            <a:endParaRPr kumimoji="1" lang="en-US" altLang="ja-JP" sz="3200" b="1" dirty="0">
              <a:latin typeface="BIZ UDPゴシック" panose="020B0400000000000000" pitchFamily="50" charset="-128"/>
              <a:ea typeface="BIZ UDPゴシック" panose="020B04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どのような変化があった？</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9A0E139A-1516-4A00-A4F1-2A37B031CF0A}"/>
              </a:ext>
            </a:extLst>
          </p:cNvPr>
          <p:cNvSpPr txBox="1"/>
          <p:nvPr/>
        </p:nvSpPr>
        <p:spPr>
          <a:xfrm>
            <a:off x="452486" y="2787978"/>
            <a:ext cx="8111516" cy="353943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　まず、この一年を振り返って、思い出そう。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次に、思いつくままに、挙げてみよう。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その中で、一番大きな変化は、何だっただろう。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色々と大変なことがあったけれども、多くの人に</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とっては、</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新型コロナウイルスの問題</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かな。</a:t>
            </a:r>
          </a:p>
        </p:txBody>
      </p:sp>
    </p:spTree>
    <p:extLst>
      <p:ext uri="{BB962C8B-B14F-4D97-AF65-F5344CB8AC3E}">
        <p14:creationId xmlns:p14="http://schemas.microsoft.com/office/powerpoint/2010/main" val="163847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1000"/>
                                        <p:tgtEl>
                                          <p:spTgt spid="4">
                                            <p:txEl>
                                              <p:pRg st="7" end="7"/>
                                            </p:txEl>
                                          </p:spTgt>
                                        </p:tgtEl>
                                      </p:cBhvr>
                                    </p:animEffect>
                                    <p:anim calcmode="lin" valueType="num">
                                      <p:cBhvr>
                                        <p:cTn id="2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年５月１２日　朝日小学生新聞記事より</a:t>
            </a:r>
          </a:p>
        </p:txBody>
      </p:sp>
      <p:pic>
        <p:nvPicPr>
          <p:cNvPr id="3" name="図 2">
            <a:extLst>
              <a:ext uri="{FF2B5EF4-FFF2-40B4-BE49-F238E27FC236}">
                <a16:creationId xmlns:a16="http://schemas.microsoft.com/office/drawing/2014/main" id="{3AB03566-DFB2-4B9C-815C-B7DFAB7CE34C}"/>
              </a:ext>
            </a:extLst>
          </p:cNvPr>
          <p:cNvPicPr>
            <a:picLocks noChangeAspect="1"/>
          </p:cNvPicPr>
          <p:nvPr/>
        </p:nvPicPr>
        <p:blipFill rotWithShape="1">
          <a:blip r:embed="rId3"/>
          <a:srcRect l="2485" t="24806" r="66645" b="14877"/>
          <a:stretch/>
        </p:blipFill>
        <p:spPr>
          <a:xfrm>
            <a:off x="1897751" y="489812"/>
            <a:ext cx="5348497" cy="5878376"/>
          </a:xfrm>
          <a:prstGeom prst="rect">
            <a:avLst/>
          </a:prstGeom>
        </p:spPr>
      </p:pic>
      <p:sp>
        <p:nvSpPr>
          <p:cNvPr id="4" name="テキスト ボックス 3">
            <a:extLst>
              <a:ext uri="{FF2B5EF4-FFF2-40B4-BE49-F238E27FC236}">
                <a16:creationId xmlns:a16="http://schemas.microsoft.com/office/drawing/2014/main" id="{1EB23B87-107B-4872-BD84-A7DB037E3DF7}"/>
              </a:ext>
            </a:extLst>
          </p:cNvPr>
          <p:cNvSpPr txBox="1"/>
          <p:nvPr/>
        </p:nvSpPr>
        <p:spPr>
          <a:xfrm>
            <a:off x="2248287" y="163286"/>
            <a:ext cx="48542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世界の感染者が</a:t>
            </a:r>
            <a:r>
              <a:rPr kumimoji="1" lang="en-US" altLang="ja-JP" sz="2400" dirty="0">
                <a:latin typeface="BIZ UDPゴシック" panose="020B0400000000000000" pitchFamily="50" charset="-128"/>
                <a:ea typeface="BIZ UDPゴシック" panose="020B0400000000000000" pitchFamily="50" charset="-128"/>
              </a:rPr>
              <a:t>400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3164846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年５月１３日　朝日小学生新聞記事より</a:t>
            </a:r>
          </a:p>
        </p:txBody>
      </p:sp>
      <p:pic>
        <p:nvPicPr>
          <p:cNvPr id="3" name="図 2">
            <a:extLst>
              <a:ext uri="{FF2B5EF4-FFF2-40B4-BE49-F238E27FC236}">
                <a16:creationId xmlns:a16="http://schemas.microsoft.com/office/drawing/2014/main" id="{749F5E7A-6B6E-495A-8AA4-CE4F167E9DD0}"/>
              </a:ext>
            </a:extLst>
          </p:cNvPr>
          <p:cNvPicPr>
            <a:picLocks noChangeAspect="1"/>
          </p:cNvPicPr>
          <p:nvPr/>
        </p:nvPicPr>
        <p:blipFill rotWithShape="1">
          <a:blip r:embed="rId3"/>
          <a:srcRect l="36288" t="17606" r="19587" b="6884"/>
          <a:stretch/>
        </p:blipFill>
        <p:spPr>
          <a:xfrm>
            <a:off x="1607270" y="780870"/>
            <a:ext cx="5929459" cy="5707798"/>
          </a:xfrm>
          <a:prstGeom prst="rect">
            <a:avLst/>
          </a:prstGeom>
        </p:spPr>
      </p:pic>
      <p:sp>
        <p:nvSpPr>
          <p:cNvPr id="4" name="テキスト ボックス 3">
            <a:extLst>
              <a:ext uri="{FF2B5EF4-FFF2-40B4-BE49-F238E27FC236}">
                <a16:creationId xmlns:a16="http://schemas.microsoft.com/office/drawing/2014/main" id="{81EB1ED5-8F82-42D7-825C-C1EA897E9951}"/>
              </a:ext>
            </a:extLst>
          </p:cNvPr>
          <p:cNvSpPr txBox="1"/>
          <p:nvPr/>
        </p:nvSpPr>
        <p:spPr>
          <a:xfrm>
            <a:off x="2325230" y="180705"/>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ＷＨＯの重要性が一層高まった</a:t>
            </a:r>
          </a:p>
        </p:txBody>
      </p:sp>
    </p:spTree>
    <p:extLst>
      <p:ext uri="{BB962C8B-B14F-4D97-AF65-F5344CB8AC3E}">
        <p14:creationId xmlns:p14="http://schemas.microsoft.com/office/powerpoint/2010/main" val="1639308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91352" y="648762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年５月１５日　朝日小学生新聞記事より</a:t>
            </a:r>
          </a:p>
        </p:txBody>
      </p:sp>
      <p:pic>
        <p:nvPicPr>
          <p:cNvPr id="5" name="図 4">
            <a:extLst>
              <a:ext uri="{FF2B5EF4-FFF2-40B4-BE49-F238E27FC236}">
                <a16:creationId xmlns:a16="http://schemas.microsoft.com/office/drawing/2014/main" id="{9F3BA351-0C48-4DF5-A1CD-29BD35F4DB1A}"/>
              </a:ext>
            </a:extLst>
          </p:cNvPr>
          <p:cNvPicPr>
            <a:picLocks noChangeAspect="1"/>
          </p:cNvPicPr>
          <p:nvPr/>
        </p:nvPicPr>
        <p:blipFill rotWithShape="1">
          <a:blip r:embed="rId3"/>
          <a:srcRect l="37010" t="16873" r="21753" b="5785"/>
          <a:stretch/>
        </p:blipFill>
        <p:spPr>
          <a:xfrm>
            <a:off x="1776952" y="524265"/>
            <a:ext cx="5590096" cy="5897552"/>
          </a:xfrm>
          <a:prstGeom prst="rect">
            <a:avLst/>
          </a:prstGeom>
        </p:spPr>
      </p:pic>
      <p:sp>
        <p:nvSpPr>
          <p:cNvPr id="6" name="テキスト ボックス 5">
            <a:extLst>
              <a:ext uri="{FF2B5EF4-FFF2-40B4-BE49-F238E27FC236}">
                <a16:creationId xmlns:a16="http://schemas.microsoft.com/office/drawing/2014/main" id="{AD3C8B5E-D042-40AA-97A7-7778EB3ED8D4}"/>
              </a:ext>
            </a:extLst>
          </p:cNvPr>
          <p:cNvSpPr txBox="1"/>
          <p:nvPr/>
        </p:nvSpPr>
        <p:spPr>
          <a:xfrm>
            <a:off x="2171343" y="62600"/>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自動車業界も生産停止になりそう</a:t>
            </a:r>
          </a:p>
        </p:txBody>
      </p:sp>
    </p:spTree>
    <p:extLst>
      <p:ext uri="{BB962C8B-B14F-4D97-AF65-F5344CB8AC3E}">
        <p14:creationId xmlns:p14="http://schemas.microsoft.com/office/powerpoint/2010/main" val="530468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年５月２２日　朝日小学生新聞記事より</a:t>
            </a:r>
          </a:p>
        </p:txBody>
      </p:sp>
      <p:pic>
        <p:nvPicPr>
          <p:cNvPr id="3" name="図 2">
            <a:extLst>
              <a:ext uri="{FF2B5EF4-FFF2-40B4-BE49-F238E27FC236}">
                <a16:creationId xmlns:a16="http://schemas.microsoft.com/office/drawing/2014/main" id="{1B09AA23-E811-4D44-93DE-2A1AD877A228}"/>
              </a:ext>
            </a:extLst>
          </p:cNvPr>
          <p:cNvPicPr>
            <a:picLocks noChangeAspect="1"/>
          </p:cNvPicPr>
          <p:nvPr/>
        </p:nvPicPr>
        <p:blipFill rotWithShape="1">
          <a:blip r:embed="rId3"/>
          <a:srcRect l="37629" t="25853" r="20825" b="15865"/>
          <a:stretch/>
        </p:blipFill>
        <p:spPr>
          <a:xfrm>
            <a:off x="1270515" y="981144"/>
            <a:ext cx="6725906" cy="5307291"/>
          </a:xfrm>
          <a:prstGeom prst="rect">
            <a:avLst/>
          </a:prstGeom>
        </p:spPr>
      </p:pic>
      <p:sp>
        <p:nvSpPr>
          <p:cNvPr id="4" name="テキスト ボックス 3">
            <a:extLst>
              <a:ext uri="{FF2B5EF4-FFF2-40B4-BE49-F238E27FC236}">
                <a16:creationId xmlns:a16="http://schemas.microsoft.com/office/drawing/2014/main" id="{D381BBFC-4A2B-4999-85B4-4F99CB5505FE}"/>
              </a:ext>
            </a:extLst>
          </p:cNvPr>
          <p:cNvSpPr txBox="1"/>
          <p:nvPr/>
        </p:nvSpPr>
        <p:spPr>
          <a:xfrm>
            <a:off x="1555789" y="319246"/>
            <a:ext cx="572624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オンライン授業が求められるようになった</a:t>
            </a:r>
          </a:p>
        </p:txBody>
      </p:sp>
    </p:spTree>
    <p:extLst>
      <p:ext uri="{BB962C8B-B14F-4D97-AF65-F5344CB8AC3E}">
        <p14:creationId xmlns:p14="http://schemas.microsoft.com/office/powerpoint/2010/main" val="2108270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年５月２３日　朝日小学生新聞記事より</a:t>
            </a:r>
          </a:p>
        </p:txBody>
      </p:sp>
      <p:pic>
        <p:nvPicPr>
          <p:cNvPr id="3" name="図 2">
            <a:extLst>
              <a:ext uri="{FF2B5EF4-FFF2-40B4-BE49-F238E27FC236}">
                <a16:creationId xmlns:a16="http://schemas.microsoft.com/office/drawing/2014/main" id="{8087BFE4-C0F3-4BE4-A686-E37F9526EC44}"/>
              </a:ext>
            </a:extLst>
          </p:cNvPr>
          <p:cNvPicPr>
            <a:picLocks noChangeAspect="1"/>
          </p:cNvPicPr>
          <p:nvPr/>
        </p:nvPicPr>
        <p:blipFill rotWithShape="1">
          <a:blip r:embed="rId3"/>
          <a:srcRect l="3299" t="22554" r="57423" b="23196"/>
          <a:stretch/>
        </p:blipFill>
        <p:spPr>
          <a:xfrm>
            <a:off x="1220771" y="1046617"/>
            <a:ext cx="6702457" cy="5207159"/>
          </a:xfrm>
          <a:prstGeom prst="rect">
            <a:avLst/>
          </a:prstGeom>
        </p:spPr>
      </p:pic>
      <p:sp>
        <p:nvSpPr>
          <p:cNvPr id="4" name="テキスト ボックス 3">
            <a:extLst>
              <a:ext uri="{FF2B5EF4-FFF2-40B4-BE49-F238E27FC236}">
                <a16:creationId xmlns:a16="http://schemas.microsoft.com/office/drawing/2014/main" id="{696C4BBA-F13C-4A2D-9BD6-CB70570A1CCE}"/>
              </a:ext>
            </a:extLst>
          </p:cNvPr>
          <p:cNvSpPr txBox="1"/>
          <p:nvPr/>
        </p:nvSpPr>
        <p:spPr>
          <a:xfrm>
            <a:off x="1656779" y="105553"/>
            <a:ext cx="5830442" cy="830997"/>
          </a:xfrm>
          <a:prstGeom prst="rect">
            <a:avLst/>
          </a:prstGeom>
          <a:solidFill>
            <a:srgbClr val="FFFF99"/>
          </a:solidFill>
          <a:ln>
            <a:solidFill>
              <a:schemeClr val="tx1"/>
            </a:solidFill>
          </a:ln>
        </p:spPr>
        <p:txBody>
          <a:bodyPr wrap="none" rtlCol="0">
            <a:spAutoFit/>
          </a:bodyPr>
          <a:lstStyle/>
          <a:p>
            <a:r>
              <a:rPr kumimoji="1" lang="en-US" altLang="ja-JP" sz="2400" dirty="0">
                <a:latin typeface="AR丸ゴシック体E" panose="020F0909000000000000" pitchFamily="49" charset="-128"/>
                <a:ea typeface="AR丸ゴシック体E" panose="020F0909000000000000" pitchFamily="49" charset="-128"/>
              </a:rPr>
              <a:t>5</a:t>
            </a:r>
            <a:r>
              <a:rPr kumimoji="1" lang="ja-JP" altLang="en-US" sz="2400" dirty="0">
                <a:latin typeface="AR丸ゴシック体E" panose="020F0909000000000000" pitchFamily="49" charset="-128"/>
                <a:ea typeface="AR丸ゴシック体E" panose="020F0909000000000000" pitchFamily="49" charset="-128"/>
              </a:rPr>
              <a:t>月</a:t>
            </a:r>
            <a:r>
              <a:rPr kumimoji="1" lang="en-US" altLang="ja-JP" sz="2400" dirty="0">
                <a:latin typeface="AR丸ゴシック体E" panose="020F0909000000000000" pitchFamily="49" charset="-128"/>
                <a:ea typeface="AR丸ゴシック体E" panose="020F0909000000000000" pitchFamily="49" charset="-128"/>
              </a:rPr>
              <a:t>10</a:t>
            </a:r>
            <a:r>
              <a:rPr kumimoji="1" lang="ja-JP" altLang="en-US" sz="2400" dirty="0">
                <a:latin typeface="AR丸ゴシック体E" panose="020F0909000000000000" pitchFamily="49" charset="-128"/>
                <a:ea typeface="AR丸ゴシック体E" panose="020F0909000000000000" pitchFamily="49" charset="-128"/>
              </a:rPr>
              <a:t>日には感染者</a:t>
            </a:r>
            <a:r>
              <a:rPr kumimoji="1" lang="en-US" altLang="ja-JP" sz="2400" dirty="0">
                <a:latin typeface="AR丸ゴシック体E" panose="020F0909000000000000" pitchFamily="49" charset="-128"/>
                <a:ea typeface="AR丸ゴシック体E" panose="020F0909000000000000" pitchFamily="49" charset="-128"/>
              </a:rPr>
              <a:t>400</a:t>
            </a:r>
            <a:r>
              <a:rPr kumimoji="1" lang="ja-JP" altLang="en-US" sz="2400" dirty="0">
                <a:latin typeface="AR丸ゴシック体E" panose="020F0909000000000000" pitchFamily="49" charset="-128"/>
                <a:ea typeface="AR丸ゴシック体E" panose="020F0909000000000000" pitchFamily="49" charset="-128"/>
              </a:rPr>
              <a:t>万人だったのに、</a:t>
            </a:r>
            <a:endParaRPr kumimoji="1" lang="en-US" altLang="ja-JP" sz="2400" dirty="0">
              <a:latin typeface="AR丸ゴシック体E" panose="020F0909000000000000" pitchFamily="49" charset="-128"/>
              <a:ea typeface="AR丸ゴシック体E" panose="020F0909000000000000" pitchFamily="49" charset="-128"/>
            </a:endParaRPr>
          </a:p>
          <a:p>
            <a:r>
              <a:rPr kumimoji="1" lang="en-US" altLang="ja-JP" sz="2400" dirty="0">
                <a:latin typeface="AR丸ゴシック体E" panose="020F0909000000000000" pitchFamily="49" charset="-128"/>
                <a:ea typeface="AR丸ゴシック体E" panose="020F0909000000000000" pitchFamily="49" charset="-128"/>
              </a:rPr>
              <a:t>5</a:t>
            </a:r>
            <a:r>
              <a:rPr kumimoji="1" lang="ja-JP" altLang="en-US" sz="2400" dirty="0">
                <a:latin typeface="AR丸ゴシック体E" panose="020F0909000000000000" pitchFamily="49" charset="-128"/>
                <a:ea typeface="AR丸ゴシック体E" panose="020F0909000000000000" pitchFamily="49" charset="-128"/>
              </a:rPr>
              <a:t>月</a:t>
            </a:r>
            <a:r>
              <a:rPr kumimoji="1" lang="en-US" altLang="ja-JP" sz="2400" dirty="0">
                <a:latin typeface="AR丸ゴシック体E" panose="020F0909000000000000" pitchFamily="49" charset="-128"/>
                <a:ea typeface="AR丸ゴシック体E" panose="020F0909000000000000" pitchFamily="49" charset="-128"/>
              </a:rPr>
              <a:t>21</a:t>
            </a:r>
            <a:r>
              <a:rPr kumimoji="1" lang="ja-JP" altLang="en-US" sz="2400" dirty="0">
                <a:latin typeface="AR丸ゴシック体E" panose="020F0909000000000000" pitchFamily="49" charset="-128"/>
                <a:ea typeface="AR丸ゴシック体E" panose="020F0909000000000000" pitchFamily="49" charset="-128"/>
              </a:rPr>
              <a:t>日にはで感染者が</a:t>
            </a:r>
            <a:r>
              <a:rPr kumimoji="1" lang="en-US" altLang="ja-JP" sz="2400" dirty="0">
                <a:latin typeface="AR丸ゴシック体E" panose="020F0909000000000000" pitchFamily="49" charset="-128"/>
                <a:ea typeface="AR丸ゴシック体E" panose="020F0909000000000000" pitchFamily="49" charset="-128"/>
              </a:rPr>
              <a:t>500</a:t>
            </a:r>
            <a:r>
              <a:rPr kumimoji="1" lang="ja-JP" altLang="en-US" sz="2400" dirty="0">
                <a:latin typeface="AR丸ゴシック体E" panose="020F0909000000000000" pitchFamily="49" charset="-128"/>
                <a:ea typeface="AR丸ゴシック体E" panose="020F0909000000000000" pitchFamily="49" charset="-128"/>
              </a:rPr>
              <a:t>万人超え！</a:t>
            </a:r>
          </a:p>
        </p:txBody>
      </p:sp>
    </p:spTree>
    <p:extLst>
      <p:ext uri="{BB962C8B-B14F-4D97-AF65-F5344CB8AC3E}">
        <p14:creationId xmlns:p14="http://schemas.microsoft.com/office/powerpoint/2010/main" val="2117034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571998" y="604453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年５月２７日　朝日小学生新聞記事より</a:t>
            </a:r>
          </a:p>
        </p:txBody>
      </p:sp>
      <p:pic>
        <p:nvPicPr>
          <p:cNvPr id="3" name="図 2">
            <a:extLst>
              <a:ext uri="{FF2B5EF4-FFF2-40B4-BE49-F238E27FC236}">
                <a16:creationId xmlns:a16="http://schemas.microsoft.com/office/drawing/2014/main" id="{5CB07FF2-A6C0-4419-94B2-CCC4515E630E}"/>
              </a:ext>
            </a:extLst>
          </p:cNvPr>
          <p:cNvPicPr>
            <a:picLocks noChangeAspect="1"/>
          </p:cNvPicPr>
          <p:nvPr/>
        </p:nvPicPr>
        <p:blipFill rotWithShape="1">
          <a:blip r:embed="rId3"/>
          <a:srcRect l="36598" t="18155" r="19897" b="31662"/>
          <a:stretch/>
        </p:blipFill>
        <p:spPr>
          <a:xfrm>
            <a:off x="617453" y="758857"/>
            <a:ext cx="7909090" cy="5131792"/>
          </a:xfrm>
          <a:prstGeom prst="rect">
            <a:avLst/>
          </a:prstGeom>
        </p:spPr>
      </p:pic>
      <p:sp>
        <p:nvSpPr>
          <p:cNvPr id="4" name="テキスト ボックス 3">
            <a:extLst>
              <a:ext uri="{FF2B5EF4-FFF2-40B4-BE49-F238E27FC236}">
                <a16:creationId xmlns:a16="http://schemas.microsoft.com/office/drawing/2014/main" id="{8A1BBC46-9C76-492B-9FAA-DC332BC2F73A}"/>
              </a:ext>
            </a:extLst>
          </p:cNvPr>
          <p:cNvSpPr txBox="1"/>
          <p:nvPr/>
        </p:nvSpPr>
        <p:spPr>
          <a:xfrm>
            <a:off x="1522125" y="297192"/>
            <a:ext cx="60997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日本政府は</a:t>
            </a:r>
            <a:r>
              <a:rPr kumimoji="1" lang="en-US" altLang="ja-JP" sz="2400" dirty="0">
                <a:latin typeface="BIZ UDPゴシック" panose="020B0400000000000000" pitchFamily="50" charset="-128"/>
                <a:ea typeface="BIZ UDPゴシック" panose="020B0400000000000000" pitchFamily="50" charset="-128"/>
              </a:rPr>
              <a:t>5</a:t>
            </a:r>
            <a:r>
              <a:rPr kumimoji="1" lang="ja-JP" altLang="en-US" sz="2400" dirty="0">
                <a:latin typeface="BIZ UDPゴシック" panose="020B0400000000000000" pitchFamily="50" charset="-128"/>
                <a:ea typeface="BIZ UDPゴシック" panose="020B0400000000000000" pitchFamily="50" charset="-128"/>
              </a:rPr>
              <a:t>月</a:t>
            </a:r>
            <a:r>
              <a:rPr kumimoji="1" lang="en-US" altLang="ja-JP" sz="2400" dirty="0">
                <a:latin typeface="BIZ UDPゴシック" panose="020B0400000000000000" pitchFamily="50" charset="-128"/>
                <a:ea typeface="BIZ UDPゴシック" panose="020B0400000000000000" pitchFamily="50" charset="-128"/>
              </a:rPr>
              <a:t>25</a:t>
            </a:r>
            <a:r>
              <a:rPr kumimoji="1" lang="ja-JP" altLang="en-US" sz="2400" dirty="0">
                <a:latin typeface="BIZ UDPゴシック" panose="020B0400000000000000" pitchFamily="50" charset="-128"/>
                <a:ea typeface="BIZ UDPゴシック" panose="020B0400000000000000" pitchFamily="50" charset="-128"/>
              </a:rPr>
              <a:t>日に緊急事態宣言を解除</a:t>
            </a:r>
          </a:p>
        </p:txBody>
      </p:sp>
    </p:spTree>
    <p:extLst>
      <p:ext uri="{BB962C8B-B14F-4D97-AF65-F5344CB8AC3E}">
        <p14:creationId xmlns:p14="http://schemas.microsoft.com/office/powerpoint/2010/main" val="1861823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1BE1A5A-8F42-40D4-B7C8-FDEBD584F360}"/>
              </a:ext>
            </a:extLst>
          </p:cNvPr>
          <p:cNvSpPr txBox="1"/>
          <p:nvPr/>
        </p:nvSpPr>
        <p:spPr>
          <a:xfrm>
            <a:off x="1234911" y="1979629"/>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介護施設も崩壊寸前</a:t>
            </a:r>
          </a:p>
        </p:txBody>
      </p:sp>
      <p:sp>
        <p:nvSpPr>
          <p:cNvPr id="4" name="テキスト ボックス 3">
            <a:extLst>
              <a:ext uri="{FF2B5EF4-FFF2-40B4-BE49-F238E27FC236}">
                <a16:creationId xmlns:a16="http://schemas.microsoft.com/office/drawing/2014/main" id="{FD88F8B1-192C-4102-AC40-9185DE3CD9A7}"/>
              </a:ext>
            </a:extLst>
          </p:cNvPr>
          <p:cNvSpPr txBox="1"/>
          <p:nvPr/>
        </p:nvSpPr>
        <p:spPr>
          <a:xfrm>
            <a:off x="1234910" y="1076227"/>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医療機関が崩壊寸前</a:t>
            </a:r>
          </a:p>
        </p:txBody>
      </p:sp>
      <p:sp>
        <p:nvSpPr>
          <p:cNvPr id="5" name="テキスト ボックス 4">
            <a:extLst>
              <a:ext uri="{FF2B5EF4-FFF2-40B4-BE49-F238E27FC236}">
                <a16:creationId xmlns:a16="http://schemas.microsoft.com/office/drawing/2014/main" id="{C66D460D-D698-4F29-9D5E-E912B73BEF0C}"/>
              </a:ext>
            </a:extLst>
          </p:cNvPr>
          <p:cNvSpPr txBox="1"/>
          <p:nvPr/>
        </p:nvSpPr>
        <p:spPr>
          <a:xfrm>
            <a:off x="1234909" y="2929627"/>
            <a:ext cx="2954655"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流通業者が大変</a:t>
            </a:r>
          </a:p>
        </p:txBody>
      </p:sp>
      <p:sp>
        <p:nvSpPr>
          <p:cNvPr id="6" name="テキスト ボックス 5">
            <a:extLst>
              <a:ext uri="{FF2B5EF4-FFF2-40B4-BE49-F238E27FC236}">
                <a16:creationId xmlns:a16="http://schemas.microsoft.com/office/drawing/2014/main" id="{B58B681E-592F-4FC5-AFFD-58F42569764F}"/>
              </a:ext>
            </a:extLst>
          </p:cNvPr>
          <p:cNvSpPr txBox="1"/>
          <p:nvPr/>
        </p:nvSpPr>
        <p:spPr>
          <a:xfrm>
            <a:off x="1234908" y="3834352"/>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お店が営業できない</a:t>
            </a:r>
          </a:p>
        </p:txBody>
      </p:sp>
      <p:sp>
        <p:nvSpPr>
          <p:cNvPr id="7" name="テキスト ボックス 6">
            <a:extLst>
              <a:ext uri="{FF2B5EF4-FFF2-40B4-BE49-F238E27FC236}">
                <a16:creationId xmlns:a16="http://schemas.microsoft.com/office/drawing/2014/main" id="{FB41A176-47F7-4D1C-A234-0F924EA3206A}"/>
              </a:ext>
            </a:extLst>
          </p:cNvPr>
          <p:cNvSpPr txBox="1"/>
          <p:nvPr/>
        </p:nvSpPr>
        <p:spPr>
          <a:xfrm>
            <a:off x="1234907" y="4684172"/>
            <a:ext cx="2954655"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AR丸ゴシック体E" panose="020F0909000000000000" pitchFamily="49" charset="-128"/>
                <a:ea typeface="AR丸ゴシック体E" panose="020F0909000000000000" pitchFamily="49" charset="-128"/>
              </a:rPr>
              <a:t>　</a:t>
            </a:r>
            <a:r>
              <a:rPr kumimoji="1" lang="ja-JP" altLang="en-US" sz="2400" dirty="0">
                <a:latin typeface="BIZ UDPゴシック" panose="020B0400000000000000" pitchFamily="50" charset="-128"/>
                <a:ea typeface="BIZ UDPゴシック" panose="020B0400000000000000" pitchFamily="50" charset="-128"/>
              </a:rPr>
              <a:t>観光客が来ない</a:t>
            </a:r>
            <a:r>
              <a:rPr kumimoji="1" lang="ja-JP" altLang="en-US" sz="2400" dirty="0">
                <a:latin typeface="AR丸ゴシック体E" panose="020F0909000000000000" pitchFamily="49" charset="-128"/>
                <a:ea typeface="AR丸ゴシック体E" panose="020F0909000000000000" pitchFamily="49" charset="-128"/>
              </a:rPr>
              <a:t>　</a:t>
            </a:r>
          </a:p>
        </p:txBody>
      </p:sp>
      <p:sp>
        <p:nvSpPr>
          <p:cNvPr id="8" name="テキスト ボックス 7">
            <a:extLst>
              <a:ext uri="{FF2B5EF4-FFF2-40B4-BE49-F238E27FC236}">
                <a16:creationId xmlns:a16="http://schemas.microsoft.com/office/drawing/2014/main" id="{C50D912A-9197-4624-A5D6-999D29B34511}"/>
              </a:ext>
            </a:extLst>
          </p:cNvPr>
          <p:cNvSpPr txBox="1"/>
          <p:nvPr/>
        </p:nvSpPr>
        <p:spPr>
          <a:xfrm>
            <a:off x="4644858" y="1057230"/>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兄弟げんかが増えた</a:t>
            </a:r>
          </a:p>
        </p:txBody>
      </p:sp>
      <p:sp>
        <p:nvSpPr>
          <p:cNvPr id="9" name="テキスト ボックス 8">
            <a:extLst>
              <a:ext uri="{FF2B5EF4-FFF2-40B4-BE49-F238E27FC236}">
                <a16:creationId xmlns:a16="http://schemas.microsoft.com/office/drawing/2014/main" id="{CFAB03CE-1359-4777-BFD3-069403D822AD}"/>
              </a:ext>
            </a:extLst>
          </p:cNvPr>
          <p:cNvSpPr txBox="1"/>
          <p:nvPr/>
        </p:nvSpPr>
        <p:spPr>
          <a:xfrm>
            <a:off x="4644858" y="2015228"/>
            <a:ext cx="3505929"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公園の遊具が使えない</a:t>
            </a:r>
          </a:p>
        </p:txBody>
      </p:sp>
      <p:sp>
        <p:nvSpPr>
          <p:cNvPr id="10" name="テキスト ボックス 9">
            <a:extLst>
              <a:ext uri="{FF2B5EF4-FFF2-40B4-BE49-F238E27FC236}">
                <a16:creationId xmlns:a16="http://schemas.microsoft.com/office/drawing/2014/main" id="{9568F71E-9E0B-4E57-A2CF-A255A1676A1B}"/>
              </a:ext>
            </a:extLst>
          </p:cNvPr>
          <p:cNvSpPr txBox="1"/>
          <p:nvPr/>
        </p:nvSpPr>
        <p:spPr>
          <a:xfrm>
            <a:off x="4572000" y="2897381"/>
            <a:ext cx="415690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遊園地や映画館が閉鎖された</a:t>
            </a:r>
          </a:p>
        </p:txBody>
      </p:sp>
      <p:sp>
        <p:nvSpPr>
          <p:cNvPr id="11" name="テキスト ボックス 10">
            <a:extLst>
              <a:ext uri="{FF2B5EF4-FFF2-40B4-BE49-F238E27FC236}">
                <a16:creationId xmlns:a16="http://schemas.microsoft.com/office/drawing/2014/main" id="{2AA752B1-D676-4941-801B-F444350F835D}"/>
              </a:ext>
            </a:extLst>
          </p:cNvPr>
          <p:cNvSpPr txBox="1"/>
          <p:nvPr/>
        </p:nvSpPr>
        <p:spPr>
          <a:xfrm>
            <a:off x="4572000" y="3670128"/>
            <a:ext cx="4156906" cy="830997"/>
          </a:xfrm>
          <a:prstGeom prst="rect">
            <a:avLst/>
          </a:prstGeom>
          <a:solidFill>
            <a:srgbClr val="FFFF99"/>
          </a:solidFill>
          <a:ln>
            <a:solidFill>
              <a:schemeClr val="tx1"/>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　友達と</a:t>
            </a:r>
            <a:endParaRPr kumimoji="1" lang="en-US" altLang="ja-JP" sz="2400" dirty="0">
              <a:latin typeface="BIZ UDPゴシック" panose="020B0400000000000000" pitchFamily="50" charset="-128"/>
              <a:ea typeface="BIZ UDPゴシック" panose="020B0400000000000000" pitchFamily="50" charset="-128"/>
            </a:endParaRPr>
          </a:p>
          <a:p>
            <a:pPr algn="ctr"/>
            <a:r>
              <a:rPr kumimoji="1" lang="ja-JP" altLang="en-US" sz="2400" dirty="0">
                <a:latin typeface="BIZ UDPゴシック" panose="020B0400000000000000" pitchFamily="50" charset="-128"/>
                <a:ea typeface="BIZ UDPゴシック" panose="020B0400000000000000" pitchFamily="50" charset="-128"/>
              </a:rPr>
              <a:t>これまでのように遊べない</a:t>
            </a:r>
          </a:p>
        </p:txBody>
      </p:sp>
      <p:sp>
        <p:nvSpPr>
          <p:cNvPr id="12" name="テキスト ボックス 11">
            <a:extLst>
              <a:ext uri="{FF2B5EF4-FFF2-40B4-BE49-F238E27FC236}">
                <a16:creationId xmlns:a16="http://schemas.microsoft.com/office/drawing/2014/main" id="{BEB11B72-74D1-4253-AEDE-EC29EDF1D942}"/>
              </a:ext>
            </a:extLst>
          </p:cNvPr>
          <p:cNvSpPr txBox="1"/>
          <p:nvPr/>
        </p:nvSpPr>
        <p:spPr>
          <a:xfrm>
            <a:off x="4572000" y="4684172"/>
            <a:ext cx="264687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夏休みが短くなる</a:t>
            </a:r>
          </a:p>
        </p:txBody>
      </p:sp>
      <p:sp>
        <p:nvSpPr>
          <p:cNvPr id="13" name="テキスト ボックス 12">
            <a:extLst>
              <a:ext uri="{FF2B5EF4-FFF2-40B4-BE49-F238E27FC236}">
                <a16:creationId xmlns:a16="http://schemas.microsoft.com/office/drawing/2014/main" id="{F1DFC85A-BBEB-43CD-BE63-5466F2009FA1}"/>
              </a:ext>
            </a:extLst>
          </p:cNvPr>
          <p:cNvSpPr txBox="1"/>
          <p:nvPr/>
        </p:nvSpPr>
        <p:spPr>
          <a:xfrm>
            <a:off x="1234906" y="5456919"/>
            <a:ext cx="2954654"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ステイホームが続く</a:t>
            </a:r>
          </a:p>
        </p:txBody>
      </p:sp>
      <p:sp>
        <p:nvSpPr>
          <p:cNvPr id="14" name="テキスト ボックス 13">
            <a:extLst>
              <a:ext uri="{FF2B5EF4-FFF2-40B4-BE49-F238E27FC236}">
                <a16:creationId xmlns:a16="http://schemas.microsoft.com/office/drawing/2014/main" id="{CDD892B9-BA66-4C4F-80BF-28A095F7D4F2}"/>
              </a:ext>
            </a:extLst>
          </p:cNvPr>
          <p:cNvSpPr txBox="1"/>
          <p:nvPr/>
        </p:nvSpPr>
        <p:spPr>
          <a:xfrm>
            <a:off x="4572000" y="5456919"/>
            <a:ext cx="4345770" cy="830997"/>
          </a:xfrm>
          <a:prstGeom prst="rect">
            <a:avLst/>
          </a:prstGeom>
          <a:solidFill>
            <a:srgbClr val="FFFF99"/>
          </a:solidFill>
          <a:ln>
            <a:solidFill>
              <a:schemeClr val="tx1"/>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おじいちゃん、おばあちゃんの家に行けなかった</a:t>
            </a:r>
          </a:p>
        </p:txBody>
      </p:sp>
      <p:sp>
        <p:nvSpPr>
          <p:cNvPr id="15" name="テキスト ボックス 14">
            <a:extLst>
              <a:ext uri="{FF2B5EF4-FFF2-40B4-BE49-F238E27FC236}">
                <a16:creationId xmlns:a16="http://schemas.microsoft.com/office/drawing/2014/main" id="{0C224705-8813-4816-BD60-FC0EE1A6270D}"/>
              </a:ext>
            </a:extLst>
          </p:cNvPr>
          <p:cNvSpPr txBox="1"/>
          <p:nvPr/>
        </p:nvSpPr>
        <p:spPr>
          <a:xfrm>
            <a:off x="2007779" y="269614"/>
            <a:ext cx="4863832"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その他にも、色々な変化が起こった</a:t>
            </a:r>
          </a:p>
        </p:txBody>
      </p:sp>
    </p:spTree>
    <p:extLst>
      <p:ext uri="{BB962C8B-B14F-4D97-AF65-F5344CB8AC3E}">
        <p14:creationId xmlns:p14="http://schemas.microsoft.com/office/powerpoint/2010/main" val="35453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A585EF-3486-4A3A-BE84-6F0D41299BF6}"/>
              </a:ext>
            </a:extLst>
          </p:cNvPr>
          <p:cNvSpPr txBox="1"/>
          <p:nvPr/>
        </p:nvSpPr>
        <p:spPr>
          <a:xfrm>
            <a:off x="669302" y="75945"/>
            <a:ext cx="7805395" cy="236988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新型コロナウイルス感染症の大流行で、</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　　　　どんなことが起こったのだろう。</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749505" y="2245699"/>
            <a:ext cx="7725192"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b="1" dirty="0">
                <a:latin typeface="AR P丸ゴシック体E" panose="020F0900000000000000" pitchFamily="50" charset="-128"/>
                <a:ea typeface="AR P丸ゴシック体E" panose="020F0900000000000000" pitchFamily="50" charset="-128"/>
              </a:rPr>
              <a:t>感染拡大によって、起こった社会の変化を、</a:t>
            </a:r>
            <a:endParaRPr kumimoji="1" lang="en-US" altLang="ja-JP" sz="2800" b="1" dirty="0">
              <a:latin typeface="AR P丸ゴシック体E" panose="020F0900000000000000" pitchFamily="50" charset="-128"/>
              <a:ea typeface="AR P丸ゴシック体E" panose="020F0900000000000000" pitchFamily="50" charset="-128"/>
            </a:endParaRPr>
          </a:p>
          <a:p>
            <a:pPr algn="ctr"/>
            <a:endParaRPr kumimoji="1" lang="en-US" altLang="ja-JP" sz="2800" b="1" dirty="0">
              <a:latin typeface="AR P丸ゴシック体E" panose="020F0900000000000000" pitchFamily="50" charset="-128"/>
              <a:ea typeface="AR P丸ゴシック体E" panose="020F0900000000000000" pitchFamily="50" charset="-128"/>
            </a:endParaRPr>
          </a:p>
          <a:p>
            <a:pPr algn="ctr"/>
            <a:r>
              <a:rPr kumimoji="1" lang="en-US" altLang="ja-JP" sz="2800" b="1" dirty="0">
                <a:latin typeface="AR P丸ゴシック体E" panose="020F0900000000000000" pitchFamily="50" charset="-128"/>
                <a:ea typeface="AR P丸ゴシック体E" panose="020F0900000000000000" pitchFamily="50" charset="-128"/>
              </a:rPr>
              <a:t>3</a:t>
            </a:r>
            <a:r>
              <a:rPr kumimoji="1" lang="ja-JP" altLang="en-US" sz="2800" b="1" dirty="0">
                <a:latin typeface="AR P丸ゴシック体E" panose="020F0900000000000000" pitchFamily="50" charset="-128"/>
                <a:ea typeface="AR P丸ゴシック体E" panose="020F0900000000000000" pitchFamily="50" charset="-128"/>
              </a:rPr>
              <a:t>分間で以下のようなウェブ図にまとめよう</a:t>
            </a:r>
            <a:endParaRPr kumimoji="1" lang="en-US" altLang="ja-JP" sz="2800" b="1" dirty="0">
              <a:latin typeface="AR P丸ゴシック体E" panose="020F0900000000000000" pitchFamily="50" charset="-128"/>
              <a:ea typeface="AR P丸ゴシック体E" panose="020F09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1164332" y="2760369"/>
            <a:ext cx="6137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88CACC7C-9921-48A8-86E1-914BAA37F1CD}"/>
              </a:ext>
            </a:extLst>
          </p:cNvPr>
          <p:cNvPicPr>
            <a:picLocks noChangeAspect="1"/>
          </p:cNvPicPr>
          <p:nvPr/>
        </p:nvPicPr>
        <p:blipFill>
          <a:blip r:embed="rId3"/>
          <a:stretch>
            <a:fillRect/>
          </a:stretch>
        </p:blipFill>
        <p:spPr>
          <a:xfrm>
            <a:off x="2125743" y="3945239"/>
            <a:ext cx="4892511" cy="2836816"/>
          </a:xfrm>
          <a:prstGeom prst="rect">
            <a:avLst/>
          </a:prstGeom>
        </p:spPr>
      </p:pic>
      <p:sp>
        <p:nvSpPr>
          <p:cNvPr id="5" name="テキスト ボックス 4">
            <a:extLst>
              <a:ext uri="{FF2B5EF4-FFF2-40B4-BE49-F238E27FC236}">
                <a16:creationId xmlns:a16="http://schemas.microsoft.com/office/drawing/2014/main" id="{51D52E70-7FC5-4901-B868-CC34D4988FB7}"/>
              </a:ext>
            </a:extLst>
          </p:cNvPr>
          <p:cNvSpPr txBox="1"/>
          <p:nvPr/>
        </p:nvSpPr>
        <p:spPr>
          <a:xfrm>
            <a:off x="5228063" y="3945239"/>
            <a:ext cx="1569660" cy="369332"/>
          </a:xfrm>
          <a:prstGeom prst="rect">
            <a:avLst/>
          </a:prstGeom>
          <a:noFill/>
        </p:spPr>
        <p:txBody>
          <a:bodyPr wrap="none" rtlCol="0">
            <a:spAutoFit/>
          </a:bodyPr>
          <a:lstStyle/>
          <a:p>
            <a:r>
              <a:rPr kumimoji="1" lang="ja-JP" altLang="en-US" dirty="0"/>
              <a:t>ウェブ図の例</a:t>
            </a:r>
          </a:p>
        </p:txBody>
      </p:sp>
    </p:spTree>
    <p:extLst>
      <p:ext uri="{BB962C8B-B14F-4D97-AF65-F5344CB8AC3E}">
        <p14:creationId xmlns:p14="http://schemas.microsoft.com/office/powerpoint/2010/main" val="3835754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6D5FCC-BCF2-4B3E-A64A-905A53FB70E6}"/>
              </a:ext>
            </a:extLst>
          </p:cNvPr>
          <p:cNvSpPr/>
          <p:nvPr/>
        </p:nvSpPr>
        <p:spPr>
          <a:xfrm>
            <a:off x="1563287" y="5897321"/>
            <a:ext cx="4600280" cy="799207"/>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2E3D3B9-7856-4A90-A67B-0EED4C80001B}"/>
              </a:ext>
            </a:extLst>
          </p:cNvPr>
          <p:cNvSpPr/>
          <p:nvPr/>
        </p:nvSpPr>
        <p:spPr>
          <a:xfrm>
            <a:off x="1563287" y="4762505"/>
            <a:ext cx="4600280" cy="1030510"/>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222090" y="1875191"/>
            <a:ext cx="8699818" cy="5386090"/>
          </a:xfrm>
          <a:prstGeom prst="rect">
            <a:avLst/>
          </a:prstGeom>
          <a:noFill/>
        </p:spPr>
        <p:txBody>
          <a:bodyPr wrap="non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ウェブ図の中の、社会の変化に対し、</a:t>
            </a:r>
            <a:endParaRPr kumimoji="1" lang="en-US" altLang="ja-JP" sz="2800" b="1" dirty="0">
              <a:latin typeface="BIZ UDPゴシック" panose="020B0400000000000000" pitchFamily="50" charset="-128"/>
              <a:ea typeface="BIZ UDPゴシック" panose="020B0400000000000000" pitchFamily="50" charset="-128"/>
            </a:endParaRPr>
          </a:p>
          <a:p>
            <a:pPr algn="ct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知っていることや、もっと知りたいことなどを、</a:t>
            </a:r>
            <a:endParaRPr kumimoji="1" lang="en-US" altLang="ja-JP" sz="2800" b="1" dirty="0">
              <a:latin typeface="BIZ UDPゴシック" panose="020B0400000000000000" pitchFamily="50" charset="-128"/>
              <a:ea typeface="BIZ UDPゴシック" panose="020B0400000000000000" pitchFamily="50" charset="-128"/>
            </a:endParaRPr>
          </a:p>
          <a:p>
            <a:pPr algn="ct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思いつく限り付箋紙に書き出し、貼りましょう。</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分以内、一人５枚を目標に、別色の付箋紙で）</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（例）</a:t>
            </a:r>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UD デジタル 教科書体 NP-B" panose="02020700000000000000" pitchFamily="18" charset="-128"/>
                <a:ea typeface="UD デジタル 教科書体 NP-B" panose="02020700000000000000" pitchFamily="18" charset="-128"/>
              </a:rPr>
              <a:t>台湾では感染をうまく</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止めたらしい</a:t>
            </a:r>
            <a:r>
              <a:rPr kumimoji="1" lang="ja-JP" altLang="en-US" sz="2000" dirty="0">
                <a:latin typeface="UD デジタル 教科書体 NP-B" panose="02020700000000000000" pitchFamily="18" charset="-128"/>
                <a:ea typeface="UD デジタル 教科書体 NP-B" panose="02020700000000000000" pitchFamily="18" charset="-128"/>
              </a:rPr>
              <a:t>（手島）　　　　（名前を書く）</a:t>
            </a:r>
            <a:endParaRPr kumimoji="1" lang="en-US" altLang="ja-JP" sz="2000" dirty="0">
              <a:latin typeface="UD デジタル 教科書体 NP-B" panose="02020700000000000000" pitchFamily="18" charset="-128"/>
              <a:ea typeface="UD デジタル 教科書体 NP-B" panose="02020700000000000000" pitchFamily="18" charset="-128"/>
            </a:endParaRPr>
          </a:p>
          <a:p>
            <a:r>
              <a:rPr kumimoji="1" lang="ja-JP" altLang="en-US" sz="1200" dirty="0">
                <a:latin typeface="UD デジタル 教科書体 NP-B" panose="02020700000000000000" pitchFamily="18" charset="-128"/>
                <a:ea typeface="UD デジタル 教科書体 NP-B" panose="02020700000000000000" pitchFamily="18" charset="-128"/>
              </a:rPr>
              <a:t>　　　　　</a:t>
            </a:r>
            <a:endParaRPr kumimoji="1" lang="en-US" altLang="ja-JP" sz="1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うちのお父さんもテレ</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ワークをはじめたよ</a:t>
            </a:r>
            <a:r>
              <a:rPr kumimoji="1" lang="ja-JP" altLang="en-US" sz="2000" dirty="0">
                <a:latin typeface="UD デジタル 教科書体 NP-B" panose="02020700000000000000" pitchFamily="18" charset="-128"/>
                <a:ea typeface="UD デジタル 教科書体 NP-B" panose="02020700000000000000" pitchFamily="18" charset="-128"/>
              </a:rPr>
              <a:t>（松尾）</a:t>
            </a: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0EA585EF-3486-4A3A-BE84-6F0D41299BF6}"/>
              </a:ext>
            </a:extLst>
          </p:cNvPr>
          <p:cNvSpPr txBox="1"/>
          <p:nvPr/>
        </p:nvSpPr>
        <p:spPr>
          <a:xfrm>
            <a:off x="778281" y="350582"/>
            <a:ext cx="7805395" cy="1077218"/>
          </a:xfrm>
          <a:prstGeom prst="rect">
            <a:avLst/>
          </a:prstGeom>
          <a:noFill/>
        </p:spPr>
        <p:txBody>
          <a:bodyPr wrap="squar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新型コロナウイルスによる問題について</a:t>
            </a:r>
            <a:endParaRPr kumimoji="1" lang="en-US" altLang="ja-JP" sz="32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知っている情報をもっと出し合おう</a:t>
            </a:r>
            <a:endParaRPr kumimoji="1" lang="en-US" altLang="ja-JP" sz="3200" dirty="0">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778281" y="3732892"/>
            <a:ext cx="7581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5BB569E-A689-4D46-9865-DC02E4DEA49F}"/>
              </a:ext>
            </a:extLst>
          </p:cNvPr>
          <p:cNvCxnSpPr>
            <a:cxnSpLocks/>
          </p:cNvCxnSpPr>
          <p:nvPr/>
        </p:nvCxnSpPr>
        <p:spPr>
          <a:xfrm flipV="1">
            <a:off x="5981700" y="5410200"/>
            <a:ext cx="1117600" cy="1364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864569B-1943-4BE5-8C29-7E1B575A8921}"/>
              </a:ext>
            </a:extLst>
          </p:cNvPr>
          <p:cNvCxnSpPr>
            <a:cxnSpLocks/>
          </p:cNvCxnSpPr>
          <p:nvPr/>
        </p:nvCxnSpPr>
        <p:spPr>
          <a:xfrm flipV="1">
            <a:off x="5791200" y="5410200"/>
            <a:ext cx="1308100" cy="10972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8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1000"/>
                                        <p:tgtEl>
                                          <p:spTgt spid="3">
                                            <p:txEl>
                                              <p:pRg st="9" end="9"/>
                                            </p:txEl>
                                          </p:spTgt>
                                        </p:tgtEl>
                                      </p:cBhvr>
                                    </p:animEffect>
                                    <p:anim calcmode="lin" valueType="num">
                                      <p:cBhvr>
                                        <p:cTn id="2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1000"/>
                                        <p:tgtEl>
                                          <p:spTgt spid="3">
                                            <p:txEl>
                                              <p:pRg st="11" end="11"/>
                                            </p:txEl>
                                          </p:spTgt>
                                        </p:tgtEl>
                                      </p:cBhvr>
                                    </p:animEffect>
                                    <p:anim calcmode="lin" valueType="num">
                                      <p:cBhvr>
                                        <p:cTn id="3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1000"/>
                                        <p:tgtEl>
                                          <p:spTgt spid="3">
                                            <p:txEl>
                                              <p:pRg st="12" end="12"/>
                                            </p:txEl>
                                          </p:spTgt>
                                        </p:tgtEl>
                                      </p:cBhvr>
                                    </p:animEffect>
                                    <p:anim calcmode="lin" valueType="num">
                                      <p:cBhvr>
                                        <p:cTn id="4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250FC26-C442-4598-A49F-5625B59CE731}"/>
              </a:ext>
            </a:extLst>
          </p:cNvPr>
          <p:cNvSpPr/>
          <p:nvPr/>
        </p:nvSpPr>
        <p:spPr>
          <a:xfrm>
            <a:off x="447771" y="1685748"/>
            <a:ext cx="8248455" cy="136983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BIZ UDPゴシック" panose="020B0400000000000000" pitchFamily="50" charset="-128"/>
                <a:ea typeface="BIZ UDPゴシック" panose="020B0400000000000000" pitchFamily="50" charset="-128"/>
              </a:rPr>
              <a:t>緊急事態であることを宣言し、人との</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3200" dirty="0">
                <a:solidFill>
                  <a:schemeClr val="tx1"/>
                </a:solidFill>
                <a:latin typeface="BIZ UDPゴシック" panose="020B0400000000000000" pitchFamily="50" charset="-128"/>
                <a:ea typeface="BIZ UDPゴシック" panose="020B0400000000000000" pitchFamily="50" charset="-128"/>
              </a:rPr>
              <a:t>接触を７～８割減らすよう呼びかけた。</a:t>
            </a:r>
          </a:p>
        </p:txBody>
      </p:sp>
      <p:sp>
        <p:nvSpPr>
          <p:cNvPr id="2" name="テキスト ボックス 1">
            <a:extLst>
              <a:ext uri="{FF2B5EF4-FFF2-40B4-BE49-F238E27FC236}">
                <a16:creationId xmlns:a16="http://schemas.microsoft.com/office/drawing/2014/main" id="{A6DBA811-B429-4A29-95F4-3BE68CDD4740}"/>
              </a:ext>
            </a:extLst>
          </p:cNvPr>
          <p:cNvSpPr txBox="1"/>
          <p:nvPr/>
        </p:nvSpPr>
        <p:spPr>
          <a:xfrm>
            <a:off x="669302" y="311419"/>
            <a:ext cx="7805395" cy="1015663"/>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緊急事態宣言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（新型インフルエンザ等対策特別措置法）</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70D9CC9-31E2-496C-A740-BEC6E9C205BB}"/>
              </a:ext>
            </a:extLst>
          </p:cNvPr>
          <p:cNvSpPr txBox="1"/>
          <p:nvPr/>
        </p:nvSpPr>
        <p:spPr>
          <a:xfrm>
            <a:off x="5558713" y="4505364"/>
            <a:ext cx="1169551" cy="1733808"/>
          </a:xfrm>
          <a:prstGeom prst="rect">
            <a:avLst/>
          </a:prstGeom>
          <a:solidFill>
            <a:srgbClr val="FFFF00"/>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医療体制</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の充実</a:t>
            </a:r>
          </a:p>
        </p:txBody>
      </p:sp>
      <p:sp>
        <p:nvSpPr>
          <p:cNvPr id="5" name="テキスト ボックス 4">
            <a:extLst>
              <a:ext uri="{FF2B5EF4-FFF2-40B4-BE49-F238E27FC236}">
                <a16:creationId xmlns:a16="http://schemas.microsoft.com/office/drawing/2014/main" id="{7CC6668E-C576-4BAD-816C-B62677BB2E83}"/>
              </a:ext>
            </a:extLst>
          </p:cNvPr>
          <p:cNvSpPr txBox="1"/>
          <p:nvPr/>
        </p:nvSpPr>
        <p:spPr>
          <a:xfrm>
            <a:off x="3987220" y="4505364"/>
            <a:ext cx="1169551" cy="1733808"/>
          </a:xfrm>
          <a:prstGeom prst="rect">
            <a:avLst/>
          </a:prstGeom>
          <a:solidFill>
            <a:schemeClr val="accent5">
              <a:lumMod val="60000"/>
              <a:lumOff val="40000"/>
            </a:schemeClr>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感染拡大</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の防止</a:t>
            </a:r>
          </a:p>
        </p:txBody>
      </p:sp>
      <p:sp>
        <p:nvSpPr>
          <p:cNvPr id="7" name="テキスト ボックス 6">
            <a:extLst>
              <a:ext uri="{FF2B5EF4-FFF2-40B4-BE49-F238E27FC236}">
                <a16:creationId xmlns:a16="http://schemas.microsoft.com/office/drawing/2014/main" id="{0F6ECD20-931B-425C-8C3F-84BAB43EC800}"/>
              </a:ext>
            </a:extLst>
          </p:cNvPr>
          <p:cNvSpPr txBox="1"/>
          <p:nvPr/>
        </p:nvSpPr>
        <p:spPr>
          <a:xfrm>
            <a:off x="2315243" y="4505364"/>
            <a:ext cx="1169551" cy="1733808"/>
          </a:xfrm>
          <a:prstGeom prst="rect">
            <a:avLst/>
          </a:prstGeom>
          <a:solidFill>
            <a:srgbClr val="92D050"/>
          </a:solidFill>
        </p:spPr>
        <p:txBody>
          <a:bodyPr vert="eaVert"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経済的な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支援</a:t>
            </a:r>
          </a:p>
        </p:txBody>
      </p:sp>
      <p:sp>
        <p:nvSpPr>
          <p:cNvPr id="8" name="正方形/長方形 7">
            <a:extLst>
              <a:ext uri="{FF2B5EF4-FFF2-40B4-BE49-F238E27FC236}">
                <a16:creationId xmlns:a16="http://schemas.microsoft.com/office/drawing/2014/main" id="{03304D16-E786-4D36-B0AF-82E52F703EF7}"/>
              </a:ext>
            </a:extLst>
          </p:cNvPr>
          <p:cNvSpPr/>
          <p:nvPr/>
        </p:nvSpPr>
        <p:spPr>
          <a:xfrm>
            <a:off x="2427821" y="3642419"/>
            <a:ext cx="4288353" cy="584775"/>
          </a:xfrm>
          <a:prstGeom prst="rect">
            <a:avLst/>
          </a:prstGeom>
          <a:solidFill>
            <a:schemeClr val="bg1"/>
          </a:solidFill>
        </p:spPr>
        <p:txBody>
          <a:bodyPr wrap="none">
            <a:spAutoFit/>
          </a:bodyPr>
          <a:lstStyle/>
          <a:p>
            <a:r>
              <a:rPr lang="ja-JP" altLang="en-US" sz="3200" dirty="0">
                <a:latin typeface="BIZ UDPゴシック" panose="020B0400000000000000" pitchFamily="50" charset="-128"/>
                <a:ea typeface="BIZ UDPゴシック" panose="020B0400000000000000" pitchFamily="50" charset="-128"/>
              </a:rPr>
              <a:t>その間に進めたい対策</a:t>
            </a:r>
          </a:p>
        </p:txBody>
      </p:sp>
      <p:sp>
        <p:nvSpPr>
          <p:cNvPr id="9" name="楕円 8">
            <a:extLst>
              <a:ext uri="{FF2B5EF4-FFF2-40B4-BE49-F238E27FC236}">
                <a16:creationId xmlns:a16="http://schemas.microsoft.com/office/drawing/2014/main" id="{B7E9D361-D4C0-4A7A-9A2F-3B458A3D59AE}"/>
              </a:ext>
            </a:extLst>
          </p:cNvPr>
          <p:cNvSpPr/>
          <p:nvPr/>
        </p:nvSpPr>
        <p:spPr>
          <a:xfrm>
            <a:off x="844235" y="3333750"/>
            <a:ext cx="7455523" cy="3429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967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6D5FCC-BCF2-4B3E-A64A-905A53FB70E6}"/>
              </a:ext>
            </a:extLst>
          </p:cNvPr>
          <p:cNvSpPr/>
          <p:nvPr/>
        </p:nvSpPr>
        <p:spPr>
          <a:xfrm>
            <a:off x="1614087" y="5998921"/>
            <a:ext cx="4600280" cy="799207"/>
          </a:xfrm>
          <a:prstGeom prst="rect">
            <a:avLst/>
          </a:prstGeom>
          <a:solidFill>
            <a:srgbClr val="FFFF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2E3D3B9-7856-4A90-A67B-0EED4C80001B}"/>
              </a:ext>
            </a:extLst>
          </p:cNvPr>
          <p:cNvSpPr/>
          <p:nvPr/>
        </p:nvSpPr>
        <p:spPr>
          <a:xfrm>
            <a:off x="1614087" y="5095407"/>
            <a:ext cx="4600280" cy="799207"/>
          </a:xfrm>
          <a:prstGeom prst="rect">
            <a:avLst/>
          </a:prstGeom>
          <a:solidFill>
            <a:srgbClr val="FFFF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560324" y="2652131"/>
            <a:ext cx="8023350" cy="4401205"/>
          </a:xfrm>
          <a:prstGeom prst="rect">
            <a:avLst/>
          </a:prstGeom>
          <a:noFill/>
        </p:spPr>
        <p:txBody>
          <a:bodyPr wrap="non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　感染拡大によって、起こった社会の変化を、</a:t>
            </a:r>
            <a:endParaRPr kumimoji="1" lang="en-US" altLang="ja-JP" sz="2800" dirty="0">
              <a:latin typeface="BIZ UDPゴシック" panose="020B0400000000000000" pitchFamily="50" charset="-128"/>
              <a:ea typeface="BIZ UDPゴシック" panose="020B0400000000000000" pitchFamily="50" charset="-128"/>
            </a:endParaRPr>
          </a:p>
          <a:p>
            <a:pPr algn="ct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　付箋紙に、思いつく限り書き出しましょう。</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分以内、一人</a:t>
            </a:r>
            <a:r>
              <a:rPr kumimoji="1" lang="en-US" altLang="ja-JP" sz="2800" dirty="0">
                <a:latin typeface="BIZ UDPゴシック" panose="020B0400000000000000" pitchFamily="50" charset="-128"/>
                <a:ea typeface="BIZ UDPゴシック" panose="020B0400000000000000" pitchFamily="50" charset="-128"/>
              </a:rPr>
              <a:t>20</a:t>
            </a:r>
            <a:r>
              <a:rPr kumimoji="1" lang="ja-JP" altLang="en-US" sz="2800" dirty="0">
                <a:latin typeface="BIZ UDPゴシック" panose="020B0400000000000000" pitchFamily="50" charset="-128"/>
                <a:ea typeface="BIZ UDPゴシック" panose="020B0400000000000000" pitchFamily="50" charset="-128"/>
              </a:rPr>
              <a:t>枚を目標にして書きましょう）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（例）</a:t>
            </a:r>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UD デジタル 教科書体 NP-B" panose="02020700000000000000" pitchFamily="18" charset="-128"/>
                <a:ea typeface="UD デジタル 教科書体 NP-B" panose="02020700000000000000" pitchFamily="18" charset="-128"/>
              </a:rPr>
              <a:t>学校が休みになった</a:t>
            </a:r>
            <a:endParaRPr kumimoji="1" lang="en-US" altLang="ja-JP" sz="28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マスクがどこにも売ってない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0EA585EF-3486-4A3A-BE84-6F0D41299BF6}"/>
              </a:ext>
            </a:extLst>
          </p:cNvPr>
          <p:cNvSpPr txBox="1"/>
          <p:nvPr/>
        </p:nvSpPr>
        <p:spPr>
          <a:xfrm>
            <a:off x="669302" y="287971"/>
            <a:ext cx="7805395" cy="2554545"/>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新型コロナウイルス感染症の大流行で、</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b="1" dirty="0">
              <a:latin typeface="BIZ UDPゴシック" panose="020B0400000000000000" pitchFamily="50" charset="-128"/>
              <a:ea typeface="BIZ UDPゴシック" panose="020B04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　どんなことが起こったのだろう。</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1481733" y="4024992"/>
            <a:ext cx="6180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7B823-AE10-497C-94D3-1F133C5D16EB}"/>
              </a:ext>
            </a:extLst>
          </p:cNvPr>
          <p:cNvSpPr txBox="1"/>
          <p:nvPr/>
        </p:nvSpPr>
        <p:spPr>
          <a:xfrm>
            <a:off x="669302" y="118249"/>
            <a:ext cx="7805395" cy="353943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皆さんのウェブ図に書き込まれた</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社会の変化は、次のどれと関係が</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ありそうですか？</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マーカーで色分けしてみましょう。（</a:t>
            </a:r>
            <a:r>
              <a:rPr kumimoji="1" lang="en-US" altLang="ja-JP" sz="3200" dirty="0">
                <a:latin typeface="BIZ UDPゴシック" panose="020B0400000000000000" pitchFamily="50" charset="-128"/>
                <a:ea typeface="BIZ UDPゴシック" panose="020B0400000000000000" pitchFamily="50" charset="-128"/>
              </a:rPr>
              <a:t>2</a:t>
            </a:r>
            <a:r>
              <a:rPr kumimoji="1" lang="ja-JP" altLang="en-US" sz="3200" dirty="0">
                <a:latin typeface="BIZ UDPゴシック" panose="020B0400000000000000" pitchFamily="50" charset="-128"/>
                <a:ea typeface="BIZ UDPゴシック" panose="020B0400000000000000" pitchFamily="50" charset="-128"/>
              </a:rPr>
              <a:t>分）</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4234F87E-D24A-456E-A767-13BBC76BF8ED}"/>
              </a:ext>
            </a:extLst>
          </p:cNvPr>
          <p:cNvSpPr txBox="1"/>
          <p:nvPr/>
        </p:nvSpPr>
        <p:spPr>
          <a:xfrm>
            <a:off x="5546095" y="4505364"/>
            <a:ext cx="1169551" cy="1733808"/>
          </a:xfrm>
          <a:prstGeom prst="rect">
            <a:avLst/>
          </a:prstGeom>
          <a:solidFill>
            <a:srgbClr val="FFFF00"/>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医療体制</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の充実</a:t>
            </a:r>
          </a:p>
        </p:txBody>
      </p:sp>
      <p:sp>
        <p:nvSpPr>
          <p:cNvPr id="4" name="テキスト ボックス 3">
            <a:extLst>
              <a:ext uri="{FF2B5EF4-FFF2-40B4-BE49-F238E27FC236}">
                <a16:creationId xmlns:a16="http://schemas.microsoft.com/office/drawing/2014/main" id="{F45C0AE4-DC3F-4506-B40F-6BE9167F7441}"/>
              </a:ext>
            </a:extLst>
          </p:cNvPr>
          <p:cNvSpPr txBox="1"/>
          <p:nvPr/>
        </p:nvSpPr>
        <p:spPr>
          <a:xfrm>
            <a:off x="3954645" y="4505364"/>
            <a:ext cx="1169551" cy="1733808"/>
          </a:xfrm>
          <a:prstGeom prst="rect">
            <a:avLst/>
          </a:prstGeom>
          <a:solidFill>
            <a:schemeClr val="accent5">
              <a:lumMod val="60000"/>
              <a:lumOff val="40000"/>
            </a:schemeClr>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感染拡大</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の防止</a:t>
            </a:r>
          </a:p>
        </p:txBody>
      </p:sp>
      <p:sp>
        <p:nvSpPr>
          <p:cNvPr id="5" name="テキスト ボックス 4">
            <a:extLst>
              <a:ext uri="{FF2B5EF4-FFF2-40B4-BE49-F238E27FC236}">
                <a16:creationId xmlns:a16="http://schemas.microsoft.com/office/drawing/2014/main" id="{E6C3AF8D-75FB-4DFF-9DC1-C7EA1746E147}"/>
              </a:ext>
            </a:extLst>
          </p:cNvPr>
          <p:cNvSpPr txBox="1"/>
          <p:nvPr/>
        </p:nvSpPr>
        <p:spPr>
          <a:xfrm>
            <a:off x="2322375" y="4505364"/>
            <a:ext cx="1169551" cy="1733808"/>
          </a:xfrm>
          <a:prstGeom prst="rect">
            <a:avLst/>
          </a:prstGeom>
          <a:solidFill>
            <a:srgbClr val="92D050"/>
          </a:solidFill>
        </p:spPr>
        <p:txBody>
          <a:bodyPr vert="eaVert"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経済的な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支援</a:t>
            </a:r>
          </a:p>
        </p:txBody>
      </p:sp>
      <p:sp>
        <p:nvSpPr>
          <p:cNvPr id="6" name="正方形/長方形 5">
            <a:extLst>
              <a:ext uri="{FF2B5EF4-FFF2-40B4-BE49-F238E27FC236}">
                <a16:creationId xmlns:a16="http://schemas.microsoft.com/office/drawing/2014/main" id="{CD727F0F-3684-4183-9441-2D2523858BA9}"/>
              </a:ext>
            </a:extLst>
          </p:cNvPr>
          <p:cNvSpPr/>
          <p:nvPr/>
        </p:nvSpPr>
        <p:spPr>
          <a:xfrm>
            <a:off x="3248559" y="3610811"/>
            <a:ext cx="2646878" cy="584775"/>
          </a:xfrm>
          <a:prstGeom prst="rect">
            <a:avLst/>
          </a:prstGeom>
          <a:solidFill>
            <a:schemeClr val="bg1"/>
          </a:solidFill>
        </p:spPr>
        <p:txBody>
          <a:bodyPr wrap="none">
            <a:spAutoFit/>
          </a:bodyPr>
          <a:lstStyle/>
          <a:p>
            <a:pPr algn="ctr"/>
            <a:r>
              <a:rPr lang="ja-JP" altLang="en-US" sz="3200" dirty="0">
                <a:latin typeface="BIZ UDPゴシック" panose="020B0400000000000000" pitchFamily="50" charset="-128"/>
                <a:ea typeface="BIZ UDPゴシック" panose="020B0400000000000000" pitchFamily="50" charset="-128"/>
              </a:rPr>
              <a:t>進めたい対策</a:t>
            </a:r>
          </a:p>
        </p:txBody>
      </p:sp>
      <p:sp>
        <p:nvSpPr>
          <p:cNvPr id="7" name="楕円 6">
            <a:extLst>
              <a:ext uri="{FF2B5EF4-FFF2-40B4-BE49-F238E27FC236}">
                <a16:creationId xmlns:a16="http://schemas.microsoft.com/office/drawing/2014/main" id="{095D581E-4B9D-440D-9A3E-3A586BAC3596}"/>
              </a:ext>
            </a:extLst>
          </p:cNvPr>
          <p:cNvSpPr/>
          <p:nvPr/>
        </p:nvSpPr>
        <p:spPr>
          <a:xfrm>
            <a:off x="844236" y="3310751"/>
            <a:ext cx="7455523" cy="3429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7637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ひとり１０万円支給</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2D050"/>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AF164479-DFAF-4661-95A2-EFEF67E2BC55}"/>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cxnSp>
        <p:nvCxnSpPr>
          <p:cNvPr id="99" name="直線コネクタ 98">
            <a:extLst>
              <a:ext uri="{FF2B5EF4-FFF2-40B4-BE49-F238E27FC236}">
                <a16:creationId xmlns:a16="http://schemas.microsoft.com/office/drawing/2014/main" id="{E70E972A-5995-4E44-819A-F2DAEA039F5E}"/>
              </a:ext>
            </a:extLst>
          </p:cNvPr>
          <p:cNvCxnSpPr>
            <a:cxnSpLocks/>
            <a:stCxn id="98" idx="1"/>
            <a:endCxn id="90" idx="3"/>
          </p:cNvCxnSpPr>
          <p:nvPr/>
        </p:nvCxnSpPr>
        <p:spPr>
          <a:xfrm flipH="1">
            <a:off x="7141390" y="2546582"/>
            <a:ext cx="365512" cy="14667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3" name="正方形/長方形 102">
            <a:extLst>
              <a:ext uri="{FF2B5EF4-FFF2-40B4-BE49-F238E27FC236}">
                <a16:creationId xmlns:a16="http://schemas.microsoft.com/office/drawing/2014/main" id="{02F659A2-9481-40BD-8566-4C764C703840}"/>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cxnSp>
        <p:nvCxnSpPr>
          <p:cNvPr id="106" name="直線コネクタ 105">
            <a:extLst>
              <a:ext uri="{FF2B5EF4-FFF2-40B4-BE49-F238E27FC236}">
                <a16:creationId xmlns:a16="http://schemas.microsoft.com/office/drawing/2014/main" id="{CCCB51B1-A333-4618-8208-06202DD1E31F}"/>
              </a:ext>
            </a:extLst>
          </p:cNvPr>
          <p:cNvCxnSpPr>
            <a:cxnSpLocks/>
            <a:stCxn id="103" idx="1"/>
            <a:endCxn id="90" idx="3"/>
          </p:cNvCxnSpPr>
          <p:nvPr/>
        </p:nvCxnSpPr>
        <p:spPr>
          <a:xfrm flipH="1">
            <a:off x="7141390" y="3157707"/>
            <a:ext cx="379703" cy="8556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C63FAE-4C78-48C3-A542-80CB9AEBFF44}"/>
              </a:ext>
            </a:extLst>
          </p:cNvPr>
          <p:cNvCxnSpPr>
            <a:cxnSpLocks/>
            <a:stCxn id="103" idx="1"/>
            <a:endCxn id="45" idx="3"/>
          </p:cNvCxnSpPr>
          <p:nvPr/>
        </p:nvCxnSpPr>
        <p:spPr>
          <a:xfrm flipH="1">
            <a:off x="7161612" y="3157707"/>
            <a:ext cx="359481" cy="34252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56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2D050"/>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62075929-ABCA-4511-A1AC-61DC66192A8B}"/>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99" name="正方形/長方形 98">
            <a:extLst>
              <a:ext uri="{FF2B5EF4-FFF2-40B4-BE49-F238E27FC236}">
                <a16:creationId xmlns:a16="http://schemas.microsoft.com/office/drawing/2014/main" id="{454598B5-4F6E-4892-9AF2-76C049288A24}"/>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882786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18582" y="383621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690207" y="3164680"/>
            <a:ext cx="2202565" cy="85727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31588"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703213" y="1580081"/>
            <a:ext cx="944747"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bg1"/>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A581A233-6526-4405-97C0-94EA74D267B6}"/>
              </a:ext>
            </a:extLst>
          </p:cNvPr>
          <p:cNvSpPr/>
          <p:nvPr/>
        </p:nvSpPr>
        <p:spPr>
          <a:xfrm>
            <a:off x="126805" y="33289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99" name="正方形/長方形 98">
            <a:extLst>
              <a:ext uri="{FF2B5EF4-FFF2-40B4-BE49-F238E27FC236}">
                <a16:creationId xmlns:a16="http://schemas.microsoft.com/office/drawing/2014/main" id="{D6ACA8C5-2270-42D7-9212-9179316CC05A}"/>
              </a:ext>
            </a:extLst>
          </p:cNvPr>
          <p:cNvSpPr/>
          <p:nvPr/>
        </p:nvSpPr>
        <p:spPr>
          <a:xfrm>
            <a:off x="118582" y="185976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100" name="正方形/長方形 99">
            <a:extLst>
              <a:ext uri="{FF2B5EF4-FFF2-40B4-BE49-F238E27FC236}">
                <a16:creationId xmlns:a16="http://schemas.microsoft.com/office/drawing/2014/main" id="{BF433356-9A74-498F-B9C0-8E96F537245D}"/>
              </a:ext>
            </a:extLst>
          </p:cNvPr>
          <p:cNvSpPr/>
          <p:nvPr/>
        </p:nvSpPr>
        <p:spPr>
          <a:xfrm>
            <a:off x="121537" y="22894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sp>
        <p:nvSpPr>
          <p:cNvPr id="101" name="正方形/長方形 100">
            <a:extLst>
              <a:ext uri="{FF2B5EF4-FFF2-40B4-BE49-F238E27FC236}">
                <a16:creationId xmlns:a16="http://schemas.microsoft.com/office/drawing/2014/main" id="{CD7CE1EB-55A9-4767-933E-30BBD762AFA9}"/>
              </a:ext>
            </a:extLst>
          </p:cNvPr>
          <p:cNvSpPr/>
          <p:nvPr/>
        </p:nvSpPr>
        <p:spPr>
          <a:xfrm>
            <a:off x="121541" y="276818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sp>
        <p:nvSpPr>
          <p:cNvPr id="102" name="正方形/長方形 101">
            <a:extLst>
              <a:ext uri="{FF2B5EF4-FFF2-40B4-BE49-F238E27FC236}">
                <a16:creationId xmlns:a16="http://schemas.microsoft.com/office/drawing/2014/main" id="{ED6ADF01-D8EA-42F7-BF1A-6C6EC7103B1A}"/>
              </a:ext>
            </a:extLst>
          </p:cNvPr>
          <p:cNvSpPr/>
          <p:nvPr/>
        </p:nvSpPr>
        <p:spPr>
          <a:xfrm>
            <a:off x="142879" y="138481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sp>
        <p:nvSpPr>
          <p:cNvPr id="107" name="正方形/長方形 106">
            <a:extLst>
              <a:ext uri="{FF2B5EF4-FFF2-40B4-BE49-F238E27FC236}">
                <a16:creationId xmlns:a16="http://schemas.microsoft.com/office/drawing/2014/main" id="{77119A5B-89E1-454F-8FEB-CFCBA4EE96C2}"/>
              </a:ext>
            </a:extLst>
          </p:cNvPr>
          <p:cNvSpPr/>
          <p:nvPr/>
        </p:nvSpPr>
        <p:spPr>
          <a:xfrm>
            <a:off x="119660" y="3829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sp>
        <p:nvSpPr>
          <p:cNvPr id="106" name="正方形/長方形 105">
            <a:extLst>
              <a:ext uri="{FF2B5EF4-FFF2-40B4-BE49-F238E27FC236}">
                <a16:creationId xmlns:a16="http://schemas.microsoft.com/office/drawing/2014/main" id="{0E0C1D37-126A-49D7-A692-1430C155E5C4}"/>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08" name="正方形/長方形 107">
            <a:extLst>
              <a:ext uri="{FF2B5EF4-FFF2-40B4-BE49-F238E27FC236}">
                <a16:creationId xmlns:a16="http://schemas.microsoft.com/office/drawing/2014/main" id="{60D4A833-2AD5-455D-A445-D7209D529A29}"/>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20945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0-#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0-#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500"/>
                                  </p:stCondLst>
                                  <p:childTnLst>
                                    <p:set>
                                      <p:cBhvr>
                                        <p:cTn id="21" dur="1" fill="hold">
                                          <p:stCondLst>
                                            <p:cond delay="0"/>
                                          </p:stCondLst>
                                        </p:cTn>
                                        <p:tgtEl>
                                          <p:spTgt spid="98"/>
                                        </p:tgtEl>
                                        <p:attrNameLst>
                                          <p:attrName>style.visibility</p:attrName>
                                        </p:attrNameLst>
                                      </p:cBhvr>
                                      <p:to>
                                        <p:strVal val="visible"/>
                                      </p:to>
                                    </p:set>
                                    <p:anim calcmode="lin" valueType="num">
                                      <p:cBhvr additive="base">
                                        <p:cTn id="22" dur="500" fill="hold"/>
                                        <p:tgtEl>
                                          <p:spTgt spid="98"/>
                                        </p:tgtEl>
                                        <p:attrNameLst>
                                          <p:attrName>ppt_x</p:attrName>
                                        </p:attrNameLst>
                                      </p:cBhvr>
                                      <p:tavLst>
                                        <p:tav tm="0">
                                          <p:val>
                                            <p:strVal val="0-#ppt_w/2"/>
                                          </p:val>
                                        </p:tav>
                                        <p:tav tm="100000">
                                          <p:val>
                                            <p:strVal val="#ppt_x"/>
                                          </p:val>
                                        </p:tav>
                                      </p:tavLst>
                                    </p:anim>
                                    <p:anim calcmode="lin" valueType="num">
                                      <p:cBhvr additive="base">
                                        <p:cTn id="23" dur="500" fill="hold"/>
                                        <p:tgtEl>
                                          <p:spTgt spid="98"/>
                                        </p:tgtEl>
                                        <p:attrNameLst>
                                          <p:attrName>ppt_y</p:attrName>
                                        </p:attrNameLst>
                                      </p:cBhvr>
                                      <p:tavLst>
                                        <p:tav tm="0">
                                          <p:val>
                                            <p:strVal val="#ppt_y"/>
                                          </p:val>
                                        </p:tav>
                                        <p:tav tm="100000">
                                          <p:val>
                                            <p:strVal val="#ppt_y"/>
                                          </p:val>
                                        </p:tav>
                                      </p:tavLst>
                                    </p:anim>
                                  </p:childTnLst>
                                </p:cTn>
                              </p:par>
                            </p:childTnLst>
                          </p:cTn>
                        </p:par>
                        <p:par>
                          <p:cTn id="24" fill="hold">
                            <p:stCondLst>
                              <p:cond delay="4500"/>
                            </p:stCondLst>
                            <p:childTnLst>
                              <p:par>
                                <p:cTn id="25" presetID="2" presetClass="entr" presetSubtype="8" fill="hold" grpId="0" nodeType="afterEffect">
                                  <p:stCondLst>
                                    <p:cond delay="500"/>
                                  </p:stCondLst>
                                  <p:childTnLst>
                                    <p:set>
                                      <p:cBhvr>
                                        <p:cTn id="26" dur="1" fill="hold">
                                          <p:stCondLst>
                                            <p:cond delay="0"/>
                                          </p:stCondLst>
                                        </p:cTn>
                                        <p:tgtEl>
                                          <p:spTgt spid="107"/>
                                        </p:tgtEl>
                                        <p:attrNameLst>
                                          <p:attrName>style.visibility</p:attrName>
                                        </p:attrNameLst>
                                      </p:cBhvr>
                                      <p:to>
                                        <p:strVal val="visible"/>
                                      </p:to>
                                    </p:set>
                                    <p:anim calcmode="lin" valueType="num">
                                      <p:cBhvr additive="base">
                                        <p:cTn id="27" dur="500" fill="hold"/>
                                        <p:tgtEl>
                                          <p:spTgt spid="107"/>
                                        </p:tgtEl>
                                        <p:attrNameLst>
                                          <p:attrName>ppt_x</p:attrName>
                                        </p:attrNameLst>
                                      </p:cBhvr>
                                      <p:tavLst>
                                        <p:tav tm="0">
                                          <p:val>
                                            <p:strVal val="0-#ppt_w/2"/>
                                          </p:val>
                                        </p:tav>
                                        <p:tav tm="100000">
                                          <p:val>
                                            <p:strVal val="#ppt_x"/>
                                          </p:val>
                                        </p:tav>
                                      </p:tavLst>
                                    </p:anim>
                                    <p:anim calcmode="lin" valueType="num">
                                      <p:cBhvr additive="base">
                                        <p:cTn id="28"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1" grpId="0" animBg="1"/>
      <p:bldP spid="102" grpId="0" animBg="1"/>
      <p:bldP spid="1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9F2D0A74-5FA9-44E3-AEEE-55D37E3CBF34}"/>
              </a:ext>
            </a:extLst>
          </p:cNvPr>
          <p:cNvSpPr/>
          <p:nvPr/>
        </p:nvSpPr>
        <p:spPr>
          <a:xfrm>
            <a:off x="3128960" y="162215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sp>
        <p:nvSpPr>
          <p:cNvPr id="100" name="正方形/長方形 99">
            <a:extLst>
              <a:ext uri="{FF2B5EF4-FFF2-40B4-BE49-F238E27FC236}">
                <a16:creationId xmlns:a16="http://schemas.microsoft.com/office/drawing/2014/main" id="{228837A3-5C2D-4608-B343-C52583666076}"/>
              </a:ext>
            </a:extLst>
          </p:cNvPr>
          <p:cNvSpPr/>
          <p:nvPr/>
        </p:nvSpPr>
        <p:spPr>
          <a:xfrm>
            <a:off x="2495550" y="2998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101" name="正方形/長方形 100">
            <a:extLst>
              <a:ext uri="{FF2B5EF4-FFF2-40B4-BE49-F238E27FC236}">
                <a16:creationId xmlns:a16="http://schemas.microsoft.com/office/drawing/2014/main" id="{9176B2BF-3FE6-4276-A5EA-CC401E2CCA3B}"/>
              </a:ext>
            </a:extLst>
          </p:cNvPr>
          <p:cNvSpPr/>
          <p:nvPr/>
        </p:nvSpPr>
        <p:spPr>
          <a:xfrm>
            <a:off x="2619386" y="59989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102" name="正方形/長方形 101">
            <a:extLst>
              <a:ext uri="{FF2B5EF4-FFF2-40B4-BE49-F238E27FC236}">
                <a16:creationId xmlns:a16="http://schemas.microsoft.com/office/drawing/2014/main" id="{7F6FEF1E-A54D-448E-9583-3A0B5BDAB072}"/>
              </a:ext>
            </a:extLst>
          </p:cNvPr>
          <p:cNvSpPr/>
          <p:nvPr/>
        </p:nvSpPr>
        <p:spPr>
          <a:xfrm>
            <a:off x="2739856" y="82448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sp>
        <p:nvSpPr>
          <p:cNvPr id="103" name="正方形/長方形 102">
            <a:extLst>
              <a:ext uri="{FF2B5EF4-FFF2-40B4-BE49-F238E27FC236}">
                <a16:creationId xmlns:a16="http://schemas.microsoft.com/office/drawing/2014/main" id="{0D23423D-3649-49CC-A437-03A181FC0E94}"/>
              </a:ext>
            </a:extLst>
          </p:cNvPr>
          <p:cNvSpPr/>
          <p:nvPr/>
        </p:nvSpPr>
        <p:spPr>
          <a:xfrm>
            <a:off x="2886088" y="99296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sp>
        <p:nvSpPr>
          <p:cNvPr id="106" name="正方形/長方形 105">
            <a:extLst>
              <a:ext uri="{FF2B5EF4-FFF2-40B4-BE49-F238E27FC236}">
                <a16:creationId xmlns:a16="http://schemas.microsoft.com/office/drawing/2014/main" id="{BB239AB9-10A8-4701-98DA-CB8E9C88CABC}"/>
              </a:ext>
            </a:extLst>
          </p:cNvPr>
          <p:cNvSpPr/>
          <p:nvPr/>
        </p:nvSpPr>
        <p:spPr>
          <a:xfrm>
            <a:off x="4812551" y="604088"/>
            <a:ext cx="1571625" cy="37536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ロシアでコロナが蔓延</a:t>
            </a:r>
          </a:p>
        </p:txBody>
      </p:sp>
      <p:sp>
        <p:nvSpPr>
          <p:cNvPr id="107" name="正方形/長方形 106">
            <a:extLst>
              <a:ext uri="{FF2B5EF4-FFF2-40B4-BE49-F238E27FC236}">
                <a16:creationId xmlns:a16="http://schemas.microsoft.com/office/drawing/2014/main" id="{90D80068-84FA-48D0-AE44-12396B7F8BDB}"/>
              </a:ext>
            </a:extLst>
          </p:cNvPr>
          <p:cNvSpPr/>
          <p:nvPr/>
        </p:nvSpPr>
        <p:spPr>
          <a:xfrm>
            <a:off x="4967305" y="815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sp>
        <p:nvSpPr>
          <p:cNvPr id="108" name="正方形/長方形 107">
            <a:extLst>
              <a:ext uri="{FF2B5EF4-FFF2-40B4-BE49-F238E27FC236}">
                <a16:creationId xmlns:a16="http://schemas.microsoft.com/office/drawing/2014/main" id="{5C4132C8-6614-4FBC-9B8F-3B03580DC8E9}"/>
              </a:ext>
            </a:extLst>
          </p:cNvPr>
          <p:cNvSpPr/>
          <p:nvPr/>
        </p:nvSpPr>
        <p:spPr>
          <a:xfrm>
            <a:off x="5091133" y="98421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sp>
        <p:nvSpPr>
          <p:cNvPr id="112" name="正方形/長方形 111">
            <a:extLst>
              <a:ext uri="{FF2B5EF4-FFF2-40B4-BE49-F238E27FC236}">
                <a16:creationId xmlns:a16="http://schemas.microsoft.com/office/drawing/2014/main" id="{FEACDDBC-47EE-46D6-8794-E723F1D85358}"/>
              </a:ext>
            </a:extLst>
          </p:cNvPr>
          <p:cNvSpPr/>
          <p:nvPr/>
        </p:nvSpPr>
        <p:spPr>
          <a:xfrm>
            <a:off x="136333"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sp>
        <p:nvSpPr>
          <p:cNvPr id="113" name="正方形/長方形 112">
            <a:extLst>
              <a:ext uri="{FF2B5EF4-FFF2-40B4-BE49-F238E27FC236}">
                <a16:creationId xmlns:a16="http://schemas.microsoft.com/office/drawing/2014/main" id="{C73272F8-94C2-47EA-BF34-E7CACDC1D267}"/>
              </a:ext>
            </a:extLst>
          </p:cNvPr>
          <p:cNvSpPr/>
          <p:nvPr/>
        </p:nvSpPr>
        <p:spPr>
          <a:xfrm>
            <a:off x="914402" y="48220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14" name="正方形/長方形 113">
            <a:extLst>
              <a:ext uri="{FF2B5EF4-FFF2-40B4-BE49-F238E27FC236}">
                <a16:creationId xmlns:a16="http://schemas.microsoft.com/office/drawing/2014/main" id="{31515AFB-92E2-430B-BFA8-140A02013FA2}"/>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sp>
        <p:nvSpPr>
          <p:cNvPr id="115" name="正方形/長方形 114">
            <a:extLst>
              <a:ext uri="{FF2B5EF4-FFF2-40B4-BE49-F238E27FC236}">
                <a16:creationId xmlns:a16="http://schemas.microsoft.com/office/drawing/2014/main" id="{705E4D99-7251-462B-A155-79C64DCB7554}"/>
              </a:ext>
            </a:extLst>
          </p:cNvPr>
          <p:cNvSpPr/>
          <p:nvPr/>
        </p:nvSpPr>
        <p:spPr>
          <a:xfrm>
            <a:off x="5594750" y="594121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16" name="正方形/長方形 115">
            <a:extLst>
              <a:ext uri="{FF2B5EF4-FFF2-40B4-BE49-F238E27FC236}">
                <a16:creationId xmlns:a16="http://schemas.microsoft.com/office/drawing/2014/main" id="{E8DB0B1D-B612-438A-A788-95DC300D32FC}"/>
              </a:ext>
            </a:extLst>
          </p:cNvPr>
          <p:cNvSpPr/>
          <p:nvPr/>
        </p:nvSpPr>
        <p:spPr>
          <a:xfrm>
            <a:off x="5594751" y="484465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17" name="正方形/長方形 116">
            <a:extLst>
              <a:ext uri="{FF2B5EF4-FFF2-40B4-BE49-F238E27FC236}">
                <a16:creationId xmlns:a16="http://schemas.microsoft.com/office/drawing/2014/main" id="{A769CFF6-8EE6-4C8C-9821-C2727E7527EB}"/>
              </a:ext>
            </a:extLst>
          </p:cNvPr>
          <p:cNvSpPr/>
          <p:nvPr/>
        </p:nvSpPr>
        <p:spPr>
          <a:xfrm>
            <a:off x="5604762" y="43007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18" name="正方形/長方形 117">
            <a:extLst>
              <a:ext uri="{FF2B5EF4-FFF2-40B4-BE49-F238E27FC236}">
                <a16:creationId xmlns:a16="http://schemas.microsoft.com/office/drawing/2014/main" id="{89D1D75F-ED95-48B3-90FF-EEA4FF3007E7}"/>
              </a:ext>
            </a:extLst>
          </p:cNvPr>
          <p:cNvSpPr/>
          <p:nvPr/>
        </p:nvSpPr>
        <p:spPr>
          <a:xfrm>
            <a:off x="5599512" y="638770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sp>
        <p:nvSpPr>
          <p:cNvPr id="119" name="正方形/長方形 118">
            <a:extLst>
              <a:ext uri="{FF2B5EF4-FFF2-40B4-BE49-F238E27FC236}">
                <a16:creationId xmlns:a16="http://schemas.microsoft.com/office/drawing/2014/main" id="{A42C39E7-0CEA-4140-8121-DE52B005945F}"/>
              </a:ext>
            </a:extLst>
          </p:cNvPr>
          <p:cNvSpPr/>
          <p:nvPr/>
        </p:nvSpPr>
        <p:spPr>
          <a:xfrm>
            <a:off x="5589985" y="5337401"/>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sp>
        <p:nvSpPr>
          <p:cNvPr id="120" name="正方形/長方形 119">
            <a:extLst>
              <a:ext uri="{FF2B5EF4-FFF2-40B4-BE49-F238E27FC236}">
                <a16:creationId xmlns:a16="http://schemas.microsoft.com/office/drawing/2014/main" id="{ABA2A61F-B061-4609-9C6E-80B11D3D36ED}"/>
              </a:ext>
            </a:extLst>
          </p:cNvPr>
          <p:cNvSpPr/>
          <p:nvPr/>
        </p:nvSpPr>
        <p:spPr>
          <a:xfrm>
            <a:off x="5579290" y="38180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sp>
        <p:nvSpPr>
          <p:cNvPr id="121" name="正方形/長方形 120">
            <a:extLst>
              <a:ext uri="{FF2B5EF4-FFF2-40B4-BE49-F238E27FC236}">
                <a16:creationId xmlns:a16="http://schemas.microsoft.com/office/drawing/2014/main" id="{B685F1C1-B5D2-472E-81D4-5D915275F6EC}"/>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22" name="正方形/長方形 121">
            <a:extLst>
              <a:ext uri="{FF2B5EF4-FFF2-40B4-BE49-F238E27FC236}">
                <a16:creationId xmlns:a16="http://schemas.microsoft.com/office/drawing/2014/main" id="{87DD70C0-D432-4838-8231-5E367ACA98D9}"/>
              </a:ext>
            </a:extLst>
          </p:cNvPr>
          <p:cNvSpPr/>
          <p:nvPr/>
        </p:nvSpPr>
        <p:spPr>
          <a:xfrm>
            <a:off x="7536680"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123" name="正方形/長方形 122">
            <a:extLst>
              <a:ext uri="{FF2B5EF4-FFF2-40B4-BE49-F238E27FC236}">
                <a16:creationId xmlns:a16="http://schemas.microsoft.com/office/drawing/2014/main" id="{C5CEADD9-B69C-45EA-BAC9-6C340F7903D1}"/>
              </a:ext>
            </a:extLst>
          </p:cNvPr>
          <p:cNvSpPr/>
          <p:nvPr/>
        </p:nvSpPr>
        <p:spPr>
          <a:xfrm>
            <a:off x="7536681"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124" name="正方形/長方形 123">
            <a:extLst>
              <a:ext uri="{FF2B5EF4-FFF2-40B4-BE49-F238E27FC236}">
                <a16:creationId xmlns:a16="http://schemas.microsoft.com/office/drawing/2014/main" id="{959BB501-6620-4D74-8FDC-0D01EE8514E5}"/>
              </a:ext>
            </a:extLst>
          </p:cNvPr>
          <p:cNvSpPr/>
          <p:nvPr/>
        </p:nvSpPr>
        <p:spPr>
          <a:xfrm>
            <a:off x="7516428"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125" name="正方形/長方形 124">
            <a:extLst>
              <a:ext uri="{FF2B5EF4-FFF2-40B4-BE49-F238E27FC236}">
                <a16:creationId xmlns:a16="http://schemas.microsoft.com/office/drawing/2014/main" id="{E8A524DB-8DF7-4984-9CDA-30A203E0C68E}"/>
              </a:ext>
            </a:extLst>
          </p:cNvPr>
          <p:cNvSpPr/>
          <p:nvPr/>
        </p:nvSpPr>
        <p:spPr>
          <a:xfrm>
            <a:off x="7516428"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sp>
        <p:nvSpPr>
          <p:cNvPr id="126" name="正方形/長方形 125">
            <a:extLst>
              <a:ext uri="{FF2B5EF4-FFF2-40B4-BE49-F238E27FC236}">
                <a16:creationId xmlns:a16="http://schemas.microsoft.com/office/drawing/2014/main" id="{035FD853-6BD6-4DBB-BD5C-161A8EF9FCD7}"/>
              </a:ext>
            </a:extLst>
          </p:cNvPr>
          <p:cNvSpPr/>
          <p:nvPr/>
        </p:nvSpPr>
        <p:spPr>
          <a:xfrm>
            <a:off x="7536680"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127" name="正方形/長方形 126">
            <a:extLst>
              <a:ext uri="{FF2B5EF4-FFF2-40B4-BE49-F238E27FC236}">
                <a16:creationId xmlns:a16="http://schemas.microsoft.com/office/drawing/2014/main" id="{6FFF0220-51FF-4CD8-BF6A-FB1287060F25}"/>
              </a:ext>
            </a:extLst>
          </p:cNvPr>
          <p:cNvSpPr/>
          <p:nvPr/>
        </p:nvSpPr>
        <p:spPr>
          <a:xfrm>
            <a:off x="7536680"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プールも中止</a:t>
            </a:r>
          </a:p>
        </p:txBody>
      </p:sp>
      <p:sp>
        <p:nvSpPr>
          <p:cNvPr id="128" name="正方形/長方形 127">
            <a:extLst>
              <a:ext uri="{FF2B5EF4-FFF2-40B4-BE49-F238E27FC236}">
                <a16:creationId xmlns:a16="http://schemas.microsoft.com/office/drawing/2014/main" id="{C07C7252-800C-4CD1-9B8A-4E1CCFA9ACD9}"/>
              </a:ext>
            </a:extLst>
          </p:cNvPr>
          <p:cNvSpPr/>
          <p:nvPr/>
        </p:nvSpPr>
        <p:spPr>
          <a:xfrm>
            <a:off x="707246" y="31176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129" name="正方形/長方形 128">
            <a:extLst>
              <a:ext uri="{FF2B5EF4-FFF2-40B4-BE49-F238E27FC236}">
                <a16:creationId xmlns:a16="http://schemas.microsoft.com/office/drawing/2014/main" id="{2FE607EF-1CB5-48CD-97CF-84353ADC7DBC}"/>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0" name="正方形/長方形 129">
            <a:extLst>
              <a:ext uri="{FF2B5EF4-FFF2-40B4-BE49-F238E27FC236}">
                <a16:creationId xmlns:a16="http://schemas.microsoft.com/office/drawing/2014/main" id="{CC500CBB-24AC-489A-BEED-DEBD9356C685}"/>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12798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1000"/>
                                        <p:tgtEl>
                                          <p:spTgt spid="101"/>
                                        </p:tgtEl>
                                      </p:cBhvr>
                                    </p:animEffect>
                                    <p:anim calcmode="lin" valueType="num">
                                      <p:cBhvr>
                                        <p:cTn id="20" dur="1000" fill="hold"/>
                                        <p:tgtEl>
                                          <p:spTgt spid="101"/>
                                        </p:tgtEl>
                                        <p:attrNameLst>
                                          <p:attrName>ppt_x</p:attrName>
                                        </p:attrNameLst>
                                      </p:cBhvr>
                                      <p:tavLst>
                                        <p:tav tm="0">
                                          <p:val>
                                            <p:strVal val="#ppt_x"/>
                                          </p:val>
                                        </p:tav>
                                        <p:tav tm="100000">
                                          <p:val>
                                            <p:strVal val="#ppt_x"/>
                                          </p:val>
                                        </p:tav>
                                      </p:tavLst>
                                    </p:anim>
                                    <p:anim calcmode="lin" valueType="num">
                                      <p:cBhvr>
                                        <p:cTn id="21" dur="1000" fill="hold"/>
                                        <p:tgtEl>
                                          <p:spTgt spid="10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1000"/>
                                        <p:tgtEl>
                                          <p:spTgt spid="102"/>
                                        </p:tgtEl>
                                      </p:cBhvr>
                                    </p:animEffect>
                                    <p:anim calcmode="lin" valueType="num">
                                      <p:cBhvr>
                                        <p:cTn id="26" dur="1000" fill="hold"/>
                                        <p:tgtEl>
                                          <p:spTgt spid="102"/>
                                        </p:tgtEl>
                                        <p:attrNameLst>
                                          <p:attrName>ppt_x</p:attrName>
                                        </p:attrNameLst>
                                      </p:cBhvr>
                                      <p:tavLst>
                                        <p:tav tm="0">
                                          <p:val>
                                            <p:strVal val="#ppt_x"/>
                                          </p:val>
                                        </p:tav>
                                        <p:tav tm="100000">
                                          <p:val>
                                            <p:strVal val="#ppt_x"/>
                                          </p:val>
                                        </p:tav>
                                      </p:tavLst>
                                    </p:anim>
                                    <p:anim calcmode="lin" valueType="num">
                                      <p:cBhvr>
                                        <p:cTn id="27" dur="1000" fill="hold"/>
                                        <p:tgtEl>
                                          <p:spTgt spid="10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1000"/>
                                        <p:tgtEl>
                                          <p:spTgt spid="103"/>
                                        </p:tgtEl>
                                      </p:cBhvr>
                                    </p:animEffect>
                                    <p:anim calcmode="lin" valueType="num">
                                      <p:cBhvr>
                                        <p:cTn id="32" dur="1000" fill="hold"/>
                                        <p:tgtEl>
                                          <p:spTgt spid="103"/>
                                        </p:tgtEl>
                                        <p:attrNameLst>
                                          <p:attrName>ppt_x</p:attrName>
                                        </p:attrNameLst>
                                      </p:cBhvr>
                                      <p:tavLst>
                                        <p:tav tm="0">
                                          <p:val>
                                            <p:strVal val="#ppt_x"/>
                                          </p:val>
                                        </p:tav>
                                        <p:tav tm="100000">
                                          <p:val>
                                            <p:strVal val="#ppt_x"/>
                                          </p:val>
                                        </p:tav>
                                      </p:tavLst>
                                    </p:anim>
                                    <p:anim calcmode="lin" valueType="num">
                                      <p:cBhvr>
                                        <p:cTn id="33"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1000"/>
                                        <p:tgtEl>
                                          <p:spTgt spid="106"/>
                                        </p:tgtEl>
                                      </p:cBhvr>
                                    </p:animEffect>
                                    <p:anim calcmode="lin" valueType="num">
                                      <p:cBhvr>
                                        <p:cTn id="39" dur="1000" fill="hold"/>
                                        <p:tgtEl>
                                          <p:spTgt spid="106"/>
                                        </p:tgtEl>
                                        <p:attrNameLst>
                                          <p:attrName>ppt_x</p:attrName>
                                        </p:attrNameLst>
                                      </p:cBhvr>
                                      <p:tavLst>
                                        <p:tav tm="0">
                                          <p:val>
                                            <p:strVal val="#ppt_x"/>
                                          </p:val>
                                        </p:tav>
                                        <p:tav tm="100000">
                                          <p:val>
                                            <p:strVal val="#ppt_x"/>
                                          </p:val>
                                        </p:tav>
                                      </p:tavLst>
                                    </p:anim>
                                    <p:anim calcmode="lin" valueType="num">
                                      <p:cBhvr>
                                        <p:cTn id="40" dur="1000" fill="hold"/>
                                        <p:tgtEl>
                                          <p:spTgt spid="106"/>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1000"/>
                                        <p:tgtEl>
                                          <p:spTgt spid="107"/>
                                        </p:tgtEl>
                                      </p:cBhvr>
                                    </p:animEffect>
                                    <p:anim calcmode="lin" valueType="num">
                                      <p:cBhvr>
                                        <p:cTn id="45" dur="1000" fill="hold"/>
                                        <p:tgtEl>
                                          <p:spTgt spid="107"/>
                                        </p:tgtEl>
                                        <p:attrNameLst>
                                          <p:attrName>ppt_x</p:attrName>
                                        </p:attrNameLst>
                                      </p:cBhvr>
                                      <p:tavLst>
                                        <p:tav tm="0">
                                          <p:val>
                                            <p:strVal val="#ppt_x"/>
                                          </p:val>
                                        </p:tav>
                                        <p:tav tm="100000">
                                          <p:val>
                                            <p:strVal val="#ppt_x"/>
                                          </p:val>
                                        </p:tav>
                                      </p:tavLst>
                                    </p:anim>
                                    <p:anim calcmode="lin" valueType="num">
                                      <p:cBhvr>
                                        <p:cTn id="46" dur="1000" fill="hold"/>
                                        <p:tgtEl>
                                          <p:spTgt spid="10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fade">
                                      <p:cBhvr>
                                        <p:cTn id="50" dur="1000"/>
                                        <p:tgtEl>
                                          <p:spTgt spid="108"/>
                                        </p:tgtEl>
                                      </p:cBhvr>
                                    </p:animEffect>
                                    <p:anim calcmode="lin" valueType="num">
                                      <p:cBhvr>
                                        <p:cTn id="51" dur="1000" fill="hold"/>
                                        <p:tgtEl>
                                          <p:spTgt spid="108"/>
                                        </p:tgtEl>
                                        <p:attrNameLst>
                                          <p:attrName>ppt_x</p:attrName>
                                        </p:attrNameLst>
                                      </p:cBhvr>
                                      <p:tavLst>
                                        <p:tav tm="0">
                                          <p:val>
                                            <p:strVal val="#ppt_x"/>
                                          </p:val>
                                        </p:tav>
                                        <p:tav tm="100000">
                                          <p:val>
                                            <p:strVal val="#ppt_x"/>
                                          </p:val>
                                        </p:tav>
                                      </p:tavLst>
                                    </p:anim>
                                    <p:anim calcmode="lin" valueType="num">
                                      <p:cBhvr>
                                        <p:cTn id="52"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1000"/>
                                        <p:tgtEl>
                                          <p:spTgt spid="112"/>
                                        </p:tgtEl>
                                      </p:cBhvr>
                                    </p:animEffect>
                                    <p:anim calcmode="lin" valueType="num">
                                      <p:cBhvr>
                                        <p:cTn id="58" dur="1000" fill="hold"/>
                                        <p:tgtEl>
                                          <p:spTgt spid="112"/>
                                        </p:tgtEl>
                                        <p:attrNameLst>
                                          <p:attrName>ppt_x</p:attrName>
                                        </p:attrNameLst>
                                      </p:cBhvr>
                                      <p:tavLst>
                                        <p:tav tm="0">
                                          <p:val>
                                            <p:strVal val="#ppt_x"/>
                                          </p:val>
                                        </p:tav>
                                        <p:tav tm="100000">
                                          <p:val>
                                            <p:strVal val="#ppt_x"/>
                                          </p:val>
                                        </p:tav>
                                      </p:tavLst>
                                    </p:anim>
                                    <p:anim calcmode="lin" valueType="num">
                                      <p:cBhvr>
                                        <p:cTn id="59" dur="1000" fill="hold"/>
                                        <p:tgtEl>
                                          <p:spTgt spid="112"/>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113"/>
                                        </p:tgtEl>
                                        <p:attrNameLst>
                                          <p:attrName>style.visibility</p:attrName>
                                        </p:attrNameLst>
                                      </p:cBhvr>
                                      <p:to>
                                        <p:strVal val="visible"/>
                                      </p:to>
                                    </p:set>
                                    <p:animEffect transition="in" filter="fade">
                                      <p:cBhvr>
                                        <p:cTn id="63" dur="1000"/>
                                        <p:tgtEl>
                                          <p:spTgt spid="113"/>
                                        </p:tgtEl>
                                      </p:cBhvr>
                                    </p:animEffect>
                                    <p:anim calcmode="lin" valueType="num">
                                      <p:cBhvr>
                                        <p:cTn id="64" dur="1000" fill="hold"/>
                                        <p:tgtEl>
                                          <p:spTgt spid="113"/>
                                        </p:tgtEl>
                                        <p:attrNameLst>
                                          <p:attrName>ppt_x</p:attrName>
                                        </p:attrNameLst>
                                      </p:cBhvr>
                                      <p:tavLst>
                                        <p:tav tm="0">
                                          <p:val>
                                            <p:strVal val="#ppt_x"/>
                                          </p:val>
                                        </p:tav>
                                        <p:tav tm="100000">
                                          <p:val>
                                            <p:strVal val="#ppt_x"/>
                                          </p:val>
                                        </p:tav>
                                      </p:tavLst>
                                    </p:anim>
                                    <p:anim calcmode="lin" valueType="num">
                                      <p:cBhvr>
                                        <p:cTn id="65" dur="1000" fill="hold"/>
                                        <p:tgtEl>
                                          <p:spTgt spid="113"/>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1000"/>
                                        <p:tgtEl>
                                          <p:spTgt spid="114"/>
                                        </p:tgtEl>
                                      </p:cBhvr>
                                    </p:animEffect>
                                    <p:anim calcmode="lin" valueType="num">
                                      <p:cBhvr>
                                        <p:cTn id="70" dur="1000" fill="hold"/>
                                        <p:tgtEl>
                                          <p:spTgt spid="114"/>
                                        </p:tgtEl>
                                        <p:attrNameLst>
                                          <p:attrName>ppt_x</p:attrName>
                                        </p:attrNameLst>
                                      </p:cBhvr>
                                      <p:tavLst>
                                        <p:tav tm="0">
                                          <p:val>
                                            <p:strVal val="#ppt_x"/>
                                          </p:val>
                                        </p:tav>
                                        <p:tav tm="100000">
                                          <p:val>
                                            <p:strVal val="#ppt_x"/>
                                          </p:val>
                                        </p:tav>
                                      </p:tavLst>
                                    </p:anim>
                                    <p:anim calcmode="lin" valueType="num">
                                      <p:cBhvr>
                                        <p:cTn id="71"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fade">
                                      <p:cBhvr>
                                        <p:cTn id="76" dur="1000"/>
                                        <p:tgtEl>
                                          <p:spTgt spid="120"/>
                                        </p:tgtEl>
                                      </p:cBhvr>
                                    </p:animEffect>
                                    <p:anim calcmode="lin" valueType="num">
                                      <p:cBhvr>
                                        <p:cTn id="77" dur="1000" fill="hold"/>
                                        <p:tgtEl>
                                          <p:spTgt spid="120"/>
                                        </p:tgtEl>
                                        <p:attrNameLst>
                                          <p:attrName>ppt_x</p:attrName>
                                        </p:attrNameLst>
                                      </p:cBhvr>
                                      <p:tavLst>
                                        <p:tav tm="0">
                                          <p:val>
                                            <p:strVal val="#ppt_x"/>
                                          </p:val>
                                        </p:tav>
                                        <p:tav tm="100000">
                                          <p:val>
                                            <p:strVal val="#ppt_x"/>
                                          </p:val>
                                        </p:tav>
                                      </p:tavLst>
                                    </p:anim>
                                    <p:anim calcmode="lin" valueType="num">
                                      <p:cBhvr>
                                        <p:cTn id="78"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1000"/>
                                        <p:tgtEl>
                                          <p:spTgt spid="116"/>
                                        </p:tgtEl>
                                      </p:cBhvr>
                                    </p:animEffect>
                                    <p:anim calcmode="lin" valueType="num">
                                      <p:cBhvr>
                                        <p:cTn id="84" dur="1000" fill="hold"/>
                                        <p:tgtEl>
                                          <p:spTgt spid="116"/>
                                        </p:tgtEl>
                                        <p:attrNameLst>
                                          <p:attrName>ppt_x</p:attrName>
                                        </p:attrNameLst>
                                      </p:cBhvr>
                                      <p:tavLst>
                                        <p:tav tm="0">
                                          <p:val>
                                            <p:strVal val="#ppt_x"/>
                                          </p:val>
                                        </p:tav>
                                        <p:tav tm="100000">
                                          <p:val>
                                            <p:strVal val="#ppt_x"/>
                                          </p:val>
                                        </p:tav>
                                      </p:tavLst>
                                    </p:anim>
                                    <p:anim calcmode="lin" valueType="num">
                                      <p:cBhvr>
                                        <p:cTn id="85" dur="1000" fill="hold"/>
                                        <p:tgtEl>
                                          <p:spTgt spid="116"/>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17"/>
                                        </p:tgtEl>
                                        <p:attrNameLst>
                                          <p:attrName>style.visibility</p:attrName>
                                        </p:attrNameLst>
                                      </p:cBhvr>
                                      <p:to>
                                        <p:strVal val="visible"/>
                                      </p:to>
                                    </p:set>
                                    <p:animEffect transition="in" filter="fade">
                                      <p:cBhvr>
                                        <p:cTn id="89" dur="1000"/>
                                        <p:tgtEl>
                                          <p:spTgt spid="117"/>
                                        </p:tgtEl>
                                      </p:cBhvr>
                                    </p:animEffect>
                                    <p:anim calcmode="lin" valueType="num">
                                      <p:cBhvr>
                                        <p:cTn id="90" dur="1000" fill="hold"/>
                                        <p:tgtEl>
                                          <p:spTgt spid="117"/>
                                        </p:tgtEl>
                                        <p:attrNameLst>
                                          <p:attrName>ppt_x</p:attrName>
                                        </p:attrNameLst>
                                      </p:cBhvr>
                                      <p:tavLst>
                                        <p:tav tm="0">
                                          <p:val>
                                            <p:strVal val="#ppt_x"/>
                                          </p:val>
                                        </p:tav>
                                        <p:tav tm="100000">
                                          <p:val>
                                            <p:strVal val="#ppt_x"/>
                                          </p:val>
                                        </p:tav>
                                      </p:tavLst>
                                    </p:anim>
                                    <p:anim calcmode="lin" valueType="num">
                                      <p:cBhvr>
                                        <p:cTn id="91" dur="1000" fill="hold"/>
                                        <p:tgtEl>
                                          <p:spTgt spid="117"/>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42" presetClass="entr" presetSubtype="0" fill="hold" grpId="0" nodeType="after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1000"/>
                                        <p:tgtEl>
                                          <p:spTgt spid="118"/>
                                        </p:tgtEl>
                                      </p:cBhvr>
                                    </p:animEffect>
                                    <p:anim calcmode="lin" valueType="num">
                                      <p:cBhvr>
                                        <p:cTn id="96" dur="1000" fill="hold"/>
                                        <p:tgtEl>
                                          <p:spTgt spid="118"/>
                                        </p:tgtEl>
                                        <p:attrNameLst>
                                          <p:attrName>ppt_x</p:attrName>
                                        </p:attrNameLst>
                                      </p:cBhvr>
                                      <p:tavLst>
                                        <p:tav tm="0">
                                          <p:val>
                                            <p:strVal val="#ppt_x"/>
                                          </p:val>
                                        </p:tav>
                                        <p:tav tm="100000">
                                          <p:val>
                                            <p:strVal val="#ppt_x"/>
                                          </p:val>
                                        </p:tav>
                                      </p:tavLst>
                                    </p:anim>
                                    <p:anim calcmode="lin" valueType="num">
                                      <p:cBhvr>
                                        <p:cTn id="97" dur="1000" fill="hold"/>
                                        <p:tgtEl>
                                          <p:spTgt spid="118"/>
                                        </p:tgtEl>
                                        <p:attrNameLst>
                                          <p:attrName>ppt_y</p:attrName>
                                        </p:attrNameLst>
                                      </p:cBhvr>
                                      <p:tavLst>
                                        <p:tav tm="0">
                                          <p:val>
                                            <p:strVal val="#ppt_y+.1"/>
                                          </p:val>
                                        </p:tav>
                                        <p:tav tm="100000">
                                          <p:val>
                                            <p:strVal val="#ppt_y"/>
                                          </p:val>
                                        </p:tav>
                                      </p:tavLst>
                                    </p:anim>
                                  </p:childTnLst>
                                </p:cTn>
                              </p:par>
                            </p:childTnLst>
                          </p:cTn>
                        </p:par>
                        <p:par>
                          <p:cTn id="98" fill="hold">
                            <p:stCondLst>
                              <p:cond delay="3000"/>
                            </p:stCondLst>
                            <p:childTnLst>
                              <p:par>
                                <p:cTn id="99" presetID="42" presetClass="entr" presetSubtype="0" fill="hold" grpId="0" nodeType="afterEffect">
                                  <p:stCondLst>
                                    <p:cond delay="0"/>
                                  </p:stCondLst>
                                  <p:childTnLst>
                                    <p:set>
                                      <p:cBhvr>
                                        <p:cTn id="100" dur="1" fill="hold">
                                          <p:stCondLst>
                                            <p:cond delay="0"/>
                                          </p:stCondLst>
                                        </p:cTn>
                                        <p:tgtEl>
                                          <p:spTgt spid="115"/>
                                        </p:tgtEl>
                                        <p:attrNameLst>
                                          <p:attrName>style.visibility</p:attrName>
                                        </p:attrNameLst>
                                      </p:cBhvr>
                                      <p:to>
                                        <p:strVal val="visible"/>
                                      </p:to>
                                    </p:set>
                                    <p:animEffect transition="in" filter="fade">
                                      <p:cBhvr>
                                        <p:cTn id="101" dur="1000"/>
                                        <p:tgtEl>
                                          <p:spTgt spid="115"/>
                                        </p:tgtEl>
                                      </p:cBhvr>
                                    </p:animEffect>
                                    <p:anim calcmode="lin" valueType="num">
                                      <p:cBhvr>
                                        <p:cTn id="102" dur="1000" fill="hold"/>
                                        <p:tgtEl>
                                          <p:spTgt spid="115"/>
                                        </p:tgtEl>
                                        <p:attrNameLst>
                                          <p:attrName>ppt_x</p:attrName>
                                        </p:attrNameLst>
                                      </p:cBhvr>
                                      <p:tavLst>
                                        <p:tav tm="0">
                                          <p:val>
                                            <p:strVal val="#ppt_x"/>
                                          </p:val>
                                        </p:tav>
                                        <p:tav tm="100000">
                                          <p:val>
                                            <p:strVal val="#ppt_x"/>
                                          </p:val>
                                        </p:tav>
                                      </p:tavLst>
                                    </p:anim>
                                    <p:anim calcmode="lin" valueType="num">
                                      <p:cBhvr>
                                        <p:cTn id="103" dur="1000" fill="hold"/>
                                        <p:tgtEl>
                                          <p:spTgt spid="115"/>
                                        </p:tgtEl>
                                        <p:attrNameLst>
                                          <p:attrName>ppt_y</p:attrName>
                                        </p:attrNameLst>
                                      </p:cBhvr>
                                      <p:tavLst>
                                        <p:tav tm="0">
                                          <p:val>
                                            <p:strVal val="#ppt_y+.1"/>
                                          </p:val>
                                        </p:tav>
                                        <p:tav tm="100000">
                                          <p:val>
                                            <p:strVal val="#ppt_y"/>
                                          </p:val>
                                        </p:tav>
                                      </p:tavLst>
                                    </p:anim>
                                  </p:childTnLst>
                                </p:cTn>
                              </p:par>
                            </p:childTnLst>
                          </p:cTn>
                        </p:par>
                        <p:par>
                          <p:cTn id="104" fill="hold">
                            <p:stCondLst>
                              <p:cond delay="4000"/>
                            </p:stCondLst>
                            <p:childTnLst>
                              <p:par>
                                <p:cTn id="105" presetID="42" presetClass="entr" presetSubtype="0" fill="hold" grpId="0" nodeType="afterEffect">
                                  <p:stCondLst>
                                    <p:cond delay="0"/>
                                  </p:stCondLst>
                                  <p:childTnLst>
                                    <p:set>
                                      <p:cBhvr>
                                        <p:cTn id="106" dur="1" fill="hold">
                                          <p:stCondLst>
                                            <p:cond delay="0"/>
                                          </p:stCondLst>
                                        </p:cTn>
                                        <p:tgtEl>
                                          <p:spTgt spid="119"/>
                                        </p:tgtEl>
                                        <p:attrNameLst>
                                          <p:attrName>style.visibility</p:attrName>
                                        </p:attrNameLst>
                                      </p:cBhvr>
                                      <p:to>
                                        <p:strVal val="visible"/>
                                      </p:to>
                                    </p:set>
                                    <p:animEffect transition="in" filter="fade">
                                      <p:cBhvr>
                                        <p:cTn id="107" dur="1000"/>
                                        <p:tgtEl>
                                          <p:spTgt spid="119"/>
                                        </p:tgtEl>
                                      </p:cBhvr>
                                    </p:animEffect>
                                    <p:anim calcmode="lin" valueType="num">
                                      <p:cBhvr>
                                        <p:cTn id="108" dur="1000" fill="hold"/>
                                        <p:tgtEl>
                                          <p:spTgt spid="119"/>
                                        </p:tgtEl>
                                        <p:attrNameLst>
                                          <p:attrName>ppt_x</p:attrName>
                                        </p:attrNameLst>
                                      </p:cBhvr>
                                      <p:tavLst>
                                        <p:tav tm="0">
                                          <p:val>
                                            <p:strVal val="#ppt_x"/>
                                          </p:val>
                                        </p:tav>
                                        <p:tav tm="100000">
                                          <p:val>
                                            <p:strVal val="#ppt_x"/>
                                          </p:val>
                                        </p:tav>
                                      </p:tavLst>
                                    </p:anim>
                                    <p:anim calcmode="lin" valueType="num">
                                      <p:cBhvr>
                                        <p:cTn id="10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121"/>
                                        </p:tgtEl>
                                        <p:attrNameLst>
                                          <p:attrName>style.visibility</p:attrName>
                                        </p:attrNameLst>
                                      </p:cBhvr>
                                      <p:to>
                                        <p:strVal val="visible"/>
                                      </p:to>
                                    </p:set>
                                    <p:anim calcmode="lin" valueType="num">
                                      <p:cBhvr additive="base">
                                        <p:cTn id="114" dur="500" fill="hold"/>
                                        <p:tgtEl>
                                          <p:spTgt spid="121"/>
                                        </p:tgtEl>
                                        <p:attrNameLst>
                                          <p:attrName>ppt_x</p:attrName>
                                        </p:attrNameLst>
                                      </p:cBhvr>
                                      <p:tavLst>
                                        <p:tav tm="0">
                                          <p:val>
                                            <p:strVal val="1+#ppt_w/2"/>
                                          </p:val>
                                        </p:tav>
                                        <p:tav tm="100000">
                                          <p:val>
                                            <p:strVal val="#ppt_x"/>
                                          </p:val>
                                        </p:tav>
                                      </p:tavLst>
                                    </p:anim>
                                    <p:anim calcmode="lin" valueType="num">
                                      <p:cBhvr additive="base">
                                        <p:cTn id="115" dur="5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122"/>
                                        </p:tgtEl>
                                        <p:attrNameLst>
                                          <p:attrName>style.visibility</p:attrName>
                                        </p:attrNameLst>
                                      </p:cBhvr>
                                      <p:to>
                                        <p:strVal val="visible"/>
                                      </p:to>
                                    </p:set>
                                    <p:animEffect transition="in" filter="fade">
                                      <p:cBhvr>
                                        <p:cTn id="120" dur="1000"/>
                                        <p:tgtEl>
                                          <p:spTgt spid="122"/>
                                        </p:tgtEl>
                                      </p:cBhvr>
                                    </p:animEffect>
                                    <p:anim calcmode="lin" valueType="num">
                                      <p:cBhvr>
                                        <p:cTn id="121" dur="1000" fill="hold"/>
                                        <p:tgtEl>
                                          <p:spTgt spid="122"/>
                                        </p:tgtEl>
                                        <p:attrNameLst>
                                          <p:attrName>ppt_x</p:attrName>
                                        </p:attrNameLst>
                                      </p:cBhvr>
                                      <p:tavLst>
                                        <p:tav tm="0">
                                          <p:val>
                                            <p:strVal val="#ppt_x"/>
                                          </p:val>
                                        </p:tav>
                                        <p:tav tm="100000">
                                          <p:val>
                                            <p:strVal val="#ppt_x"/>
                                          </p:val>
                                        </p:tav>
                                      </p:tavLst>
                                    </p:anim>
                                    <p:anim calcmode="lin" valueType="num">
                                      <p:cBhvr>
                                        <p:cTn id="122" dur="1000" fill="hold"/>
                                        <p:tgtEl>
                                          <p:spTgt spid="122"/>
                                        </p:tgtEl>
                                        <p:attrNameLst>
                                          <p:attrName>ppt_y</p:attrName>
                                        </p:attrNameLst>
                                      </p:cBhvr>
                                      <p:tavLst>
                                        <p:tav tm="0">
                                          <p:val>
                                            <p:strVal val="#ppt_y+.1"/>
                                          </p:val>
                                        </p:tav>
                                        <p:tav tm="100000">
                                          <p:val>
                                            <p:strVal val="#ppt_y"/>
                                          </p:val>
                                        </p:tav>
                                      </p:tavLst>
                                    </p:anim>
                                  </p:childTnLst>
                                </p:cTn>
                              </p:par>
                            </p:childTnLst>
                          </p:cTn>
                        </p:par>
                        <p:par>
                          <p:cTn id="123" fill="hold">
                            <p:stCondLst>
                              <p:cond delay="1000"/>
                            </p:stCondLst>
                            <p:childTnLst>
                              <p:par>
                                <p:cTn id="124" presetID="42" presetClass="entr" presetSubtype="0" fill="hold" grpId="0" nodeType="afterEffect">
                                  <p:stCondLst>
                                    <p:cond delay="0"/>
                                  </p:stCondLst>
                                  <p:childTnLst>
                                    <p:set>
                                      <p:cBhvr>
                                        <p:cTn id="125" dur="1" fill="hold">
                                          <p:stCondLst>
                                            <p:cond delay="0"/>
                                          </p:stCondLst>
                                        </p:cTn>
                                        <p:tgtEl>
                                          <p:spTgt spid="123"/>
                                        </p:tgtEl>
                                        <p:attrNameLst>
                                          <p:attrName>style.visibility</p:attrName>
                                        </p:attrNameLst>
                                      </p:cBhvr>
                                      <p:to>
                                        <p:strVal val="visible"/>
                                      </p:to>
                                    </p:set>
                                    <p:animEffect transition="in" filter="fade">
                                      <p:cBhvr>
                                        <p:cTn id="126" dur="1000"/>
                                        <p:tgtEl>
                                          <p:spTgt spid="123"/>
                                        </p:tgtEl>
                                      </p:cBhvr>
                                    </p:animEffect>
                                    <p:anim calcmode="lin" valueType="num">
                                      <p:cBhvr>
                                        <p:cTn id="127" dur="1000" fill="hold"/>
                                        <p:tgtEl>
                                          <p:spTgt spid="123"/>
                                        </p:tgtEl>
                                        <p:attrNameLst>
                                          <p:attrName>ppt_x</p:attrName>
                                        </p:attrNameLst>
                                      </p:cBhvr>
                                      <p:tavLst>
                                        <p:tav tm="0">
                                          <p:val>
                                            <p:strVal val="#ppt_x"/>
                                          </p:val>
                                        </p:tav>
                                        <p:tav tm="100000">
                                          <p:val>
                                            <p:strVal val="#ppt_x"/>
                                          </p:val>
                                        </p:tav>
                                      </p:tavLst>
                                    </p:anim>
                                    <p:anim calcmode="lin" valueType="num">
                                      <p:cBhvr>
                                        <p:cTn id="128" dur="1000" fill="hold"/>
                                        <p:tgtEl>
                                          <p:spTgt spid="123"/>
                                        </p:tgtEl>
                                        <p:attrNameLst>
                                          <p:attrName>ppt_y</p:attrName>
                                        </p:attrNameLst>
                                      </p:cBhvr>
                                      <p:tavLst>
                                        <p:tav tm="0">
                                          <p:val>
                                            <p:strVal val="#ppt_y+.1"/>
                                          </p:val>
                                        </p:tav>
                                        <p:tav tm="100000">
                                          <p:val>
                                            <p:strVal val="#ppt_y"/>
                                          </p:val>
                                        </p:tav>
                                      </p:tavLst>
                                    </p:anim>
                                  </p:childTnLst>
                                </p:cTn>
                              </p:par>
                            </p:childTnLst>
                          </p:cTn>
                        </p:par>
                        <p:par>
                          <p:cTn id="129" fill="hold">
                            <p:stCondLst>
                              <p:cond delay="2000"/>
                            </p:stCondLst>
                            <p:childTnLst>
                              <p:par>
                                <p:cTn id="130" presetID="42" presetClass="entr" presetSubtype="0" fill="hold" grpId="0" nodeType="afterEffect">
                                  <p:stCondLst>
                                    <p:cond delay="0"/>
                                  </p:stCondLst>
                                  <p:childTnLst>
                                    <p:set>
                                      <p:cBhvr>
                                        <p:cTn id="131" dur="1" fill="hold">
                                          <p:stCondLst>
                                            <p:cond delay="0"/>
                                          </p:stCondLst>
                                        </p:cTn>
                                        <p:tgtEl>
                                          <p:spTgt spid="124"/>
                                        </p:tgtEl>
                                        <p:attrNameLst>
                                          <p:attrName>style.visibility</p:attrName>
                                        </p:attrNameLst>
                                      </p:cBhvr>
                                      <p:to>
                                        <p:strVal val="visible"/>
                                      </p:to>
                                    </p:set>
                                    <p:animEffect transition="in" filter="fade">
                                      <p:cBhvr>
                                        <p:cTn id="132" dur="1000"/>
                                        <p:tgtEl>
                                          <p:spTgt spid="124"/>
                                        </p:tgtEl>
                                      </p:cBhvr>
                                    </p:animEffect>
                                    <p:anim calcmode="lin" valueType="num">
                                      <p:cBhvr>
                                        <p:cTn id="133" dur="1000" fill="hold"/>
                                        <p:tgtEl>
                                          <p:spTgt spid="124"/>
                                        </p:tgtEl>
                                        <p:attrNameLst>
                                          <p:attrName>ppt_x</p:attrName>
                                        </p:attrNameLst>
                                      </p:cBhvr>
                                      <p:tavLst>
                                        <p:tav tm="0">
                                          <p:val>
                                            <p:strVal val="#ppt_x"/>
                                          </p:val>
                                        </p:tav>
                                        <p:tav tm="100000">
                                          <p:val>
                                            <p:strVal val="#ppt_x"/>
                                          </p:val>
                                        </p:tav>
                                      </p:tavLst>
                                    </p:anim>
                                    <p:anim calcmode="lin" valueType="num">
                                      <p:cBhvr>
                                        <p:cTn id="134" dur="1000" fill="hold"/>
                                        <p:tgtEl>
                                          <p:spTgt spid="124"/>
                                        </p:tgtEl>
                                        <p:attrNameLst>
                                          <p:attrName>ppt_y</p:attrName>
                                        </p:attrNameLst>
                                      </p:cBhvr>
                                      <p:tavLst>
                                        <p:tav tm="0">
                                          <p:val>
                                            <p:strVal val="#ppt_y+.1"/>
                                          </p:val>
                                        </p:tav>
                                        <p:tav tm="100000">
                                          <p:val>
                                            <p:strVal val="#ppt_y"/>
                                          </p:val>
                                        </p:tav>
                                      </p:tavLst>
                                    </p:anim>
                                  </p:childTnLst>
                                </p:cTn>
                              </p:par>
                            </p:childTnLst>
                          </p:cTn>
                        </p:par>
                        <p:par>
                          <p:cTn id="135" fill="hold">
                            <p:stCondLst>
                              <p:cond delay="3000"/>
                            </p:stCondLst>
                            <p:childTnLst>
                              <p:par>
                                <p:cTn id="136" presetID="42" presetClass="entr" presetSubtype="0" fill="hold" grpId="0" nodeType="afterEffect">
                                  <p:stCondLst>
                                    <p:cond delay="0"/>
                                  </p:stCondLst>
                                  <p:childTnLst>
                                    <p:set>
                                      <p:cBhvr>
                                        <p:cTn id="137" dur="1" fill="hold">
                                          <p:stCondLst>
                                            <p:cond delay="0"/>
                                          </p:stCondLst>
                                        </p:cTn>
                                        <p:tgtEl>
                                          <p:spTgt spid="125"/>
                                        </p:tgtEl>
                                        <p:attrNameLst>
                                          <p:attrName>style.visibility</p:attrName>
                                        </p:attrNameLst>
                                      </p:cBhvr>
                                      <p:to>
                                        <p:strVal val="visible"/>
                                      </p:to>
                                    </p:set>
                                    <p:animEffect transition="in" filter="fade">
                                      <p:cBhvr>
                                        <p:cTn id="138" dur="1000"/>
                                        <p:tgtEl>
                                          <p:spTgt spid="125"/>
                                        </p:tgtEl>
                                      </p:cBhvr>
                                    </p:animEffect>
                                    <p:anim calcmode="lin" valueType="num">
                                      <p:cBhvr>
                                        <p:cTn id="139" dur="1000" fill="hold"/>
                                        <p:tgtEl>
                                          <p:spTgt spid="125"/>
                                        </p:tgtEl>
                                        <p:attrNameLst>
                                          <p:attrName>ppt_x</p:attrName>
                                        </p:attrNameLst>
                                      </p:cBhvr>
                                      <p:tavLst>
                                        <p:tav tm="0">
                                          <p:val>
                                            <p:strVal val="#ppt_x"/>
                                          </p:val>
                                        </p:tav>
                                        <p:tav tm="100000">
                                          <p:val>
                                            <p:strVal val="#ppt_x"/>
                                          </p:val>
                                        </p:tav>
                                      </p:tavLst>
                                    </p:anim>
                                    <p:anim calcmode="lin" valueType="num">
                                      <p:cBhvr>
                                        <p:cTn id="140" dur="1000" fill="hold"/>
                                        <p:tgtEl>
                                          <p:spTgt spid="125"/>
                                        </p:tgtEl>
                                        <p:attrNameLst>
                                          <p:attrName>ppt_y</p:attrName>
                                        </p:attrNameLst>
                                      </p:cBhvr>
                                      <p:tavLst>
                                        <p:tav tm="0">
                                          <p:val>
                                            <p:strVal val="#ppt_y+.1"/>
                                          </p:val>
                                        </p:tav>
                                        <p:tav tm="100000">
                                          <p:val>
                                            <p:strVal val="#ppt_y"/>
                                          </p:val>
                                        </p:tav>
                                      </p:tavLst>
                                    </p:anim>
                                  </p:childTnLst>
                                </p:cTn>
                              </p:par>
                            </p:childTnLst>
                          </p:cTn>
                        </p:par>
                        <p:par>
                          <p:cTn id="141" fill="hold">
                            <p:stCondLst>
                              <p:cond delay="4000"/>
                            </p:stCondLst>
                            <p:childTnLst>
                              <p:par>
                                <p:cTn id="142" presetID="42" presetClass="entr" presetSubtype="0" fill="hold" grpId="0" nodeType="afterEffect">
                                  <p:stCondLst>
                                    <p:cond delay="0"/>
                                  </p:stCondLst>
                                  <p:childTnLst>
                                    <p:set>
                                      <p:cBhvr>
                                        <p:cTn id="143" dur="1" fill="hold">
                                          <p:stCondLst>
                                            <p:cond delay="0"/>
                                          </p:stCondLst>
                                        </p:cTn>
                                        <p:tgtEl>
                                          <p:spTgt spid="126"/>
                                        </p:tgtEl>
                                        <p:attrNameLst>
                                          <p:attrName>style.visibility</p:attrName>
                                        </p:attrNameLst>
                                      </p:cBhvr>
                                      <p:to>
                                        <p:strVal val="visible"/>
                                      </p:to>
                                    </p:set>
                                    <p:animEffect transition="in" filter="fade">
                                      <p:cBhvr>
                                        <p:cTn id="144" dur="1000"/>
                                        <p:tgtEl>
                                          <p:spTgt spid="126"/>
                                        </p:tgtEl>
                                      </p:cBhvr>
                                    </p:animEffect>
                                    <p:anim calcmode="lin" valueType="num">
                                      <p:cBhvr>
                                        <p:cTn id="145" dur="1000" fill="hold"/>
                                        <p:tgtEl>
                                          <p:spTgt spid="126"/>
                                        </p:tgtEl>
                                        <p:attrNameLst>
                                          <p:attrName>ppt_x</p:attrName>
                                        </p:attrNameLst>
                                      </p:cBhvr>
                                      <p:tavLst>
                                        <p:tav tm="0">
                                          <p:val>
                                            <p:strVal val="#ppt_x"/>
                                          </p:val>
                                        </p:tav>
                                        <p:tav tm="100000">
                                          <p:val>
                                            <p:strVal val="#ppt_x"/>
                                          </p:val>
                                        </p:tav>
                                      </p:tavLst>
                                    </p:anim>
                                    <p:anim calcmode="lin" valueType="num">
                                      <p:cBhvr>
                                        <p:cTn id="146" dur="1000" fill="hold"/>
                                        <p:tgtEl>
                                          <p:spTgt spid="126"/>
                                        </p:tgtEl>
                                        <p:attrNameLst>
                                          <p:attrName>ppt_y</p:attrName>
                                        </p:attrNameLst>
                                      </p:cBhvr>
                                      <p:tavLst>
                                        <p:tav tm="0">
                                          <p:val>
                                            <p:strVal val="#ppt_y+.1"/>
                                          </p:val>
                                        </p:tav>
                                        <p:tav tm="100000">
                                          <p:val>
                                            <p:strVal val="#ppt_y"/>
                                          </p:val>
                                        </p:tav>
                                      </p:tavLst>
                                    </p:anim>
                                  </p:childTnLst>
                                </p:cTn>
                              </p:par>
                            </p:childTnLst>
                          </p:cTn>
                        </p:par>
                        <p:par>
                          <p:cTn id="147" fill="hold">
                            <p:stCondLst>
                              <p:cond delay="5000"/>
                            </p:stCondLst>
                            <p:childTnLst>
                              <p:par>
                                <p:cTn id="148" presetID="42" presetClass="entr" presetSubtype="0" fill="hold" grpId="0" nodeType="afterEffect">
                                  <p:stCondLst>
                                    <p:cond delay="0"/>
                                  </p:stCondLst>
                                  <p:childTnLst>
                                    <p:set>
                                      <p:cBhvr>
                                        <p:cTn id="149" dur="1" fill="hold">
                                          <p:stCondLst>
                                            <p:cond delay="0"/>
                                          </p:stCondLst>
                                        </p:cTn>
                                        <p:tgtEl>
                                          <p:spTgt spid="127"/>
                                        </p:tgtEl>
                                        <p:attrNameLst>
                                          <p:attrName>style.visibility</p:attrName>
                                        </p:attrNameLst>
                                      </p:cBhvr>
                                      <p:to>
                                        <p:strVal val="visible"/>
                                      </p:to>
                                    </p:set>
                                    <p:animEffect transition="in" filter="fade">
                                      <p:cBhvr>
                                        <p:cTn id="150" dur="1000"/>
                                        <p:tgtEl>
                                          <p:spTgt spid="127"/>
                                        </p:tgtEl>
                                      </p:cBhvr>
                                    </p:animEffect>
                                    <p:anim calcmode="lin" valueType="num">
                                      <p:cBhvr>
                                        <p:cTn id="151" dur="1000" fill="hold"/>
                                        <p:tgtEl>
                                          <p:spTgt spid="127"/>
                                        </p:tgtEl>
                                        <p:attrNameLst>
                                          <p:attrName>ppt_x</p:attrName>
                                        </p:attrNameLst>
                                      </p:cBhvr>
                                      <p:tavLst>
                                        <p:tav tm="0">
                                          <p:val>
                                            <p:strVal val="#ppt_x"/>
                                          </p:val>
                                        </p:tav>
                                        <p:tav tm="100000">
                                          <p:val>
                                            <p:strVal val="#ppt_x"/>
                                          </p:val>
                                        </p:tav>
                                      </p:tavLst>
                                    </p:anim>
                                    <p:anim calcmode="lin" valueType="num">
                                      <p:cBhvr>
                                        <p:cTn id="152"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28"/>
                                        </p:tgtEl>
                                        <p:attrNameLst>
                                          <p:attrName>style.visibility</p:attrName>
                                        </p:attrNameLst>
                                      </p:cBhvr>
                                      <p:to>
                                        <p:strVal val="visible"/>
                                      </p:to>
                                    </p:set>
                                    <p:anim calcmode="lin" valueType="num">
                                      <p:cBhvr additive="base">
                                        <p:cTn id="157" dur="500" fill="hold"/>
                                        <p:tgtEl>
                                          <p:spTgt spid="128"/>
                                        </p:tgtEl>
                                        <p:attrNameLst>
                                          <p:attrName>ppt_x</p:attrName>
                                        </p:attrNameLst>
                                      </p:cBhvr>
                                      <p:tavLst>
                                        <p:tav tm="0">
                                          <p:val>
                                            <p:strVal val="0-#ppt_w/2"/>
                                          </p:val>
                                        </p:tav>
                                        <p:tav tm="100000">
                                          <p:val>
                                            <p:strVal val="#ppt_x"/>
                                          </p:val>
                                        </p:tav>
                                      </p:tavLst>
                                    </p:anim>
                                    <p:anim calcmode="lin" valueType="num">
                                      <p:cBhvr additive="base">
                                        <p:cTn id="158" dur="500" fill="hold"/>
                                        <p:tgtEl>
                                          <p:spTgt spid="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P spid="103" grpId="0" animBg="1"/>
      <p:bldP spid="106" grpId="0" animBg="1"/>
      <p:bldP spid="107" grpId="0" animBg="1"/>
      <p:bldP spid="108"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113" name="正方形/長方形 112">
            <a:extLst>
              <a:ext uri="{FF2B5EF4-FFF2-40B4-BE49-F238E27FC236}">
                <a16:creationId xmlns:a16="http://schemas.microsoft.com/office/drawing/2014/main" id="{D56140F5-2384-477E-BFD8-E5D7EF508740}"/>
              </a:ext>
            </a:extLst>
          </p:cNvPr>
          <p:cNvSpPr/>
          <p:nvPr/>
        </p:nvSpPr>
        <p:spPr>
          <a:xfrm>
            <a:off x="6990021" y="945271"/>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cxnSp>
        <p:nvCxnSpPr>
          <p:cNvPr id="114" name="直線コネクタ 113">
            <a:extLst>
              <a:ext uri="{FF2B5EF4-FFF2-40B4-BE49-F238E27FC236}">
                <a16:creationId xmlns:a16="http://schemas.microsoft.com/office/drawing/2014/main" id="{E5B88CA0-596D-4FAD-A753-68A4A4D33BCC}"/>
              </a:ext>
            </a:extLst>
          </p:cNvPr>
          <p:cNvCxnSpPr>
            <a:cxnSpLocks/>
            <a:stCxn id="100" idx="0"/>
            <a:endCxn id="113" idx="2"/>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8571CBBF-59D5-47A7-9369-37D1B37A8A26}"/>
              </a:ext>
            </a:extLst>
          </p:cNvPr>
          <p:cNvCxnSpPr>
            <a:cxnSpLocks/>
            <a:stCxn id="49" idx="3"/>
            <a:endCxn id="113" idx="2"/>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6" name="正方形/長方形 105">
            <a:extLst>
              <a:ext uri="{FF2B5EF4-FFF2-40B4-BE49-F238E27FC236}">
                <a16:creationId xmlns:a16="http://schemas.microsoft.com/office/drawing/2014/main" id="{2E4FC091-CE97-4246-A2FE-73ECF78511A1}"/>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07" name="正方形/長方形 106">
            <a:extLst>
              <a:ext uri="{FF2B5EF4-FFF2-40B4-BE49-F238E27FC236}">
                <a16:creationId xmlns:a16="http://schemas.microsoft.com/office/drawing/2014/main" id="{0DAAE706-891D-444E-9E0D-15E954B7AE8C}"/>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7672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1+#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150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1+#ppt_w/2"/>
                                          </p:val>
                                        </p:tav>
                                        <p:tav tm="100000">
                                          <p:val>
                                            <p:strVal val="#ppt_x"/>
                                          </p:val>
                                        </p:tav>
                                      </p:tavLst>
                                    </p:anim>
                                    <p:anim calcmode="lin" valueType="num">
                                      <p:cBhvr additive="base">
                                        <p:cTn id="13" dur="500" fill="hold"/>
                                        <p:tgtEl>
                                          <p:spTgt spid="102"/>
                                        </p:tgtEl>
                                        <p:attrNameLst>
                                          <p:attrName>ppt_y</p:attrName>
                                        </p:attrNameLst>
                                      </p:cBhvr>
                                      <p:tavLst>
                                        <p:tav tm="0">
                                          <p:val>
                                            <p:strVal val="#ppt_y"/>
                                          </p:val>
                                        </p:tav>
                                        <p:tav tm="100000">
                                          <p:val>
                                            <p:strVal val="#ppt_y"/>
                                          </p:val>
                                        </p:tav>
                                      </p:tavLst>
                                    </p:anim>
                                  </p:childTnLst>
                                </p:cTn>
                              </p:par>
                              <p:par>
                                <p:cTn id="14" presetID="2" presetClass="entr" presetSubtype="3" fill="hold" grpId="0" nodeType="withEffect">
                                  <p:stCondLst>
                                    <p:cond delay="1500"/>
                                  </p:stCondLst>
                                  <p:childTnLst>
                                    <p:set>
                                      <p:cBhvr>
                                        <p:cTn id="15" dur="1" fill="hold">
                                          <p:stCondLst>
                                            <p:cond delay="0"/>
                                          </p:stCondLst>
                                        </p:cTn>
                                        <p:tgtEl>
                                          <p:spTgt spid="103"/>
                                        </p:tgtEl>
                                        <p:attrNameLst>
                                          <p:attrName>style.visibility</p:attrName>
                                        </p:attrNameLst>
                                      </p:cBhvr>
                                      <p:to>
                                        <p:strVal val="visible"/>
                                      </p:to>
                                    </p:set>
                                    <p:anim calcmode="lin" valueType="num">
                                      <p:cBhvr additive="base">
                                        <p:cTn id="16" dur="500" fill="hold"/>
                                        <p:tgtEl>
                                          <p:spTgt spid="103"/>
                                        </p:tgtEl>
                                        <p:attrNameLst>
                                          <p:attrName>ppt_x</p:attrName>
                                        </p:attrNameLst>
                                      </p:cBhvr>
                                      <p:tavLst>
                                        <p:tav tm="0">
                                          <p:val>
                                            <p:strVal val="1+#ppt_w/2"/>
                                          </p:val>
                                        </p:tav>
                                        <p:tav tm="100000">
                                          <p:val>
                                            <p:strVal val="#ppt_x"/>
                                          </p:val>
                                        </p:tav>
                                      </p:tavLst>
                                    </p:anim>
                                    <p:anim calcmode="lin" valueType="num">
                                      <p:cBhvr additive="base">
                                        <p:cTn id="17" dur="5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500" fill="hold"/>
                                        <p:tgtEl>
                                          <p:spTgt spid="113"/>
                                        </p:tgtEl>
                                        <p:attrNameLst>
                                          <p:attrName>ppt_x</p:attrName>
                                        </p:attrNameLst>
                                      </p:cBhvr>
                                      <p:tavLst>
                                        <p:tav tm="0">
                                          <p:val>
                                            <p:strVal val="1+#ppt_w/2"/>
                                          </p:val>
                                        </p:tav>
                                        <p:tav tm="100000">
                                          <p:val>
                                            <p:strVal val="#ppt_x"/>
                                          </p:val>
                                        </p:tav>
                                      </p:tavLst>
                                    </p:anim>
                                    <p:anim calcmode="lin" valueType="num">
                                      <p:cBhvr additive="base">
                                        <p:cTn id="23" dur="500" fill="hold"/>
                                        <p:tgtEl>
                                          <p:spTgt spid="113"/>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1000"/>
                                        <p:tgtEl>
                                          <p:spTgt spid="117"/>
                                        </p:tgtEl>
                                      </p:cBhvr>
                                    </p:animEffect>
                                    <p:anim calcmode="lin" valueType="num">
                                      <p:cBhvr>
                                        <p:cTn id="27" dur="1000" fill="hold"/>
                                        <p:tgtEl>
                                          <p:spTgt spid="117"/>
                                        </p:tgtEl>
                                        <p:attrNameLst>
                                          <p:attrName>ppt_x</p:attrName>
                                        </p:attrNameLst>
                                      </p:cBhvr>
                                      <p:tavLst>
                                        <p:tav tm="0">
                                          <p:val>
                                            <p:strVal val="#ppt_x"/>
                                          </p:val>
                                        </p:tav>
                                        <p:tav tm="100000">
                                          <p:val>
                                            <p:strVal val="#ppt_x"/>
                                          </p:val>
                                        </p:tav>
                                      </p:tavLst>
                                    </p:anim>
                                    <p:anim calcmode="lin" valueType="num">
                                      <p:cBhvr>
                                        <p:cTn id="28" dur="1000" fill="hold"/>
                                        <p:tgtEl>
                                          <p:spTgt spid="1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1000"/>
                                        <p:tgtEl>
                                          <p:spTgt spid="114"/>
                                        </p:tgtEl>
                                      </p:cBhvr>
                                    </p:animEffect>
                                    <p:anim calcmode="lin" valueType="num">
                                      <p:cBhvr>
                                        <p:cTn id="32" dur="1000" fill="hold"/>
                                        <p:tgtEl>
                                          <p:spTgt spid="114"/>
                                        </p:tgtEl>
                                        <p:attrNameLst>
                                          <p:attrName>ppt_x</p:attrName>
                                        </p:attrNameLst>
                                      </p:cBhvr>
                                      <p:tavLst>
                                        <p:tav tm="0">
                                          <p:val>
                                            <p:strVal val="#ppt_x"/>
                                          </p:val>
                                        </p:tav>
                                        <p:tav tm="100000">
                                          <p:val>
                                            <p:strVal val="#ppt_x"/>
                                          </p:val>
                                        </p:tav>
                                      </p:tavLst>
                                    </p:anim>
                                    <p:anim calcmode="lin" valueType="num">
                                      <p:cBhvr>
                                        <p:cTn id="3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3" grpId="0" animBg="1"/>
      <p:bldP spid="1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7B823-AE10-497C-94D3-1F133C5D16EB}"/>
              </a:ext>
            </a:extLst>
          </p:cNvPr>
          <p:cNvSpPr txBox="1"/>
          <p:nvPr/>
        </p:nvSpPr>
        <p:spPr>
          <a:xfrm>
            <a:off x="244929" y="330469"/>
            <a:ext cx="8735785" cy="550920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①　新型コロナウイルス感染症への対策は</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ＳＤＧｓの何番の目標に関係する？</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②　ＳＤＧｓの</a:t>
            </a:r>
            <a:r>
              <a:rPr kumimoji="1" lang="en-US" altLang="ja-JP" sz="3200" dirty="0">
                <a:latin typeface="BIZ UDPゴシック" panose="020B0400000000000000" pitchFamily="50" charset="-128"/>
                <a:ea typeface="BIZ UDPゴシック" panose="020B0400000000000000" pitchFamily="50" charset="-128"/>
              </a:rPr>
              <a:t>3</a:t>
            </a:r>
            <a:r>
              <a:rPr kumimoji="1" lang="ja-JP" altLang="en-US" sz="3200" dirty="0">
                <a:latin typeface="BIZ UDPゴシック" panose="020B0400000000000000" pitchFamily="50" charset="-128"/>
                <a:ea typeface="BIZ UDPゴシック" panose="020B0400000000000000" pitchFamily="50" charset="-128"/>
              </a:rPr>
              <a:t>番「すべての人に健康と福祉を」</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の対策だけ考えていれば、新型コロナウイル</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スの問題は、解決できるの？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00206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1000"/>
                                        <p:tgtEl>
                                          <p:spTgt spid="2">
                                            <p:txEl>
                                              <p:pRg st="9" end="9"/>
                                            </p:txEl>
                                          </p:spTgt>
                                        </p:tgtEl>
                                      </p:cBhvr>
                                    </p:animEffect>
                                    <p:anim calcmode="lin" valueType="num">
                                      <p:cBhvr>
                                        <p:cTn id="1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1000"/>
                                        <p:tgtEl>
                                          <p:spTgt spid="2">
                                            <p:txEl>
                                              <p:pRg st="10" end="10"/>
                                            </p:txEl>
                                          </p:spTgt>
                                        </p:tgtEl>
                                      </p:cBhvr>
                                    </p:animEffect>
                                    <p:anim calcmode="lin" valueType="num">
                                      <p:cBhvr>
                                        <p:cTn id="2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39003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8165" y="2741918"/>
            <a:ext cx="552328" cy="552328"/>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24" y="1406829"/>
            <a:ext cx="307486" cy="307486"/>
          </a:xfrm>
          <a:prstGeom prst="rect">
            <a:avLst/>
          </a:prstGeom>
        </p:spPr>
      </p:pic>
      <p:pic>
        <p:nvPicPr>
          <p:cNvPr id="108" name="図 107">
            <a:extLst>
              <a:ext uri="{FF2B5EF4-FFF2-40B4-BE49-F238E27FC236}">
                <a16:creationId xmlns:a16="http://schemas.microsoft.com/office/drawing/2014/main" id="{A7E95B49-FABD-40C3-8328-A8B03C0B1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754" y="1958752"/>
            <a:ext cx="307486" cy="307486"/>
          </a:xfrm>
          <a:prstGeom prst="rect">
            <a:avLst/>
          </a:prstGeom>
        </p:spPr>
      </p:pic>
      <p:pic>
        <p:nvPicPr>
          <p:cNvPr id="113" name="図 112">
            <a:extLst>
              <a:ext uri="{FF2B5EF4-FFF2-40B4-BE49-F238E27FC236}">
                <a16:creationId xmlns:a16="http://schemas.microsoft.com/office/drawing/2014/main" id="{E3760491-A357-4CB0-8C68-68BFFE21D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112" y="2348667"/>
            <a:ext cx="307486" cy="307486"/>
          </a:xfrm>
          <a:prstGeom prst="rect">
            <a:avLst/>
          </a:prstGeom>
        </p:spPr>
      </p:pic>
      <p:pic>
        <p:nvPicPr>
          <p:cNvPr id="114" name="図 113">
            <a:extLst>
              <a:ext uri="{FF2B5EF4-FFF2-40B4-BE49-F238E27FC236}">
                <a16:creationId xmlns:a16="http://schemas.microsoft.com/office/drawing/2014/main" id="{91D08A42-91DA-4C54-AA94-AA68D446E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330" y="2866899"/>
            <a:ext cx="307486" cy="307486"/>
          </a:xfrm>
          <a:prstGeom prst="rect">
            <a:avLst/>
          </a:prstGeom>
        </p:spPr>
      </p:pic>
      <p:pic>
        <p:nvPicPr>
          <p:cNvPr id="116" name="図 115">
            <a:extLst>
              <a:ext uri="{FF2B5EF4-FFF2-40B4-BE49-F238E27FC236}">
                <a16:creationId xmlns:a16="http://schemas.microsoft.com/office/drawing/2014/main" id="{EDB643B8-8A2F-4B02-A10D-92AACC940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4412" y="3319890"/>
            <a:ext cx="307486" cy="307486"/>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0068" y="-27501"/>
            <a:ext cx="552328" cy="552328"/>
          </a:xfrm>
          <a:prstGeom prst="rect">
            <a:avLst/>
          </a:prstGeom>
        </p:spPr>
      </p:pic>
      <p:pic>
        <p:nvPicPr>
          <p:cNvPr id="118" name="図 117">
            <a:extLst>
              <a:ext uri="{FF2B5EF4-FFF2-40B4-BE49-F238E27FC236}">
                <a16:creationId xmlns:a16="http://schemas.microsoft.com/office/drawing/2014/main" id="{243C1291-35F6-4C80-813E-35278C8E5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6571" y="3489039"/>
            <a:ext cx="3670180" cy="367018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402" y="2172"/>
            <a:ext cx="546504" cy="546504"/>
          </a:xfrm>
          <a:prstGeom prst="rect">
            <a:avLst/>
          </a:prstGeom>
        </p:spPr>
      </p:pic>
      <p:pic>
        <p:nvPicPr>
          <p:cNvPr id="121" name="図 120">
            <a:extLst>
              <a:ext uri="{FF2B5EF4-FFF2-40B4-BE49-F238E27FC236}">
                <a16:creationId xmlns:a16="http://schemas.microsoft.com/office/drawing/2014/main" id="{5DA0BB7B-19E8-4623-9C8C-8BE540B3E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6759" y="3391201"/>
            <a:ext cx="3686196" cy="3686196"/>
          </a:xfrm>
          <a:prstGeom prst="rect">
            <a:avLst/>
          </a:prstGeom>
        </p:spPr>
      </p:pic>
      <p:pic>
        <p:nvPicPr>
          <p:cNvPr id="122" name="図 121">
            <a:extLst>
              <a:ext uri="{FF2B5EF4-FFF2-40B4-BE49-F238E27FC236}">
                <a16:creationId xmlns:a16="http://schemas.microsoft.com/office/drawing/2014/main" id="{4DB2FB95-D069-427E-A9F5-99E87AAFE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5298" y="3852968"/>
            <a:ext cx="307486" cy="307486"/>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6" name="図 125">
            <a:extLst>
              <a:ext uri="{FF2B5EF4-FFF2-40B4-BE49-F238E27FC236}">
                <a16:creationId xmlns:a16="http://schemas.microsoft.com/office/drawing/2014/main" id="{9FD82CE3-A741-4C8E-BF5D-8674EE088C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672" y="3361966"/>
            <a:ext cx="3711276" cy="3711276"/>
          </a:xfrm>
          <a:prstGeom prst="rect">
            <a:avLst/>
          </a:prstGeom>
        </p:spPr>
      </p:pic>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095" y="1402352"/>
            <a:ext cx="646020" cy="646020"/>
          </a:xfrm>
          <a:prstGeom prst="rect">
            <a:avLst/>
          </a:prstGeom>
        </p:spPr>
      </p:pic>
      <p:sp>
        <p:nvSpPr>
          <p:cNvPr id="129" name="正方形/長方形 128">
            <a:extLst>
              <a:ext uri="{FF2B5EF4-FFF2-40B4-BE49-F238E27FC236}">
                <a16:creationId xmlns:a16="http://schemas.microsoft.com/office/drawing/2014/main" id="{E124CB5F-C782-4FA0-BA39-10DB8BB13A05}"/>
              </a:ext>
            </a:extLst>
          </p:cNvPr>
          <p:cNvSpPr/>
          <p:nvPr/>
        </p:nvSpPr>
        <p:spPr>
          <a:xfrm>
            <a:off x="2834501" y="1039463"/>
            <a:ext cx="1655564" cy="46693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highlight>
                  <a:srgbClr val="00FFFF"/>
                </a:highlight>
              </a:rPr>
              <a:t>アフリカでコロナが蔓延</a:t>
            </a:r>
          </a:p>
        </p:txBody>
      </p:sp>
      <p:pic>
        <p:nvPicPr>
          <p:cNvPr id="130" name="図 129">
            <a:extLst>
              <a:ext uri="{FF2B5EF4-FFF2-40B4-BE49-F238E27FC236}">
                <a16:creationId xmlns:a16="http://schemas.microsoft.com/office/drawing/2014/main" id="{05F2754A-9215-4048-8F2B-0C71606E2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677" y="3029981"/>
            <a:ext cx="3690728" cy="3690728"/>
          </a:xfrm>
          <a:prstGeom prst="rect">
            <a:avLst/>
          </a:prstGeom>
        </p:spPr>
      </p:pic>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480" y="1242829"/>
            <a:ext cx="665239" cy="665239"/>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6944789" y="957688"/>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sp>
        <p:nvSpPr>
          <p:cNvPr id="123" name="正方形/長方形 122">
            <a:extLst>
              <a:ext uri="{FF2B5EF4-FFF2-40B4-BE49-F238E27FC236}">
                <a16:creationId xmlns:a16="http://schemas.microsoft.com/office/drawing/2014/main" id="{235C5864-0BC9-4C13-BF29-A09E2B8D1D31}"/>
              </a:ext>
            </a:extLst>
          </p:cNvPr>
          <p:cNvSpPr/>
          <p:nvPr/>
        </p:nvSpPr>
        <p:spPr>
          <a:xfrm>
            <a:off x="6932926" y="962530"/>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4938" y="1724111"/>
            <a:ext cx="508001" cy="508001"/>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7766" y="2284039"/>
            <a:ext cx="508001" cy="459780"/>
          </a:xfrm>
          <a:prstGeom prst="rect">
            <a:avLst/>
          </a:prstGeom>
        </p:spPr>
      </p:pic>
      <p:pic>
        <p:nvPicPr>
          <p:cNvPr id="134" name="図 133">
            <a:extLst>
              <a:ext uri="{FF2B5EF4-FFF2-40B4-BE49-F238E27FC236}">
                <a16:creationId xmlns:a16="http://schemas.microsoft.com/office/drawing/2014/main" id="{A132812D-8312-4AD6-B5B6-87D3F9397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4280" y="2829578"/>
            <a:ext cx="508001" cy="508001"/>
          </a:xfrm>
          <a:prstGeom prst="rect">
            <a:avLst/>
          </a:prstGeom>
        </p:spPr>
      </p:pic>
      <p:sp>
        <p:nvSpPr>
          <p:cNvPr id="135" name="正方形/長方形 134">
            <a:extLst>
              <a:ext uri="{FF2B5EF4-FFF2-40B4-BE49-F238E27FC236}">
                <a16:creationId xmlns:a16="http://schemas.microsoft.com/office/drawing/2014/main" id="{80076B80-E877-42BC-A595-8ACBC7F5124A}"/>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6" name="正方形/長方形 135">
            <a:extLst>
              <a:ext uri="{FF2B5EF4-FFF2-40B4-BE49-F238E27FC236}">
                <a16:creationId xmlns:a16="http://schemas.microsoft.com/office/drawing/2014/main" id="{47013A9F-E327-4108-B53F-A43299E15491}"/>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1962" y="3350417"/>
            <a:ext cx="508001" cy="508001"/>
          </a:xfrm>
          <a:prstGeom prst="rect">
            <a:avLst/>
          </a:prstGeom>
        </p:spPr>
      </p:pic>
      <p:pic>
        <p:nvPicPr>
          <p:cNvPr id="137" name="図 136">
            <a:extLst>
              <a:ext uri="{FF2B5EF4-FFF2-40B4-BE49-F238E27FC236}">
                <a16:creationId xmlns:a16="http://schemas.microsoft.com/office/drawing/2014/main" id="{A9A77AE3-3012-4E41-956F-39FA17541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9497" y="3324102"/>
            <a:ext cx="3690728" cy="369072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4657" y="1638367"/>
            <a:ext cx="703264" cy="703264"/>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701" y="1870622"/>
            <a:ext cx="373340" cy="373340"/>
          </a:xfrm>
          <a:prstGeom prst="rect">
            <a:avLst/>
          </a:prstGeom>
        </p:spPr>
      </p:pic>
    </p:spTree>
    <p:extLst>
      <p:ext uri="{BB962C8B-B14F-4D97-AF65-F5344CB8AC3E}">
        <p14:creationId xmlns:p14="http://schemas.microsoft.com/office/powerpoint/2010/main" val="34100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21"/>
                                        </p:tgtEl>
                                        <p:attrNameLst>
                                          <p:attrName>ppt_w</p:attrName>
                                        </p:attrNameLst>
                                      </p:cBhvr>
                                      <p:tavLst>
                                        <p:tav tm="0">
                                          <p:val>
                                            <p:strVal val="ppt_w"/>
                                          </p:val>
                                        </p:tav>
                                        <p:tav tm="100000">
                                          <p:val>
                                            <p:fltVal val="0"/>
                                          </p:val>
                                        </p:tav>
                                      </p:tavLst>
                                    </p:anim>
                                    <p:anim calcmode="lin" valueType="num">
                                      <p:cBhvr>
                                        <p:cTn id="12" dur="1000"/>
                                        <p:tgtEl>
                                          <p:spTgt spid="121"/>
                                        </p:tgtEl>
                                        <p:attrNameLst>
                                          <p:attrName>ppt_h</p:attrName>
                                        </p:attrNameLst>
                                      </p:cBhvr>
                                      <p:tavLst>
                                        <p:tav tm="0">
                                          <p:val>
                                            <p:strVal val="ppt_h"/>
                                          </p:val>
                                        </p:tav>
                                        <p:tav tm="100000">
                                          <p:val>
                                            <p:fltVal val="0"/>
                                          </p:val>
                                        </p:tav>
                                      </p:tavLst>
                                    </p:anim>
                                    <p:anim calcmode="lin" valueType="num">
                                      <p:cBhvr>
                                        <p:cTn id="13" dur="1000"/>
                                        <p:tgtEl>
                                          <p:spTgt spid="121"/>
                                        </p:tgtEl>
                                        <p:attrNameLst>
                                          <p:attrName>style.rotation</p:attrName>
                                        </p:attrNameLst>
                                      </p:cBhvr>
                                      <p:tavLst>
                                        <p:tav tm="0">
                                          <p:val>
                                            <p:fltVal val="0"/>
                                          </p:val>
                                        </p:tav>
                                        <p:tav tm="100000">
                                          <p:val>
                                            <p:fltVal val="90"/>
                                          </p:val>
                                        </p:tav>
                                      </p:tavLst>
                                    </p:anim>
                                    <p:animEffect transition="out" filter="fade">
                                      <p:cBhvr>
                                        <p:cTn id="14" dur="1000"/>
                                        <p:tgtEl>
                                          <p:spTgt spid="121"/>
                                        </p:tgtEl>
                                      </p:cBhvr>
                                    </p:animEffect>
                                    <p:set>
                                      <p:cBhvr>
                                        <p:cTn id="15" dur="1" fill="hold">
                                          <p:stCondLst>
                                            <p:cond delay="999"/>
                                          </p:stCondLst>
                                        </p:cTn>
                                        <p:tgtEl>
                                          <p:spTgt spid="121"/>
                                        </p:tgtEl>
                                        <p:attrNameLst>
                                          <p:attrName>style.visibility</p:attrName>
                                        </p:attrNameLst>
                                      </p:cBhvr>
                                      <p:to>
                                        <p:strVal val="hidden"/>
                                      </p:to>
                                    </p:se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1+#ppt_w/2"/>
                                          </p:val>
                                        </p:tav>
                                        <p:tav tm="100000">
                                          <p:val>
                                            <p:strVal val="#ppt_x"/>
                                          </p:val>
                                        </p:tav>
                                      </p:tavLst>
                                    </p:anim>
                                    <p:anim calcmode="lin" valueType="num">
                                      <p:cBhvr additive="base">
                                        <p:cTn id="27" dur="500" fill="hold"/>
                                        <p:tgtEl>
                                          <p:spTgt spid="10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1+#ppt_w/2"/>
                                          </p:val>
                                        </p:tav>
                                        <p:tav tm="100000">
                                          <p:val>
                                            <p:strVal val="#ppt_x"/>
                                          </p:val>
                                        </p:tav>
                                      </p:tavLst>
                                    </p:anim>
                                    <p:anim calcmode="lin" valueType="num">
                                      <p:cBhvr additive="base">
                                        <p:cTn id="32" dur="500" fill="hold"/>
                                        <p:tgtEl>
                                          <p:spTgt spid="10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500" fill="hold"/>
                                        <p:tgtEl>
                                          <p:spTgt spid="113"/>
                                        </p:tgtEl>
                                        <p:attrNameLst>
                                          <p:attrName>ppt_x</p:attrName>
                                        </p:attrNameLst>
                                      </p:cBhvr>
                                      <p:tavLst>
                                        <p:tav tm="0">
                                          <p:val>
                                            <p:strVal val="1+#ppt_w/2"/>
                                          </p:val>
                                        </p:tav>
                                        <p:tav tm="100000">
                                          <p:val>
                                            <p:strVal val="#ppt_x"/>
                                          </p:val>
                                        </p:tav>
                                      </p:tavLst>
                                    </p:anim>
                                    <p:anim calcmode="lin" valueType="num">
                                      <p:cBhvr additive="base">
                                        <p:cTn id="37" dur="500" fill="hold"/>
                                        <p:tgtEl>
                                          <p:spTgt spid="11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nodeType="afterEffect">
                                  <p:stCondLst>
                                    <p:cond delay="1000"/>
                                  </p:stCondLst>
                                  <p:childTnLst>
                                    <p:set>
                                      <p:cBhvr>
                                        <p:cTn id="40" dur="1" fill="hold">
                                          <p:stCondLst>
                                            <p:cond delay="0"/>
                                          </p:stCondLst>
                                        </p:cTn>
                                        <p:tgtEl>
                                          <p:spTgt spid="114"/>
                                        </p:tgtEl>
                                        <p:attrNameLst>
                                          <p:attrName>style.visibility</p:attrName>
                                        </p:attrNameLst>
                                      </p:cBhvr>
                                      <p:to>
                                        <p:strVal val="visible"/>
                                      </p:to>
                                    </p:set>
                                    <p:anim calcmode="lin" valueType="num">
                                      <p:cBhvr additive="base">
                                        <p:cTn id="41" dur="500" fill="hold"/>
                                        <p:tgtEl>
                                          <p:spTgt spid="114"/>
                                        </p:tgtEl>
                                        <p:attrNameLst>
                                          <p:attrName>ppt_x</p:attrName>
                                        </p:attrNameLst>
                                      </p:cBhvr>
                                      <p:tavLst>
                                        <p:tav tm="0">
                                          <p:val>
                                            <p:strVal val="1+#ppt_w/2"/>
                                          </p:val>
                                        </p:tav>
                                        <p:tav tm="100000">
                                          <p:val>
                                            <p:strVal val="#ppt_x"/>
                                          </p:val>
                                        </p:tav>
                                      </p:tavLst>
                                    </p:anim>
                                    <p:anim calcmode="lin" valueType="num">
                                      <p:cBhvr additive="base">
                                        <p:cTn id="42" dur="500" fill="hold"/>
                                        <p:tgtEl>
                                          <p:spTgt spid="114"/>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nodeType="afterEffect">
                                  <p:stCondLst>
                                    <p:cond delay="0"/>
                                  </p:stCondLst>
                                  <p:childTnLst>
                                    <p:set>
                                      <p:cBhvr>
                                        <p:cTn id="50" dur="1" fill="hold">
                                          <p:stCondLst>
                                            <p:cond delay="0"/>
                                          </p:stCondLst>
                                        </p:cTn>
                                        <p:tgtEl>
                                          <p:spTgt spid="122"/>
                                        </p:tgtEl>
                                        <p:attrNameLst>
                                          <p:attrName>style.visibility</p:attrName>
                                        </p:attrNameLst>
                                      </p:cBhvr>
                                      <p:to>
                                        <p:strVal val="visible"/>
                                      </p:to>
                                    </p:set>
                                    <p:anim calcmode="lin" valueType="num">
                                      <p:cBhvr additive="base">
                                        <p:cTn id="51" dur="500" fill="hold"/>
                                        <p:tgtEl>
                                          <p:spTgt spid="122"/>
                                        </p:tgtEl>
                                        <p:attrNameLst>
                                          <p:attrName>ppt_x</p:attrName>
                                        </p:attrNameLst>
                                      </p:cBhvr>
                                      <p:tavLst>
                                        <p:tav tm="0">
                                          <p:val>
                                            <p:strVal val="1+#ppt_w/2"/>
                                          </p:val>
                                        </p:tav>
                                        <p:tav tm="100000">
                                          <p:val>
                                            <p:strVal val="#ppt_x"/>
                                          </p:val>
                                        </p:tav>
                                      </p:tavLst>
                                    </p:anim>
                                    <p:anim calcmode="lin" valueType="num">
                                      <p:cBhvr additive="base">
                                        <p:cTn id="52"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fill="hold"/>
                                        <p:tgtEl>
                                          <p:spTgt spid="117"/>
                                        </p:tgtEl>
                                        <p:attrNameLst>
                                          <p:attrName>ppt_x</p:attrName>
                                        </p:attrNameLst>
                                      </p:cBhvr>
                                      <p:tavLst>
                                        <p:tav tm="0">
                                          <p:val>
                                            <p:strVal val="1+#ppt_w/2"/>
                                          </p:val>
                                        </p:tav>
                                        <p:tav tm="100000">
                                          <p:val>
                                            <p:strVal val="#ppt_x"/>
                                          </p:val>
                                        </p:tav>
                                      </p:tavLst>
                                    </p:anim>
                                    <p:anim calcmode="lin" valueType="num">
                                      <p:cBhvr additive="base">
                                        <p:cTn id="58"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barn(inVertical)">
                                      <p:cBhvr>
                                        <p:cTn id="63" dur="500"/>
                                        <p:tgtEl>
                                          <p:spTgt spid="118"/>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118"/>
                                        </p:tgtEl>
                                        <p:attrNameLst>
                                          <p:attrName>ppt_w</p:attrName>
                                        </p:attrNameLst>
                                      </p:cBhvr>
                                      <p:tavLst>
                                        <p:tav tm="0">
                                          <p:val>
                                            <p:strVal val="ppt_w"/>
                                          </p:val>
                                        </p:tav>
                                        <p:tav tm="100000">
                                          <p:val>
                                            <p:fltVal val="0"/>
                                          </p:val>
                                        </p:tav>
                                      </p:tavLst>
                                    </p:anim>
                                    <p:anim calcmode="lin" valueType="num">
                                      <p:cBhvr>
                                        <p:cTn id="68" dur="1000"/>
                                        <p:tgtEl>
                                          <p:spTgt spid="118"/>
                                        </p:tgtEl>
                                        <p:attrNameLst>
                                          <p:attrName>ppt_h</p:attrName>
                                        </p:attrNameLst>
                                      </p:cBhvr>
                                      <p:tavLst>
                                        <p:tav tm="0">
                                          <p:val>
                                            <p:strVal val="ppt_h"/>
                                          </p:val>
                                        </p:tav>
                                        <p:tav tm="100000">
                                          <p:val>
                                            <p:fltVal val="0"/>
                                          </p:val>
                                        </p:tav>
                                      </p:tavLst>
                                    </p:anim>
                                    <p:anim calcmode="lin" valueType="num">
                                      <p:cBhvr>
                                        <p:cTn id="69" dur="1000"/>
                                        <p:tgtEl>
                                          <p:spTgt spid="118"/>
                                        </p:tgtEl>
                                        <p:attrNameLst>
                                          <p:attrName>style.rotation</p:attrName>
                                        </p:attrNameLst>
                                      </p:cBhvr>
                                      <p:tavLst>
                                        <p:tav tm="0">
                                          <p:val>
                                            <p:fltVal val="0"/>
                                          </p:val>
                                        </p:tav>
                                        <p:tav tm="100000">
                                          <p:val>
                                            <p:fltVal val="90"/>
                                          </p:val>
                                        </p:tav>
                                      </p:tavLst>
                                    </p:anim>
                                    <p:animEffect transition="out" filter="fade">
                                      <p:cBhvr>
                                        <p:cTn id="70" dur="1000"/>
                                        <p:tgtEl>
                                          <p:spTgt spid="118"/>
                                        </p:tgtEl>
                                      </p:cBhvr>
                                    </p:animEffect>
                                    <p:set>
                                      <p:cBhvr>
                                        <p:cTn id="71" dur="1" fill="hold">
                                          <p:stCondLst>
                                            <p:cond delay="999"/>
                                          </p:stCondLst>
                                        </p:cTn>
                                        <p:tgtEl>
                                          <p:spTgt spid="118"/>
                                        </p:tgtEl>
                                        <p:attrNameLst>
                                          <p:attrName>style.visibility</p:attrName>
                                        </p:attrNameLst>
                                      </p:cBhvr>
                                      <p:to>
                                        <p:strVal val="hidden"/>
                                      </p:to>
                                    </p:set>
                                  </p:childTnLst>
                                </p:cTn>
                              </p:par>
                            </p:childTnLst>
                          </p:cTn>
                        </p:par>
                        <p:par>
                          <p:cTn id="72" fill="hold">
                            <p:stCondLst>
                              <p:cond delay="1000"/>
                            </p:stCondLst>
                            <p:childTnLst>
                              <p:par>
                                <p:cTn id="73" presetID="42" presetClass="entr" presetSubtype="0" fill="hold" nodeType="afterEffect">
                                  <p:stCondLst>
                                    <p:cond delay="50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1000"/>
                                        <p:tgtEl>
                                          <p:spTgt spid="119"/>
                                        </p:tgtEl>
                                      </p:cBhvr>
                                    </p:animEffect>
                                    <p:anim calcmode="lin" valueType="num">
                                      <p:cBhvr>
                                        <p:cTn id="76" dur="1000" fill="hold"/>
                                        <p:tgtEl>
                                          <p:spTgt spid="119"/>
                                        </p:tgtEl>
                                        <p:attrNameLst>
                                          <p:attrName>ppt_x</p:attrName>
                                        </p:attrNameLst>
                                      </p:cBhvr>
                                      <p:tavLst>
                                        <p:tav tm="0">
                                          <p:val>
                                            <p:strVal val="#ppt_x"/>
                                          </p:val>
                                        </p:tav>
                                        <p:tav tm="100000">
                                          <p:val>
                                            <p:strVal val="#ppt_x"/>
                                          </p:val>
                                        </p:tav>
                                      </p:tavLst>
                                    </p:anim>
                                    <p:anim calcmode="lin" valueType="num">
                                      <p:cBhvr>
                                        <p:cTn id="7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23"/>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23"/>
                                        </p:tgtEl>
                                      </p:cBhvr>
                                    </p:animEffect>
                                    <p:set>
                                      <p:cBhvr>
                                        <p:cTn id="86" dur="1" fill="hold">
                                          <p:stCondLst>
                                            <p:cond delay="499"/>
                                          </p:stCondLst>
                                        </p:cTn>
                                        <p:tgtEl>
                                          <p:spTgt spid="1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barn(inVertical)">
                                      <p:cBhvr>
                                        <p:cTn id="91" dur="500"/>
                                        <p:tgtEl>
                                          <p:spTgt spid="12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xit" presetSubtype="0" fill="hold" nodeType="clickEffect">
                                  <p:stCondLst>
                                    <p:cond delay="0"/>
                                  </p:stCondLst>
                                  <p:childTnLst>
                                    <p:anim calcmode="lin" valueType="num">
                                      <p:cBhvr>
                                        <p:cTn id="95" dur="1000"/>
                                        <p:tgtEl>
                                          <p:spTgt spid="126"/>
                                        </p:tgtEl>
                                        <p:attrNameLst>
                                          <p:attrName>ppt_w</p:attrName>
                                        </p:attrNameLst>
                                      </p:cBhvr>
                                      <p:tavLst>
                                        <p:tav tm="0">
                                          <p:val>
                                            <p:strVal val="ppt_w"/>
                                          </p:val>
                                        </p:tav>
                                        <p:tav tm="100000">
                                          <p:val>
                                            <p:fltVal val="0"/>
                                          </p:val>
                                        </p:tav>
                                      </p:tavLst>
                                    </p:anim>
                                    <p:anim calcmode="lin" valueType="num">
                                      <p:cBhvr>
                                        <p:cTn id="96" dur="1000"/>
                                        <p:tgtEl>
                                          <p:spTgt spid="126"/>
                                        </p:tgtEl>
                                        <p:attrNameLst>
                                          <p:attrName>ppt_h</p:attrName>
                                        </p:attrNameLst>
                                      </p:cBhvr>
                                      <p:tavLst>
                                        <p:tav tm="0">
                                          <p:val>
                                            <p:strVal val="ppt_h"/>
                                          </p:val>
                                        </p:tav>
                                        <p:tav tm="100000">
                                          <p:val>
                                            <p:fltVal val="0"/>
                                          </p:val>
                                        </p:tav>
                                      </p:tavLst>
                                    </p:anim>
                                    <p:anim calcmode="lin" valueType="num">
                                      <p:cBhvr>
                                        <p:cTn id="97" dur="1000"/>
                                        <p:tgtEl>
                                          <p:spTgt spid="126"/>
                                        </p:tgtEl>
                                        <p:attrNameLst>
                                          <p:attrName>style.rotation</p:attrName>
                                        </p:attrNameLst>
                                      </p:cBhvr>
                                      <p:tavLst>
                                        <p:tav tm="0">
                                          <p:val>
                                            <p:fltVal val="0"/>
                                          </p:val>
                                        </p:tav>
                                        <p:tav tm="100000">
                                          <p:val>
                                            <p:fltVal val="90"/>
                                          </p:val>
                                        </p:tav>
                                      </p:tavLst>
                                    </p:anim>
                                    <p:animEffect transition="out" filter="fade">
                                      <p:cBhvr>
                                        <p:cTn id="98" dur="1000"/>
                                        <p:tgtEl>
                                          <p:spTgt spid="126"/>
                                        </p:tgtEl>
                                      </p:cBhvr>
                                    </p:animEffect>
                                    <p:set>
                                      <p:cBhvr>
                                        <p:cTn id="99" dur="1" fill="hold">
                                          <p:stCondLst>
                                            <p:cond delay="999"/>
                                          </p:stCondLst>
                                        </p:cTn>
                                        <p:tgtEl>
                                          <p:spTgt spid="126"/>
                                        </p:tgtEl>
                                        <p:attrNameLst>
                                          <p:attrName>style.visibility</p:attrName>
                                        </p:attrNameLst>
                                      </p:cBhvr>
                                      <p:to>
                                        <p:strVal val="hidden"/>
                                      </p:to>
                                    </p:set>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fade">
                                      <p:cBhvr>
                                        <p:cTn id="103" dur="1000"/>
                                        <p:tgtEl>
                                          <p:spTgt spid="127"/>
                                        </p:tgtEl>
                                      </p:cBhvr>
                                    </p:animEffect>
                                    <p:anim calcmode="lin" valueType="num">
                                      <p:cBhvr>
                                        <p:cTn id="104" dur="1000" fill="hold"/>
                                        <p:tgtEl>
                                          <p:spTgt spid="127"/>
                                        </p:tgtEl>
                                        <p:attrNameLst>
                                          <p:attrName>ppt_x</p:attrName>
                                        </p:attrNameLst>
                                      </p:cBhvr>
                                      <p:tavLst>
                                        <p:tav tm="0">
                                          <p:val>
                                            <p:strVal val="#ppt_x"/>
                                          </p:val>
                                        </p:tav>
                                        <p:tav tm="100000">
                                          <p:val>
                                            <p:strVal val="#ppt_x"/>
                                          </p:val>
                                        </p:tav>
                                      </p:tavLst>
                                    </p:anim>
                                    <p:anim calcmode="lin" valueType="num">
                                      <p:cBhvr>
                                        <p:cTn id="105"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132"/>
                                        </p:tgtEl>
                                        <p:attrNameLst>
                                          <p:attrName>style.visibility</p:attrName>
                                        </p:attrNameLst>
                                      </p:cBhvr>
                                      <p:to>
                                        <p:strVal val="visible"/>
                                      </p:to>
                                    </p:set>
                                    <p:anim calcmode="lin" valueType="num">
                                      <p:cBhvr additive="base">
                                        <p:cTn id="110" dur="500" fill="hold"/>
                                        <p:tgtEl>
                                          <p:spTgt spid="132"/>
                                        </p:tgtEl>
                                        <p:attrNameLst>
                                          <p:attrName>ppt_x</p:attrName>
                                        </p:attrNameLst>
                                      </p:cBhvr>
                                      <p:tavLst>
                                        <p:tav tm="0">
                                          <p:val>
                                            <p:strVal val="#ppt_x"/>
                                          </p:val>
                                        </p:tav>
                                        <p:tav tm="100000">
                                          <p:val>
                                            <p:strVal val="#ppt_x"/>
                                          </p:val>
                                        </p:tav>
                                      </p:tavLst>
                                    </p:anim>
                                    <p:anim calcmode="lin" valueType="num">
                                      <p:cBhvr additive="base">
                                        <p:cTn id="11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33"/>
                                        </p:tgtEl>
                                        <p:attrNameLst>
                                          <p:attrName>style.visibility</p:attrName>
                                        </p:attrNameLst>
                                      </p:cBhvr>
                                      <p:to>
                                        <p:strVal val="visible"/>
                                      </p:to>
                                    </p:set>
                                    <p:anim calcmode="lin" valueType="num">
                                      <p:cBhvr additive="base">
                                        <p:cTn id="116" dur="500" fill="hold"/>
                                        <p:tgtEl>
                                          <p:spTgt spid="133"/>
                                        </p:tgtEl>
                                        <p:attrNameLst>
                                          <p:attrName>ppt_x</p:attrName>
                                        </p:attrNameLst>
                                      </p:cBhvr>
                                      <p:tavLst>
                                        <p:tav tm="0">
                                          <p:val>
                                            <p:strVal val="#ppt_x"/>
                                          </p:val>
                                        </p:tav>
                                        <p:tav tm="100000">
                                          <p:val>
                                            <p:strVal val="#ppt_x"/>
                                          </p:val>
                                        </p:tav>
                                      </p:tavLst>
                                    </p:anim>
                                    <p:anim calcmode="lin" valueType="num">
                                      <p:cBhvr additive="base">
                                        <p:cTn id="117"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134"/>
                                        </p:tgtEl>
                                        <p:attrNameLst>
                                          <p:attrName>style.visibility</p:attrName>
                                        </p:attrNameLst>
                                      </p:cBhvr>
                                      <p:to>
                                        <p:strVal val="visible"/>
                                      </p:to>
                                    </p:set>
                                    <p:anim calcmode="lin" valueType="num">
                                      <p:cBhvr additive="base">
                                        <p:cTn id="122" dur="500" fill="hold"/>
                                        <p:tgtEl>
                                          <p:spTgt spid="134"/>
                                        </p:tgtEl>
                                        <p:attrNameLst>
                                          <p:attrName>ppt_x</p:attrName>
                                        </p:attrNameLst>
                                      </p:cBhvr>
                                      <p:tavLst>
                                        <p:tav tm="0">
                                          <p:val>
                                            <p:strVal val="#ppt_x"/>
                                          </p:val>
                                        </p:tav>
                                        <p:tav tm="100000">
                                          <p:val>
                                            <p:strVal val="#ppt_x"/>
                                          </p:val>
                                        </p:tav>
                                      </p:tavLst>
                                    </p:anim>
                                    <p:anim calcmode="lin" valueType="num">
                                      <p:cBhvr additive="base">
                                        <p:cTn id="123"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140"/>
                                        </p:tgtEl>
                                        <p:attrNameLst>
                                          <p:attrName>style.visibility</p:attrName>
                                        </p:attrNameLst>
                                      </p:cBhvr>
                                      <p:to>
                                        <p:strVal val="visible"/>
                                      </p:to>
                                    </p:set>
                                    <p:anim calcmode="lin" valueType="num">
                                      <p:cBhvr additive="base">
                                        <p:cTn id="128" dur="500" fill="hold"/>
                                        <p:tgtEl>
                                          <p:spTgt spid="140"/>
                                        </p:tgtEl>
                                        <p:attrNameLst>
                                          <p:attrName>ppt_x</p:attrName>
                                        </p:attrNameLst>
                                      </p:cBhvr>
                                      <p:tavLst>
                                        <p:tav tm="0">
                                          <p:val>
                                            <p:strVal val="#ppt_x"/>
                                          </p:val>
                                        </p:tav>
                                        <p:tav tm="100000">
                                          <p:val>
                                            <p:strVal val="#ppt_x"/>
                                          </p:val>
                                        </p:tav>
                                      </p:tavLst>
                                    </p:anim>
                                    <p:anim calcmode="lin" valueType="num">
                                      <p:cBhvr additive="base">
                                        <p:cTn id="12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fade">
                                      <p:cBhvr>
                                        <p:cTn id="134" dur="1000"/>
                                        <p:tgtEl>
                                          <p:spTgt spid="129"/>
                                        </p:tgtEl>
                                      </p:cBhvr>
                                    </p:animEffect>
                                    <p:anim calcmode="lin" valueType="num">
                                      <p:cBhvr>
                                        <p:cTn id="135" dur="1000" fill="hold"/>
                                        <p:tgtEl>
                                          <p:spTgt spid="129"/>
                                        </p:tgtEl>
                                        <p:attrNameLst>
                                          <p:attrName>ppt_x</p:attrName>
                                        </p:attrNameLst>
                                      </p:cBhvr>
                                      <p:tavLst>
                                        <p:tav tm="0">
                                          <p:val>
                                            <p:strVal val="#ppt_x"/>
                                          </p:val>
                                        </p:tav>
                                        <p:tav tm="100000">
                                          <p:val>
                                            <p:strVal val="#ppt_x"/>
                                          </p:val>
                                        </p:tav>
                                      </p:tavLst>
                                    </p:anim>
                                    <p:anim calcmode="lin" valueType="num">
                                      <p:cBhvr>
                                        <p:cTn id="136"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1000"/>
                                        <p:tgtEl>
                                          <p:spTgt spid="130"/>
                                        </p:tgtEl>
                                      </p:cBhvr>
                                    </p:animEffect>
                                    <p:anim calcmode="lin" valueType="num">
                                      <p:cBhvr>
                                        <p:cTn id="142" dur="1000" fill="hold"/>
                                        <p:tgtEl>
                                          <p:spTgt spid="130"/>
                                        </p:tgtEl>
                                        <p:attrNameLst>
                                          <p:attrName>ppt_x</p:attrName>
                                        </p:attrNameLst>
                                      </p:cBhvr>
                                      <p:tavLst>
                                        <p:tav tm="0">
                                          <p:val>
                                            <p:strVal val="#ppt_x"/>
                                          </p:val>
                                        </p:tav>
                                        <p:tav tm="100000">
                                          <p:val>
                                            <p:strVal val="#ppt_x"/>
                                          </p:val>
                                        </p:tav>
                                      </p:tavLst>
                                    </p:anim>
                                    <p:anim calcmode="lin" valueType="num">
                                      <p:cBhvr>
                                        <p:cTn id="143"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130"/>
                                        </p:tgtEl>
                                        <p:attrNameLst>
                                          <p:attrName>ppt_w</p:attrName>
                                        </p:attrNameLst>
                                      </p:cBhvr>
                                      <p:tavLst>
                                        <p:tav tm="0">
                                          <p:val>
                                            <p:strVal val="ppt_w"/>
                                          </p:val>
                                        </p:tav>
                                        <p:tav tm="100000">
                                          <p:val>
                                            <p:fltVal val="0"/>
                                          </p:val>
                                        </p:tav>
                                      </p:tavLst>
                                    </p:anim>
                                    <p:anim calcmode="lin" valueType="num">
                                      <p:cBhvr>
                                        <p:cTn id="148" dur="1000"/>
                                        <p:tgtEl>
                                          <p:spTgt spid="130"/>
                                        </p:tgtEl>
                                        <p:attrNameLst>
                                          <p:attrName>ppt_h</p:attrName>
                                        </p:attrNameLst>
                                      </p:cBhvr>
                                      <p:tavLst>
                                        <p:tav tm="0">
                                          <p:val>
                                            <p:strVal val="ppt_h"/>
                                          </p:val>
                                        </p:tav>
                                        <p:tav tm="100000">
                                          <p:val>
                                            <p:fltVal val="0"/>
                                          </p:val>
                                        </p:tav>
                                      </p:tavLst>
                                    </p:anim>
                                    <p:anim calcmode="lin" valueType="num">
                                      <p:cBhvr>
                                        <p:cTn id="149" dur="1000"/>
                                        <p:tgtEl>
                                          <p:spTgt spid="130"/>
                                        </p:tgtEl>
                                        <p:attrNameLst>
                                          <p:attrName>style.rotation</p:attrName>
                                        </p:attrNameLst>
                                      </p:cBhvr>
                                      <p:tavLst>
                                        <p:tav tm="0">
                                          <p:val>
                                            <p:fltVal val="0"/>
                                          </p:val>
                                        </p:tav>
                                        <p:tav tm="100000">
                                          <p:val>
                                            <p:fltVal val="90"/>
                                          </p:val>
                                        </p:tav>
                                      </p:tavLst>
                                    </p:anim>
                                    <p:animEffect transition="out" filter="fade">
                                      <p:cBhvr>
                                        <p:cTn id="150" dur="1000"/>
                                        <p:tgtEl>
                                          <p:spTgt spid="130"/>
                                        </p:tgtEl>
                                      </p:cBhvr>
                                    </p:animEffect>
                                    <p:set>
                                      <p:cBhvr>
                                        <p:cTn id="151" dur="1" fill="hold">
                                          <p:stCondLst>
                                            <p:cond delay="999"/>
                                          </p:stCondLst>
                                        </p:cTn>
                                        <p:tgtEl>
                                          <p:spTgt spid="13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131"/>
                                        </p:tgtEl>
                                        <p:attrNameLst>
                                          <p:attrName>style.visibility</p:attrName>
                                        </p:attrNameLst>
                                      </p:cBhvr>
                                      <p:to>
                                        <p:strVal val="visible"/>
                                      </p:to>
                                    </p:set>
                                    <p:animEffect transition="in" filter="fade">
                                      <p:cBhvr>
                                        <p:cTn id="156" dur="1000"/>
                                        <p:tgtEl>
                                          <p:spTgt spid="131"/>
                                        </p:tgtEl>
                                      </p:cBhvr>
                                    </p:animEffect>
                                    <p:anim calcmode="lin" valueType="num">
                                      <p:cBhvr>
                                        <p:cTn id="157" dur="1000" fill="hold"/>
                                        <p:tgtEl>
                                          <p:spTgt spid="131"/>
                                        </p:tgtEl>
                                        <p:attrNameLst>
                                          <p:attrName>ppt_x</p:attrName>
                                        </p:attrNameLst>
                                      </p:cBhvr>
                                      <p:tavLst>
                                        <p:tav tm="0">
                                          <p:val>
                                            <p:strVal val="#ppt_x"/>
                                          </p:val>
                                        </p:tav>
                                        <p:tav tm="100000">
                                          <p:val>
                                            <p:strVal val="#ppt_x"/>
                                          </p:val>
                                        </p:tav>
                                      </p:tavLst>
                                    </p:anim>
                                    <p:anim calcmode="lin" valueType="num">
                                      <p:cBhvr>
                                        <p:cTn id="158" dur="1000" fill="hold"/>
                                        <p:tgtEl>
                                          <p:spTgt spid="131"/>
                                        </p:tgtEl>
                                        <p:attrNameLst>
                                          <p:attrName>ppt_y</p:attrName>
                                        </p:attrNameLst>
                                      </p:cBhvr>
                                      <p:tavLst>
                                        <p:tav tm="0">
                                          <p:val>
                                            <p:strVal val="#ppt_y+.1"/>
                                          </p:val>
                                        </p:tav>
                                        <p:tav tm="100000">
                                          <p:val>
                                            <p:strVal val="#ppt_y"/>
                                          </p:val>
                                        </p:tav>
                                      </p:tavLst>
                                    </p:anim>
                                  </p:childTnLst>
                                </p:cTn>
                              </p:par>
                              <p:par>
                                <p:cTn id="159" presetID="10" presetClass="exit" presetSubtype="0" fill="hold" grpId="1" nodeType="withEffect">
                                  <p:stCondLst>
                                    <p:cond delay="0"/>
                                  </p:stCondLst>
                                  <p:childTnLst>
                                    <p:animEffect transition="out" filter="fade">
                                      <p:cBhvr>
                                        <p:cTn id="160" dur="500"/>
                                        <p:tgtEl>
                                          <p:spTgt spid="129"/>
                                        </p:tgtEl>
                                      </p:cBhvr>
                                    </p:animEffect>
                                    <p:set>
                                      <p:cBhvr>
                                        <p:cTn id="161" dur="1" fill="hold">
                                          <p:stCondLst>
                                            <p:cond delay="499"/>
                                          </p:stCondLst>
                                        </p:cTn>
                                        <p:tgtEl>
                                          <p:spTgt spid="12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137"/>
                                        </p:tgtEl>
                                        <p:attrNameLst>
                                          <p:attrName>style.visibility</p:attrName>
                                        </p:attrNameLst>
                                      </p:cBhvr>
                                      <p:to>
                                        <p:strVal val="visible"/>
                                      </p:to>
                                    </p:set>
                                    <p:animEffect transition="in" filter="fade">
                                      <p:cBhvr>
                                        <p:cTn id="166" dur="1000"/>
                                        <p:tgtEl>
                                          <p:spTgt spid="137"/>
                                        </p:tgtEl>
                                      </p:cBhvr>
                                    </p:animEffect>
                                    <p:anim calcmode="lin" valueType="num">
                                      <p:cBhvr>
                                        <p:cTn id="167" dur="1000" fill="hold"/>
                                        <p:tgtEl>
                                          <p:spTgt spid="137"/>
                                        </p:tgtEl>
                                        <p:attrNameLst>
                                          <p:attrName>ppt_x</p:attrName>
                                        </p:attrNameLst>
                                      </p:cBhvr>
                                      <p:tavLst>
                                        <p:tav tm="0">
                                          <p:val>
                                            <p:strVal val="#ppt_x"/>
                                          </p:val>
                                        </p:tav>
                                        <p:tav tm="100000">
                                          <p:val>
                                            <p:strVal val="#ppt_x"/>
                                          </p:val>
                                        </p:tav>
                                      </p:tavLst>
                                    </p:anim>
                                    <p:anim calcmode="lin" valueType="num">
                                      <p:cBhvr>
                                        <p:cTn id="168"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1" presetClass="exit" presetSubtype="0" fill="hold" nodeType="clickEffect">
                                  <p:stCondLst>
                                    <p:cond delay="0"/>
                                  </p:stCondLst>
                                  <p:childTnLst>
                                    <p:anim calcmode="lin" valueType="num">
                                      <p:cBhvr>
                                        <p:cTn id="172" dur="1000"/>
                                        <p:tgtEl>
                                          <p:spTgt spid="137"/>
                                        </p:tgtEl>
                                        <p:attrNameLst>
                                          <p:attrName>ppt_w</p:attrName>
                                        </p:attrNameLst>
                                      </p:cBhvr>
                                      <p:tavLst>
                                        <p:tav tm="0">
                                          <p:val>
                                            <p:strVal val="ppt_w"/>
                                          </p:val>
                                        </p:tav>
                                        <p:tav tm="100000">
                                          <p:val>
                                            <p:fltVal val="0"/>
                                          </p:val>
                                        </p:tav>
                                      </p:tavLst>
                                    </p:anim>
                                    <p:anim calcmode="lin" valueType="num">
                                      <p:cBhvr>
                                        <p:cTn id="173" dur="1000"/>
                                        <p:tgtEl>
                                          <p:spTgt spid="137"/>
                                        </p:tgtEl>
                                        <p:attrNameLst>
                                          <p:attrName>ppt_h</p:attrName>
                                        </p:attrNameLst>
                                      </p:cBhvr>
                                      <p:tavLst>
                                        <p:tav tm="0">
                                          <p:val>
                                            <p:strVal val="ppt_h"/>
                                          </p:val>
                                        </p:tav>
                                        <p:tav tm="100000">
                                          <p:val>
                                            <p:fltVal val="0"/>
                                          </p:val>
                                        </p:tav>
                                      </p:tavLst>
                                    </p:anim>
                                    <p:anim calcmode="lin" valueType="num">
                                      <p:cBhvr>
                                        <p:cTn id="174" dur="1000"/>
                                        <p:tgtEl>
                                          <p:spTgt spid="137"/>
                                        </p:tgtEl>
                                        <p:attrNameLst>
                                          <p:attrName>style.rotation</p:attrName>
                                        </p:attrNameLst>
                                      </p:cBhvr>
                                      <p:tavLst>
                                        <p:tav tm="0">
                                          <p:val>
                                            <p:fltVal val="0"/>
                                          </p:val>
                                        </p:tav>
                                        <p:tav tm="100000">
                                          <p:val>
                                            <p:fltVal val="90"/>
                                          </p:val>
                                        </p:tav>
                                      </p:tavLst>
                                    </p:anim>
                                    <p:animEffect transition="out" filter="fade">
                                      <p:cBhvr>
                                        <p:cTn id="175" dur="1000"/>
                                        <p:tgtEl>
                                          <p:spTgt spid="137"/>
                                        </p:tgtEl>
                                      </p:cBhvr>
                                    </p:animEffect>
                                    <p:set>
                                      <p:cBhvr>
                                        <p:cTn id="176" dur="1" fill="hold">
                                          <p:stCondLst>
                                            <p:cond delay="999"/>
                                          </p:stCondLst>
                                        </p:cTn>
                                        <p:tgtEl>
                                          <p:spTgt spid="137"/>
                                        </p:tgtEl>
                                        <p:attrNameLst>
                                          <p:attrName>style.visibility</p:attrName>
                                        </p:attrNameLst>
                                      </p:cBhvr>
                                      <p:to>
                                        <p:strVal val="hidden"/>
                                      </p:to>
                                    </p:set>
                                  </p:childTnLst>
                                </p:cTn>
                              </p:par>
                              <p:par>
                                <p:cTn id="177" presetID="42" presetClass="entr" presetSubtype="0" fill="hold" nodeType="withEffect">
                                  <p:stCondLst>
                                    <p:cond delay="0"/>
                                  </p:stCondLst>
                                  <p:childTnLst>
                                    <p:set>
                                      <p:cBhvr>
                                        <p:cTn id="178" dur="1" fill="hold">
                                          <p:stCondLst>
                                            <p:cond delay="0"/>
                                          </p:stCondLst>
                                        </p:cTn>
                                        <p:tgtEl>
                                          <p:spTgt spid="138"/>
                                        </p:tgtEl>
                                        <p:attrNameLst>
                                          <p:attrName>style.visibility</p:attrName>
                                        </p:attrNameLst>
                                      </p:cBhvr>
                                      <p:to>
                                        <p:strVal val="visible"/>
                                      </p:to>
                                    </p:set>
                                    <p:animEffect transition="in" filter="fade">
                                      <p:cBhvr>
                                        <p:cTn id="179" dur="1000"/>
                                        <p:tgtEl>
                                          <p:spTgt spid="138"/>
                                        </p:tgtEl>
                                      </p:cBhvr>
                                    </p:animEffect>
                                    <p:anim calcmode="lin" valueType="num">
                                      <p:cBhvr>
                                        <p:cTn id="180" dur="1000" fill="hold"/>
                                        <p:tgtEl>
                                          <p:spTgt spid="138"/>
                                        </p:tgtEl>
                                        <p:attrNameLst>
                                          <p:attrName>ppt_x</p:attrName>
                                        </p:attrNameLst>
                                      </p:cBhvr>
                                      <p:tavLst>
                                        <p:tav tm="0">
                                          <p:val>
                                            <p:strVal val="#ppt_x"/>
                                          </p:val>
                                        </p:tav>
                                        <p:tav tm="100000">
                                          <p:val>
                                            <p:strVal val="#ppt_x"/>
                                          </p:val>
                                        </p:tav>
                                      </p:tavLst>
                                    </p:anim>
                                    <p:anim calcmode="lin" valueType="num">
                                      <p:cBhvr>
                                        <p:cTn id="181" dur="1000" fill="hold"/>
                                        <p:tgtEl>
                                          <p:spTgt spid="138"/>
                                        </p:tgtEl>
                                        <p:attrNameLst>
                                          <p:attrName>ppt_y</p:attrName>
                                        </p:attrNameLst>
                                      </p:cBhvr>
                                      <p:tavLst>
                                        <p:tav tm="0">
                                          <p:val>
                                            <p:strVal val="#ppt_y+.1"/>
                                          </p:val>
                                        </p:tav>
                                        <p:tav tm="100000">
                                          <p:val>
                                            <p:strVal val="#ppt_y"/>
                                          </p:val>
                                        </p:tav>
                                      </p:tavLst>
                                    </p:anim>
                                  </p:childTnLst>
                                </p:cTn>
                              </p:par>
                            </p:childTnLst>
                          </p:cTn>
                        </p:par>
                        <p:par>
                          <p:cTn id="182" fill="hold">
                            <p:stCondLst>
                              <p:cond delay="1000"/>
                            </p:stCondLst>
                            <p:childTnLst>
                              <p:par>
                                <p:cTn id="183" presetID="42" presetClass="entr" presetSubtype="0" fill="hold" nodeType="afterEffect">
                                  <p:stCondLst>
                                    <p:cond delay="0"/>
                                  </p:stCondLst>
                                  <p:childTnLst>
                                    <p:set>
                                      <p:cBhvr>
                                        <p:cTn id="184" dur="1" fill="hold">
                                          <p:stCondLst>
                                            <p:cond delay="0"/>
                                          </p:stCondLst>
                                        </p:cTn>
                                        <p:tgtEl>
                                          <p:spTgt spid="139"/>
                                        </p:tgtEl>
                                        <p:attrNameLst>
                                          <p:attrName>style.visibility</p:attrName>
                                        </p:attrNameLst>
                                      </p:cBhvr>
                                      <p:to>
                                        <p:strVal val="visible"/>
                                      </p:to>
                                    </p:set>
                                    <p:animEffect transition="in" filter="fade">
                                      <p:cBhvr>
                                        <p:cTn id="185" dur="1000"/>
                                        <p:tgtEl>
                                          <p:spTgt spid="139"/>
                                        </p:tgtEl>
                                      </p:cBhvr>
                                    </p:animEffect>
                                    <p:anim calcmode="lin" valueType="num">
                                      <p:cBhvr>
                                        <p:cTn id="186" dur="1000" fill="hold"/>
                                        <p:tgtEl>
                                          <p:spTgt spid="139"/>
                                        </p:tgtEl>
                                        <p:attrNameLst>
                                          <p:attrName>ppt_x</p:attrName>
                                        </p:attrNameLst>
                                      </p:cBhvr>
                                      <p:tavLst>
                                        <p:tav tm="0">
                                          <p:val>
                                            <p:strVal val="#ppt_x"/>
                                          </p:val>
                                        </p:tav>
                                        <p:tav tm="100000">
                                          <p:val>
                                            <p:strVal val="#ppt_x"/>
                                          </p:val>
                                        </p:tav>
                                      </p:tavLst>
                                    </p:anim>
                                    <p:anim calcmode="lin" valueType="num">
                                      <p:cBhvr>
                                        <p:cTn id="187"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P spid="123" grpId="0" animBg="1"/>
      <p:bldP spid="1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42537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26516-84E9-41CD-B996-A4C7D5D8D937}"/>
              </a:ext>
            </a:extLst>
          </p:cNvPr>
          <p:cNvSpPr txBox="1"/>
          <p:nvPr/>
        </p:nvSpPr>
        <p:spPr>
          <a:xfrm>
            <a:off x="560894" y="421626"/>
            <a:ext cx="8022211" cy="8094524"/>
          </a:xfrm>
          <a:prstGeom prst="rect">
            <a:avLst/>
          </a:prstGeom>
          <a:noFill/>
        </p:spPr>
        <p:txBody>
          <a:bodyPr wrap="square" rtlCol="0">
            <a:spAutoFit/>
          </a:bodyPr>
          <a:lstStyle/>
          <a:p>
            <a:pPr algn="ctr"/>
            <a:r>
              <a:rPr kumimoji="1" lang="ja-JP" altLang="en-US" sz="3200" b="1" dirty="0">
                <a:latin typeface="BIZ UDPゴシック" panose="020B0400000000000000" pitchFamily="50" charset="-128"/>
                <a:ea typeface="BIZ UDPゴシック" panose="020B0400000000000000" pitchFamily="50" charset="-128"/>
              </a:rPr>
              <a:t>色々な変化をたくさん書き出しましたね。</a:t>
            </a:r>
            <a:endParaRPr kumimoji="1" lang="en-US" altLang="ja-JP" sz="3200" b="1" dirty="0">
              <a:latin typeface="BIZ UDPゴシック" panose="020B0400000000000000" pitchFamily="50" charset="-128"/>
              <a:ea typeface="BIZ UDPゴシック" panose="020B0400000000000000" pitchFamily="50" charset="-128"/>
            </a:endParaRPr>
          </a:p>
          <a:p>
            <a:pPr algn="ctr"/>
            <a:endParaRPr kumimoji="1" lang="en-US" altLang="ja-JP" sz="2800" dirty="0">
              <a:latin typeface="BIZ UDPゴシック" panose="020B0400000000000000" pitchFamily="50" charset="-128"/>
              <a:ea typeface="AR P丸ゴシック体E" panose="020F0900000000000000" pitchFamily="50" charset="-128"/>
            </a:endParaRPr>
          </a:p>
          <a:p>
            <a:pPr algn="ctr"/>
            <a:r>
              <a:rPr kumimoji="1" lang="ja-JP" altLang="en-US" sz="2800" dirty="0">
                <a:solidFill>
                  <a:schemeClr val="accent1"/>
                </a:solidFill>
                <a:latin typeface="BIZ UDPゴシック" panose="020B0400000000000000" pitchFamily="50" charset="-128"/>
                <a:ea typeface="BIZ UDPゴシック" panose="020B0400000000000000" pitchFamily="50" charset="-128"/>
              </a:rPr>
              <a:t>個人向けに配信しますが、 学校での授業を</a:t>
            </a:r>
            <a:endParaRPr kumimoji="1" lang="en-US" altLang="ja-JP" sz="2800" dirty="0">
              <a:solidFill>
                <a:schemeClr val="accent1"/>
              </a:solidFill>
              <a:latin typeface="BIZ UDPゴシック" panose="020B0400000000000000" pitchFamily="50" charset="-128"/>
              <a:ea typeface="BIZ UDPゴシック" panose="020B0400000000000000" pitchFamily="50" charset="-128"/>
            </a:endParaRPr>
          </a:p>
          <a:p>
            <a:r>
              <a:rPr kumimoji="1" lang="ja-JP" altLang="en-US" sz="2800" dirty="0">
                <a:solidFill>
                  <a:schemeClr val="accent1"/>
                </a:solidFill>
                <a:latin typeface="BIZ UDPゴシック" panose="020B0400000000000000" pitchFamily="50" charset="-128"/>
                <a:ea typeface="BIZ UDPゴシック" panose="020B0400000000000000" pitchFamily="50" charset="-128"/>
              </a:rPr>
              <a:t>　　　イメージしながらご覧いただきましょう。</a:t>
            </a:r>
            <a:endParaRPr kumimoji="1" lang="en-US" altLang="ja-JP" sz="2800" dirty="0">
              <a:solidFill>
                <a:schemeClr val="accent1"/>
              </a:solidFill>
              <a:latin typeface="BIZ UDPゴシック" panose="020B0400000000000000" pitchFamily="50" charset="-128"/>
              <a:ea typeface="BIZ UDPゴシック" panose="020B0400000000000000" pitchFamily="50" charset="-128"/>
            </a:endParaRPr>
          </a:p>
          <a:p>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・では、班ごとに模造紙の上に付箋紙を出し合い、</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どんな変化があったのかまとめましょう。</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・同じことが書いてある付箋紙は、重ねます。</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・似ている内容の付箋紙は近くに並べて、グループ</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にしていきましょう。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・そこまでを</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分以内でやりましょう。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2847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fade">
                                      <p:cBhvr>
                                        <p:cTn id="29" dur="1000"/>
                                        <p:tgtEl>
                                          <p:spTgt spid="2">
                                            <p:txEl>
                                              <p:pRg st="10" end="10"/>
                                            </p:txEl>
                                          </p:spTgt>
                                        </p:tgtEl>
                                      </p:cBhvr>
                                    </p:animEffect>
                                    <p:anim calcmode="lin" valueType="num">
                                      <p:cBhvr>
                                        <p:cTn id="3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1000"/>
                                        <p:tgtEl>
                                          <p:spTgt spid="2">
                                            <p:txEl>
                                              <p:pRg st="11" end="11"/>
                                            </p:txEl>
                                          </p:spTgt>
                                        </p:tgtEl>
                                      </p:cBhvr>
                                    </p:animEffect>
                                    <p:anim calcmode="lin" valueType="num">
                                      <p:cBhvr>
                                        <p:cTn id="3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fade">
                                      <p:cBhvr>
                                        <p:cTn id="39" dur="1000"/>
                                        <p:tgtEl>
                                          <p:spTgt spid="2">
                                            <p:txEl>
                                              <p:pRg st="13" end="13"/>
                                            </p:txEl>
                                          </p:spTgt>
                                        </p:tgtEl>
                                      </p:cBhvr>
                                    </p:animEffect>
                                    <p:anim calcmode="lin" valueType="num">
                                      <p:cBhvr>
                                        <p:cTn id="4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250FC26-C442-4598-A49F-5625B59CE731}"/>
              </a:ext>
            </a:extLst>
          </p:cNvPr>
          <p:cNvSpPr/>
          <p:nvPr/>
        </p:nvSpPr>
        <p:spPr>
          <a:xfrm>
            <a:off x="152400" y="1114425"/>
            <a:ext cx="8765357" cy="541310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6DBA811-B429-4A29-95F4-3BE68CDD4740}"/>
              </a:ext>
            </a:extLst>
          </p:cNvPr>
          <p:cNvSpPr txBox="1"/>
          <p:nvPr/>
        </p:nvSpPr>
        <p:spPr>
          <a:xfrm>
            <a:off x="452486" y="330469"/>
            <a:ext cx="8691514" cy="6247864"/>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困難な問題に出会ったときには</a:t>
            </a:r>
            <a:r>
              <a:rPr kumimoji="1" lang="en-US" altLang="ja-JP" sz="3200" dirty="0">
                <a:latin typeface="BIZ UDPゴシック" panose="020B0400000000000000" pitchFamily="50" charset="-128"/>
                <a:ea typeface="BIZ UDPゴシック" panose="020B0400000000000000" pitchFamily="50" charset="-128"/>
              </a:rPr>
              <a:t>…</a:t>
            </a: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・関係していることを書きだし、</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・ウェブ図にまとめ、</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・ＳＤＧｓのどの視点と関係しているか考え、</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・解決に向けてだれが、どのような取り組み</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を進めているだろうか見つめ、</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・自分たちにできることを考え、協力し</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合って実行し、のりこえていくこと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a:t>
            </a:r>
            <a:endParaRPr kumimoji="1" lang="en-US" altLang="ja-JP"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02451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1FCA2CC-13D4-4364-83A6-797A68E7E773}"/>
              </a:ext>
            </a:extLst>
          </p:cNvPr>
          <p:cNvSpPr txBox="1"/>
          <p:nvPr/>
        </p:nvSpPr>
        <p:spPr>
          <a:xfrm>
            <a:off x="287814" y="836908"/>
            <a:ext cx="8568371" cy="452431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今日のお話は、</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b="1" dirty="0">
                <a:solidFill>
                  <a:srgbClr val="FF0000"/>
                </a:solidFill>
                <a:latin typeface="BIZ UDPゴシック" panose="020B0400000000000000" pitchFamily="50" charset="-128"/>
                <a:ea typeface="BIZ UDPゴシック" panose="020B0400000000000000" pitchFamily="50" charset="-128"/>
              </a:rPr>
              <a:t>「新型コロナウイルスから始めるＳＤＧｓの学び」</a:t>
            </a:r>
            <a:endParaRPr kumimoji="1" lang="en-US" altLang="ja-JP" sz="3200" b="1"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持続可能で、明るい未来を創っていくための</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学びのスタートとする授業でした。</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では、また会いましょう。</a:t>
            </a:r>
          </a:p>
        </p:txBody>
      </p:sp>
    </p:spTree>
    <p:extLst>
      <p:ext uri="{BB962C8B-B14F-4D97-AF65-F5344CB8AC3E}">
        <p14:creationId xmlns:p14="http://schemas.microsoft.com/office/powerpoint/2010/main" val="1321397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8DFACEAD-2837-4A2C-AA81-52430D20A98B}"/>
              </a:ext>
            </a:extLst>
          </p:cNvPr>
          <p:cNvSpPr txBox="1"/>
          <p:nvPr/>
        </p:nvSpPr>
        <p:spPr>
          <a:xfrm>
            <a:off x="358485" y="134485"/>
            <a:ext cx="534018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新型コロナウイルス</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から始める</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ＳＤＧｓの学び</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テキスト ボックス 4">
            <a:extLst>
              <a:ext uri="{FF2B5EF4-FFF2-40B4-BE49-F238E27FC236}">
                <a16:creationId xmlns:a16="http://schemas.microsoft.com/office/drawing/2014/main" id="{6B60BB53-8C16-4ED3-921E-788D43CCBEE0}"/>
              </a:ext>
            </a:extLst>
          </p:cNvPr>
          <p:cNvSpPr txBox="1"/>
          <p:nvPr/>
        </p:nvSpPr>
        <p:spPr>
          <a:xfrm>
            <a:off x="278597" y="4598449"/>
            <a:ext cx="3177473" cy="1938992"/>
          </a:xfrm>
          <a:prstGeom prst="rect">
            <a:avLst/>
          </a:prstGeom>
          <a:noFill/>
        </p:spPr>
        <p:txBody>
          <a:bodyPr wrap="none" rtlCol="0">
            <a:spAutoFit/>
          </a:bodyPr>
          <a:lstStyle/>
          <a:p>
            <a:pPr>
              <a:spcAft>
                <a:spcPts val="600"/>
              </a:spcAft>
            </a:pPr>
            <a:r>
              <a:rPr kumimoji="1" lang="ja-JP" altLang="en-US" sz="2000" dirty="0">
                <a:latin typeface="BIZ UDPゴシック" panose="020B0400000000000000" pitchFamily="50" charset="-128"/>
                <a:ea typeface="BIZ UDPゴシック" panose="020B0400000000000000" pitchFamily="50" charset="-128"/>
              </a:rPr>
              <a:t>日本ＥＳＤ学会副会長　　</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手島利夫</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zh-CN" altLang="en-US" sz="2000" dirty="0">
                <a:latin typeface="BIZ UDPゴシック" panose="020B0400000000000000" pitchFamily="50" charset="-128"/>
                <a:ea typeface="BIZ UDPゴシック" panose="020B0400000000000000" pitchFamily="50" charset="-128"/>
              </a:rPr>
              <a:t>企画制作　朝日小学生新聞</a:t>
            </a:r>
            <a:endParaRPr kumimoji="1" lang="en-US" altLang="ja-JP"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936110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p:bldP spid="16" grpId="0" animBg="1"/>
      <p:bldP spid="20"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26516-84E9-41CD-B996-A4C7D5D8D937}"/>
              </a:ext>
            </a:extLst>
          </p:cNvPr>
          <p:cNvSpPr txBox="1"/>
          <p:nvPr/>
        </p:nvSpPr>
        <p:spPr>
          <a:xfrm>
            <a:off x="560894" y="339726"/>
            <a:ext cx="8022211" cy="7048083"/>
          </a:xfrm>
          <a:prstGeom prst="rect">
            <a:avLst/>
          </a:prstGeom>
          <a:noFill/>
        </p:spPr>
        <p:txBody>
          <a:bodyPr wrap="square" rtlCol="0">
            <a:spAutoFit/>
          </a:bodyPr>
          <a:lstStyle/>
          <a:p>
            <a:r>
              <a:rPr kumimoji="1" lang="en-US" altLang="ja-JP" sz="28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2800" dirty="0">
                <a:solidFill>
                  <a:schemeClr val="accent5">
                    <a:lumMod val="75000"/>
                  </a:schemeClr>
                </a:solidFill>
                <a:latin typeface="BIZ UDPゴシック" panose="020B0400000000000000" pitchFamily="50" charset="-128"/>
                <a:ea typeface="BIZ UDPゴシック" panose="020B0400000000000000" pitchFamily="50" charset="-128"/>
              </a:rPr>
              <a:t>確認しよう</a:t>
            </a:r>
            <a:r>
              <a:rPr kumimoji="1" lang="en-US" altLang="ja-JP" sz="2800" dirty="0">
                <a:solidFill>
                  <a:schemeClr val="accent5">
                    <a:lumMod val="75000"/>
                  </a:schemeClr>
                </a:solidFill>
                <a:latin typeface="BIZ UDPゴシック" panose="020B0400000000000000" pitchFamily="50" charset="-128"/>
                <a:ea typeface="BIZ UDPゴシック" panose="020B0400000000000000" pitchFamily="50" charset="-128"/>
              </a:rPr>
              <a:t>】</a:t>
            </a:r>
          </a:p>
          <a:p>
            <a:endParaRPr kumimoji="1" lang="en-US" altLang="ja-JP" sz="2800" dirty="0">
              <a:solidFill>
                <a:schemeClr val="accent5">
                  <a:lumMod val="75000"/>
                </a:schemeClr>
              </a:solidFill>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新型コロナウイルスが大流行が始まった</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1</a:t>
            </a:r>
            <a:r>
              <a:rPr kumimoji="1" lang="ja-JP" altLang="en-US" sz="2800" dirty="0">
                <a:latin typeface="BIZ UDPゴシック" panose="020B0400000000000000" pitchFamily="50" charset="-128"/>
                <a:ea typeface="BIZ UDPゴシック" panose="020B0400000000000000" pitchFamily="50" charset="-128"/>
              </a:rPr>
              <a:t>月下旬から</a:t>
            </a:r>
            <a:r>
              <a:rPr kumimoji="1" lang="en-US" altLang="ja-JP" sz="2800" dirty="0">
                <a:latin typeface="BIZ UDPゴシック" panose="020B0400000000000000" pitchFamily="50" charset="-128"/>
                <a:ea typeface="BIZ UDPゴシック" panose="020B0400000000000000" pitchFamily="50" charset="-128"/>
              </a:rPr>
              <a:t>5</a:t>
            </a:r>
            <a:r>
              <a:rPr kumimoji="1" lang="ja-JP" altLang="en-US" sz="2800" dirty="0">
                <a:latin typeface="BIZ UDPゴシック" panose="020B0400000000000000" pitchFamily="50" charset="-128"/>
                <a:ea typeface="BIZ UDPゴシック" panose="020B0400000000000000" pitchFamily="50" charset="-128"/>
              </a:rPr>
              <a:t>月</a:t>
            </a:r>
            <a:r>
              <a:rPr kumimoji="1" lang="en-US" altLang="ja-JP" sz="2800" dirty="0">
                <a:latin typeface="BIZ UDPゴシック" panose="020B0400000000000000" pitchFamily="50" charset="-128"/>
                <a:ea typeface="BIZ UDPゴシック" panose="020B0400000000000000" pitchFamily="50" charset="-128"/>
              </a:rPr>
              <a:t>25</a:t>
            </a:r>
            <a:r>
              <a:rPr kumimoji="1" lang="ja-JP" altLang="en-US" sz="2800" dirty="0">
                <a:latin typeface="BIZ UDPゴシック" panose="020B0400000000000000" pitchFamily="50" charset="-128"/>
                <a:ea typeface="BIZ UDPゴシック" panose="020B0400000000000000" pitchFamily="50" charset="-128"/>
              </a:rPr>
              <a:t>日までのできごとを、</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朝日小学生新聞でふり返ってみましょう。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ゆっくりと示しますから、忘れていたけれど、</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大事な変化だなと思うものがあれば、付箋紙</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に書き足してください。</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93384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Effect transition="in" filter="fade">
                                      <p:cBhvr>
                                        <p:cTn id="13" dur="1000"/>
                                        <p:tgtEl>
                                          <p:spTgt spid="2">
                                            <p:txEl>
                                              <p:pRg st="10" end="10"/>
                                            </p:txEl>
                                          </p:spTgt>
                                        </p:tgtEl>
                                      </p:cBhvr>
                                    </p:animEffect>
                                    <p:anim calcmode="lin" valueType="num">
                                      <p:cBhvr>
                                        <p:cTn id="1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animEffect transition="in" filter="fade">
                                      <p:cBhvr>
                                        <p:cTn id="19" dur="1000"/>
                                        <p:tgtEl>
                                          <p:spTgt spid="2">
                                            <p:txEl>
                                              <p:pRg st="11" end="11"/>
                                            </p:txEl>
                                          </p:spTgt>
                                        </p:tgtEl>
                                      </p:cBhvr>
                                    </p:animEffect>
                                    <p:anim calcmode="lin" valueType="num">
                                      <p:cBhvr>
                                        <p:cTn id="2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animEffect transition="in" filter="fade">
                                      <p:cBhvr>
                                        <p:cTn id="25" dur="1000"/>
                                        <p:tgtEl>
                                          <p:spTgt spid="2">
                                            <p:txEl>
                                              <p:pRg st="12" end="12"/>
                                            </p:txEl>
                                          </p:spTgt>
                                        </p:tgtEl>
                                      </p:cBhvr>
                                    </p:animEffect>
                                    <p:anim calcmode="lin" valueType="num">
                                      <p:cBhvr>
                                        <p:cTn id="2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23120C-3492-4844-92B2-379589D3CFFD}"/>
              </a:ext>
            </a:extLst>
          </p:cNvPr>
          <p:cNvSpPr txBox="1"/>
          <p:nvPr/>
        </p:nvSpPr>
        <p:spPr>
          <a:xfrm>
            <a:off x="3987539" y="6488668"/>
            <a:ext cx="4807669"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21</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5" name="テキスト ボックス 4">
            <a:extLst>
              <a:ext uri="{FF2B5EF4-FFF2-40B4-BE49-F238E27FC236}">
                <a16:creationId xmlns:a16="http://schemas.microsoft.com/office/drawing/2014/main" id="{BF0FEAAF-8BFE-4C9D-8733-2B498CDB7592}"/>
              </a:ext>
            </a:extLst>
          </p:cNvPr>
          <p:cNvSpPr txBox="1"/>
          <p:nvPr/>
        </p:nvSpPr>
        <p:spPr>
          <a:xfrm>
            <a:off x="2511179" y="138498"/>
            <a:ext cx="412164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新型肺炎が中国から広がった</a:t>
            </a:r>
          </a:p>
        </p:txBody>
      </p:sp>
      <p:pic>
        <p:nvPicPr>
          <p:cNvPr id="3" name="図 2">
            <a:extLst>
              <a:ext uri="{FF2B5EF4-FFF2-40B4-BE49-F238E27FC236}">
                <a16:creationId xmlns:a16="http://schemas.microsoft.com/office/drawing/2014/main" id="{C2CFE5E5-3D44-493B-9D13-704C7F5D6A1A}"/>
              </a:ext>
            </a:extLst>
          </p:cNvPr>
          <p:cNvPicPr>
            <a:picLocks noChangeAspect="1"/>
          </p:cNvPicPr>
          <p:nvPr/>
        </p:nvPicPr>
        <p:blipFill>
          <a:blip r:embed="rId3"/>
          <a:stretch>
            <a:fillRect/>
          </a:stretch>
        </p:blipFill>
        <p:spPr>
          <a:xfrm>
            <a:off x="400049" y="808512"/>
            <a:ext cx="8343900" cy="5680156"/>
          </a:xfrm>
          <a:prstGeom prst="rect">
            <a:avLst/>
          </a:prstGeom>
        </p:spPr>
      </p:pic>
    </p:spTree>
    <p:extLst>
      <p:ext uri="{BB962C8B-B14F-4D97-AF65-F5344CB8AC3E}">
        <p14:creationId xmlns:p14="http://schemas.microsoft.com/office/powerpoint/2010/main" val="175758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898927" y="6297105"/>
            <a:ext cx="3744040"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年２月１日　朝日小学生新聞記事より</a:t>
            </a:r>
          </a:p>
        </p:txBody>
      </p:sp>
      <p:pic>
        <p:nvPicPr>
          <p:cNvPr id="3" name="図 2">
            <a:extLst>
              <a:ext uri="{FF2B5EF4-FFF2-40B4-BE49-F238E27FC236}">
                <a16:creationId xmlns:a16="http://schemas.microsoft.com/office/drawing/2014/main" id="{6F8F3A79-082B-49B1-A95F-94CBE518AD87}"/>
              </a:ext>
            </a:extLst>
          </p:cNvPr>
          <p:cNvPicPr>
            <a:picLocks noChangeAspect="1"/>
          </p:cNvPicPr>
          <p:nvPr/>
        </p:nvPicPr>
        <p:blipFill rotWithShape="1">
          <a:blip r:embed="rId3"/>
          <a:srcRect l="6209" t="22822" r="38969" b="11892"/>
          <a:stretch/>
        </p:blipFill>
        <p:spPr>
          <a:xfrm>
            <a:off x="641022" y="1030650"/>
            <a:ext cx="7861956" cy="5266455"/>
          </a:xfrm>
          <a:prstGeom prst="rect">
            <a:avLst/>
          </a:prstGeom>
        </p:spPr>
      </p:pic>
      <p:sp>
        <p:nvSpPr>
          <p:cNvPr id="4" name="テキスト ボックス 3">
            <a:extLst>
              <a:ext uri="{FF2B5EF4-FFF2-40B4-BE49-F238E27FC236}">
                <a16:creationId xmlns:a16="http://schemas.microsoft.com/office/drawing/2014/main" id="{C8DB2804-07FF-4D74-9B3D-55088964CD04}"/>
              </a:ext>
            </a:extLst>
          </p:cNvPr>
          <p:cNvSpPr txBox="1"/>
          <p:nvPr/>
        </p:nvSpPr>
        <p:spPr>
          <a:xfrm>
            <a:off x="1330567" y="171654"/>
            <a:ext cx="648286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世界保健機関（ＷＨＯ）が緊急事態宣言を出した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834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83582" y="585536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年２月７日　朝日小学生新聞記事より</a:t>
            </a:r>
          </a:p>
        </p:txBody>
      </p:sp>
      <p:sp>
        <p:nvSpPr>
          <p:cNvPr id="4" name="テキスト ボックス 3">
            <a:extLst>
              <a:ext uri="{FF2B5EF4-FFF2-40B4-BE49-F238E27FC236}">
                <a16:creationId xmlns:a16="http://schemas.microsoft.com/office/drawing/2014/main" id="{DD28DCE6-52E1-4ED4-B986-06B7552F8EAC}"/>
              </a:ext>
            </a:extLst>
          </p:cNvPr>
          <p:cNvSpPr txBox="1"/>
          <p:nvPr/>
        </p:nvSpPr>
        <p:spPr>
          <a:xfrm>
            <a:off x="2171343" y="233196"/>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マスクや消毒薬が品切れになった</a:t>
            </a:r>
          </a:p>
        </p:txBody>
      </p:sp>
      <p:pic>
        <p:nvPicPr>
          <p:cNvPr id="5" name="図 4">
            <a:extLst>
              <a:ext uri="{FF2B5EF4-FFF2-40B4-BE49-F238E27FC236}">
                <a16:creationId xmlns:a16="http://schemas.microsoft.com/office/drawing/2014/main" id="{77F308BA-1DA0-4604-9986-F7ED90B8B498}"/>
              </a:ext>
            </a:extLst>
          </p:cNvPr>
          <p:cNvPicPr>
            <a:picLocks noChangeAspect="1"/>
          </p:cNvPicPr>
          <p:nvPr/>
        </p:nvPicPr>
        <p:blipFill>
          <a:blip r:embed="rId3"/>
          <a:stretch>
            <a:fillRect/>
          </a:stretch>
        </p:blipFill>
        <p:spPr>
          <a:xfrm>
            <a:off x="586286" y="1124238"/>
            <a:ext cx="7971428" cy="4609524"/>
          </a:xfrm>
          <a:prstGeom prst="rect">
            <a:avLst/>
          </a:prstGeom>
        </p:spPr>
      </p:pic>
    </p:spTree>
    <p:extLst>
      <p:ext uri="{BB962C8B-B14F-4D97-AF65-F5344CB8AC3E}">
        <p14:creationId xmlns:p14="http://schemas.microsoft.com/office/powerpoint/2010/main" val="425837052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1283</TotalTime>
  <Words>5895</Words>
  <Application>Microsoft Office PowerPoint</Application>
  <PresentationFormat>画面に合わせる (4:3)</PresentationFormat>
  <Paragraphs>936</Paragraphs>
  <Slides>52</Slides>
  <Notes>51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52</vt:i4>
      </vt:variant>
    </vt:vector>
  </HeadingPairs>
  <TitlesOfParts>
    <vt:vector size="61" baseType="lpstr">
      <vt:lpstr>AR P丸ゴシック体E</vt:lpstr>
      <vt:lpstr>AR丸ゴシック体E</vt:lpstr>
      <vt:lpstr>BIZ UDPゴシック</vt:lpstr>
      <vt:lpstr>UD デジタル 教科書体 NP-B</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140</cp:revision>
  <cp:lastPrinted>2020-06-05T07:10:17Z</cp:lastPrinted>
  <dcterms:created xsi:type="dcterms:W3CDTF">2020-06-01T01:24:37Z</dcterms:created>
  <dcterms:modified xsi:type="dcterms:W3CDTF">2020-06-05T07:16:48Z</dcterms:modified>
</cp:coreProperties>
</file>