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398" r:id="rId2"/>
    <p:sldId id="3399" r:id="rId3"/>
    <p:sldId id="279" r:id="rId4"/>
    <p:sldId id="273" r:id="rId5"/>
    <p:sldId id="3191" r:id="rId6"/>
    <p:sldId id="3419" r:id="rId7"/>
    <p:sldId id="3418" r:id="rId8"/>
    <p:sldId id="3400" r:id="rId9"/>
    <p:sldId id="3401" r:id="rId10"/>
    <p:sldId id="3402" r:id="rId11"/>
    <p:sldId id="3403" r:id="rId12"/>
    <p:sldId id="3404" r:id="rId13"/>
    <p:sldId id="3405" r:id="rId14"/>
    <p:sldId id="3406" r:id="rId15"/>
    <p:sldId id="3407" r:id="rId16"/>
    <p:sldId id="3408" r:id="rId17"/>
    <p:sldId id="3420" r:id="rId18"/>
    <p:sldId id="260" r:id="rId19"/>
    <p:sldId id="261" r:id="rId20"/>
    <p:sldId id="257" r:id="rId21"/>
    <p:sldId id="262" r:id="rId22"/>
    <p:sldId id="3417" r:id="rId23"/>
    <p:sldId id="3409" r:id="rId24"/>
    <p:sldId id="3410" r:id="rId25"/>
    <p:sldId id="3411" r:id="rId26"/>
    <p:sldId id="3415" r:id="rId27"/>
    <p:sldId id="3412" r:id="rId28"/>
    <p:sldId id="3413" r:id="rId29"/>
    <p:sldId id="258" r:id="rId30"/>
    <p:sldId id="259" r:id="rId31"/>
    <p:sldId id="263" r:id="rId32"/>
    <p:sldId id="264" r:id="rId33"/>
    <p:sldId id="265" r:id="rId34"/>
    <p:sldId id="270" r:id="rId35"/>
    <p:sldId id="271" r:id="rId36"/>
    <p:sldId id="268" r:id="rId37"/>
    <p:sldId id="284" r:id="rId38"/>
    <p:sldId id="274" r:id="rId39"/>
    <p:sldId id="267" r:id="rId40"/>
    <p:sldId id="27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9FF"/>
    <a:srgbClr val="F6C3FF"/>
    <a:srgbClr val="FFCCFF"/>
    <a:srgbClr val="EA1AC2"/>
    <a:srgbClr val="B9FDF2"/>
    <a:srgbClr val="4472C4"/>
    <a:srgbClr val="CCFFFF"/>
    <a:srgbClr val="FFFFFF"/>
    <a:srgbClr val="F9EEAD"/>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9" d="100"/>
          <a:sy n="79" d="100"/>
        </p:scale>
        <p:origin x="11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6BA75-2BCE-4167-8C84-445CD92A05D9}" type="datetimeFigureOut">
              <a:rPr kumimoji="1" lang="ja-JP" altLang="en-US" smtClean="0"/>
              <a:t>2025/7/3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A2E4E-1BC6-4085-BB03-24D024AC2836}" type="slidenum">
              <a:rPr kumimoji="1" lang="ja-JP" altLang="en-US" smtClean="0"/>
              <a:t>‹#›</a:t>
            </a:fld>
            <a:endParaRPr kumimoji="1" lang="ja-JP" altLang="en-US"/>
          </a:p>
        </p:txBody>
      </p:sp>
    </p:spTree>
    <p:extLst>
      <p:ext uri="{BB962C8B-B14F-4D97-AF65-F5344CB8AC3E}">
        <p14:creationId xmlns:p14="http://schemas.microsoft.com/office/powerpoint/2010/main" val="14237030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1616075" y="1198563"/>
            <a:ext cx="7986713" cy="599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3751">
              <a:defRPr kumimoji="1" sz="2000">
                <a:solidFill>
                  <a:schemeClr val="tx1"/>
                </a:solidFill>
                <a:latin typeface="Arial" panose="020B0604020202020204" pitchFamily="34" charset="0"/>
                <a:ea typeface="ＭＳ Ｐゴシック" panose="020B0600070205080204" pitchFamily="50" charset="-128"/>
              </a:defRPr>
            </a:lvl1pPr>
            <a:lvl2pPr defTabSz="1373751">
              <a:defRPr kumimoji="1" sz="2000">
                <a:solidFill>
                  <a:schemeClr val="tx1"/>
                </a:solidFill>
                <a:latin typeface="Arial" panose="020B0604020202020204" pitchFamily="34" charset="0"/>
                <a:ea typeface="ＭＳ Ｐゴシック" panose="020B0600070205080204" pitchFamily="50" charset="-128"/>
              </a:defRPr>
            </a:lvl2pPr>
            <a:lvl3pPr defTabSz="1373751">
              <a:defRPr kumimoji="1" sz="2000">
                <a:solidFill>
                  <a:schemeClr val="tx1"/>
                </a:solidFill>
                <a:latin typeface="Arial" panose="020B0604020202020204" pitchFamily="34" charset="0"/>
                <a:ea typeface="ＭＳ Ｐゴシック" panose="020B0600070205080204" pitchFamily="50" charset="-128"/>
              </a:defRPr>
            </a:lvl3pPr>
            <a:lvl4pPr defTabSz="1373751">
              <a:defRPr kumimoji="1" sz="2000">
                <a:solidFill>
                  <a:schemeClr val="tx1"/>
                </a:solidFill>
                <a:latin typeface="Arial" panose="020B0604020202020204" pitchFamily="34" charset="0"/>
                <a:ea typeface="ＭＳ Ｐゴシック" panose="020B0600070205080204" pitchFamily="50" charset="-128"/>
              </a:defRPr>
            </a:lvl4pPr>
            <a:lvl5pPr defTabSz="1373751">
              <a:defRPr kumimoji="1" sz="2000">
                <a:solidFill>
                  <a:schemeClr val="tx1"/>
                </a:solidFill>
                <a:latin typeface="Arial" panose="020B0604020202020204" pitchFamily="34" charset="0"/>
                <a:ea typeface="ＭＳ Ｐゴシック" panose="020B0600070205080204" pitchFamily="50" charset="-128"/>
              </a:defRPr>
            </a:lvl5pPr>
            <a:lvl6pPr marL="2546382"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3724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28116"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1898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5</a:t>
            </a:fld>
            <a:endParaRPr lang="ja-JP" altLang="en-US" sz="1300">
              <a:latin typeface="Calibri" panose="020F0502020204030204" pitchFamily="34" charset="0"/>
            </a:endParaRPr>
          </a:p>
        </p:txBody>
      </p:sp>
    </p:spTree>
    <p:extLst>
      <p:ext uri="{BB962C8B-B14F-4D97-AF65-F5344CB8AC3E}">
        <p14:creationId xmlns:p14="http://schemas.microsoft.com/office/powerpoint/2010/main" val="253721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E0A2E4E-1BC6-4085-BB03-24D024AC2836}" type="slidenum">
              <a:rPr kumimoji="1" lang="ja-JP" altLang="en-US" smtClean="0"/>
              <a:t>18</a:t>
            </a:fld>
            <a:endParaRPr kumimoji="1" lang="ja-JP" altLang="en-US"/>
          </a:p>
        </p:txBody>
      </p:sp>
    </p:spTree>
    <p:extLst>
      <p:ext uri="{BB962C8B-B14F-4D97-AF65-F5344CB8AC3E}">
        <p14:creationId xmlns:p14="http://schemas.microsoft.com/office/powerpoint/2010/main" val="269808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188169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107857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372366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1246124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395640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283574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85815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18051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375478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289983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AF5F74-2B49-4BCC-8028-E5B03149D8C8}" type="datetimeFigureOut">
              <a:rPr kumimoji="1" lang="ja-JP" altLang="en-US" smtClean="0"/>
              <a:t>2025/7/3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316184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F5F74-2B49-4BCC-8028-E5B03149D8C8}" type="datetimeFigureOut">
              <a:rPr kumimoji="1" lang="ja-JP" altLang="en-US" smtClean="0"/>
              <a:t>2025/7/3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21F52-95CF-4F8C-BBFB-AEBDD1470BD9}" type="slidenum">
              <a:rPr kumimoji="1" lang="ja-JP" altLang="en-US" smtClean="0"/>
              <a:t>‹#›</a:t>
            </a:fld>
            <a:endParaRPr kumimoji="1" lang="ja-JP" altLang="en-US"/>
          </a:p>
        </p:txBody>
      </p:sp>
    </p:spTree>
    <p:extLst>
      <p:ext uri="{BB962C8B-B14F-4D97-AF65-F5344CB8AC3E}">
        <p14:creationId xmlns:p14="http://schemas.microsoft.com/office/powerpoint/2010/main" val="338449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9CA619-D67A-A7C7-581F-959E682248B4}"/>
              </a:ext>
            </a:extLst>
          </p:cNvPr>
          <p:cNvSpPr txBox="1"/>
          <p:nvPr/>
        </p:nvSpPr>
        <p:spPr>
          <a:xfrm>
            <a:off x="327803" y="274290"/>
            <a:ext cx="8488394" cy="6309420"/>
          </a:xfrm>
          <a:prstGeom prst="rect">
            <a:avLst/>
          </a:prstGeom>
          <a:solidFill>
            <a:schemeClr val="accent6">
              <a:lumMod val="20000"/>
              <a:lumOff val="80000"/>
            </a:schemeClr>
          </a:solidFill>
        </p:spPr>
        <p:txBody>
          <a:bodyPr wrap="square" rtlCol="0">
            <a:spAutoFit/>
          </a:bodyPr>
          <a:lstStyle/>
          <a:p>
            <a:endParaRPr lang="en-US" altLang="ja-JP" sz="14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　練馬区立大泉第一小学校 校内研究会　</a:t>
            </a:r>
            <a:r>
              <a:rPr lang="ja-JP" altLang="en-US" sz="1600" dirty="0">
                <a:latin typeface="HGP創英角ｺﾞｼｯｸUB" panose="020B0900000000000000" pitchFamily="50" charset="-128"/>
                <a:ea typeface="HGP創英角ｺﾞｼｯｸUB" panose="020B0900000000000000" pitchFamily="50" charset="-128"/>
              </a:rPr>
              <a:t>令和７年</a:t>
            </a:r>
            <a:r>
              <a:rPr lang="en-US" altLang="ja-JP" sz="1600" dirty="0">
                <a:latin typeface="HGP創英角ｺﾞｼｯｸUB" panose="020B0900000000000000" pitchFamily="50" charset="-128"/>
                <a:ea typeface="HGP創英角ｺﾞｼｯｸUB" panose="020B0900000000000000" pitchFamily="50" charset="-128"/>
              </a:rPr>
              <a:t>7</a:t>
            </a:r>
            <a:r>
              <a:rPr lang="ja-JP" altLang="en-US" sz="1600" dirty="0">
                <a:latin typeface="HGP創英角ｺﾞｼｯｸUB" panose="020B0900000000000000" pitchFamily="50" charset="-128"/>
                <a:ea typeface="HGP創英角ｺﾞｼｯｸUB" panose="020B0900000000000000" pitchFamily="50" charset="-128"/>
              </a:rPr>
              <a:t>月２日</a:t>
            </a:r>
            <a:endParaRPr lang="en-US" altLang="ja-JP" sz="2800" b="1"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「児童が</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自らの学びを大切に</a:t>
            </a:r>
            <a:r>
              <a:rPr kumimoji="1" lang="ja-JP" altLang="en-US" sz="2800" dirty="0">
                <a:latin typeface="AR P丸ゴシック体E" panose="020F0900000000000000" pitchFamily="50" charset="-128"/>
                <a:ea typeface="AR P丸ゴシック体E" panose="020F0900000000000000" pitchFamily="50" charset="-128"/>
              </a:rPr>
              <a:t>し、</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学び続ける</a:t>
            </a:r>
            <a:r>
              <a:rPr kumimoji="1" lang="ja-JP" altLang="en-US" sz="2800" dirty="0">
                <a:latin typeface="AR P丸ゴシック体E" panose="020F0900000000000000" pitchFamily="50" charset="-128"/>
                <a:ea typeface="AR P丸ゴシック体E" panose="020F0900000000000000" pitchFamily="50" charset="-128"/>
              </a:rPr>
              <a:t>ため</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にはどうすればよいのか・・・」についての工夫。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　「探究のサイクル」</a:t>
            </a:r>
            <a:r>
              <a:rPr kumimoji="1" lang="ja-JP" altLang="en-US" sz="2800" dirty="0">
                <a:latin typeface="AR P丸ゴシック体E" panose="020F0900000000000000" pitchFamily="50" charset="-128"/>
                <a:ea typeface="AR P丸ゴシック体E" panose="020F0900000000000000" pitchFamily="50" charset="-128"/>
              </a:rPr>
              <a:t>を重視していくということでした。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先生方は、素晴らしい工夫をして子どもたちの学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びを支えようとされていました。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私からは、探究サイクルの要点と単元開発をどの</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ように進めたらいいのだろうか、といったお話をさせ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ていただきました。その際の資料を編集しました。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17827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D655-65B4-4BC8-E2D5-7A73CB76FC1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41B0DAC-01AF-47B2-CFD2-F9BC5DA9ED98}"/>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627198" y="0"/>
            <a:ext cx="7889603" cy="6786167"/>
          </a:xfrm>
          <a:prstGeom prst="rect">
            <a:avLst/>
          </a:prstGeom>
        </p:spPr>
      </p:pic>
      <p:cxnSp>
        <p:nvCxnSpPr>
          <p:cNvPr id="4" name="直線コネクタ 3">
            <a:extLst>
              <a:ext uri="{FF2B5EF4-FFF2-40B4-BE49-F238E27FC236}">
                <a16:creationId xmlns:a16="http://schemas.microsoft.com/office/drawing/2014/main" id="{99780877-F824-026B-8C34-81611B849500}"/>
              </a:ext>
            </a:extLst>
          </p:cNvPr>
          <p:cNvCxnSpPr>
            <a:cxnSpLocks/>
          </p:cNvCxnSpPr>
          <p:nvPr/>
        </p:nvCxnSpPr>
        <p:spPr>
          <a:xfrm>
            <a:off x="4429126" y="1814512"/>
            <a:ext cx="15144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03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07E13-FB29-A73A-C51C-C8E554A1898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54134F7-E84B-5A84-B388-370AE08F68DF}"/>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cxnSp>
        <p:nvCxnSpPr>
          <p:cNvPr id="4" name="直線コネクタ 3">
            <a:extLst>
              <a:ext uri="{FF2B5EF4-FFF2-40B4-BE49-F238E27FC236}">
                <a16:creationId xmlns:a16="http://schemas.microsoft.com/office/drawing/2014/main" id="{24F4D63B-2954-FC9C-3C28-54DDC9488D9F}"/>
              </a:ext>
            </a:extLst>
          </p:cNvPr>
          <p:cNvCxnSpPr>
            <a:cxnSpLocks/>
          </p:cNvCxnSpPr>
          <p:nvPr/>
        </p:nvCxnSpPr>
        <p:spPr>
          <a:xfrm>
            <a:off x="1071563" y="4957763"/>
            <a:ext cx="4714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4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84A680-A76E-E0A8-B554-EFFA7548BE4C}"/>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spTree>
    <p:extLst>
      <p:ext uri="{BB962C8B-B14F-4D97-AF65-F5344CB8AC3E}">
        <p14:creationId xmlns:p14="http://schemas.microsoft.com/office/powerpoint/2010/main" val="166163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AA0872-E5B9-5965-DE04-35C9D6215ECA}"/>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spTree>
    <p:extLst>
      <p:ext uri="{BB962C8B-B14F-4D97-AF65-F5344CB8AC3E}">
        <p14:creationId xmlns:p14="http://schemas.microsoft.com/office/powerpoint/2010/main" val="326693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D34463-B1AB-5E20-1217-C45C20DA58E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97348" y="0"/>
            <a:ext cx="5149304" cy="6858000"/>
          </a:xfrm>
          <a:prstGeom prst="rect">
            <a:avLst/>
          </a:prstGeom>
        </p:spPr>
      </p:pic>
    </p:spTree>
    <p:extLst>
      <p:ext uri="{BB962C8B-B14F-4D97-AF65-F5344CB8AC3E}">
        <p14:creationId xmlns:p14="http://schemas.microsoft.com/office/powerpoint/2010/main" val="427764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323242-A119-007A-FCBF-C90D9FB8FD1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286000" y="0"/>
            <a:ext cx="4860652" cy="6858000"/>
          </a:xfrm>
          <a:prstGeom prst="rect">
            <a:avLst/>
          </a:prstGeom>
        </p:spPr>
      </p:pic>
    </p:spTree>
    <p:extLst>
      <p:ext uri="{BB962C8B-B14F-4D97-AF65-F5344CB8AC3E}">
        <p14:creationId xmlns:p14="http://schemas.microsoft.com/office/powerpoint/2010/main" val="3685678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18E9422-5089-5D8E-6C14-AEF5F240AF98}"/>
              </a:ext>
            </a:extLst>
          </p:cNvPr>
          <p:cNvSpPr/>
          <p:nvPr/>
        </p:nvSpPr>
        <p:spPr>
          <a:xfrm>
            <a:off x="414338" y="5366027"/>
            <a:ext cx="8592046" cy="633502"/>
          </a:xfrm>
          <a:prstGeom prst="round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C27D081-1781-9342-F1AD-EBC07F8CA038}"/>
              </a:ext>
            </a:extLst>
          </p:cNvPr>
          <p:cNvSpPr txBox="1"/>
          <p:nvPr/>
        </p:nvSpPr>
        <p:spPr>
          <a:xfrm>
            <a:off x="524575" y="244703"/>
            <a:ext cx="8747908" cy="6555641"/>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自分たちは</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どんな所</a:t>
            </a:r>
            <a:r>
              <a:rPr kumimoji="1" lang="ja-JP" altLang="en-US" sz="2800" dirty="0">
                <a:latin typeface="AR P丸ゴシック体E" panose="020F0900000000000000" pitchFamily="50" charset="-128"/>
                <a:ea typeface="AR P丸ゴシック体E" panose="020F0900000000000000" pitchFamily="50" charset="-128"/>
              </a:rPr>
              <a:t>で暮らしているのだろうか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練馬区は、そして大泉の町は、どんな所なのだろうか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地形、安全（地震・火災、水害、戦争）、産業（農業）、</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暮らしやすさ、子育て、人とのつながり、歴史、</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伝統、文化、交通、環境、医療、仕事、物価、</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町づくりの方針（ユニバーサルデザイン）など・・・</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視点を持って</a:t>
            </a:r>
            <a:r>
              <a:rPr kumimoji="1" lang="ja-JP" altLang="en-US" sz="2800" dirty="0">
                <a:latin typeface="AR P丸ゴシック体E" panose="020F0900000000000000" pitchFamily="50" charset="-128"/>
                <a:ea typeface="AR P丸ゴシック体E" panose="020F0900000000000000" pitchFamily="50" charset="-128"/>
              </a:rPr>
              <a:t>町の</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現状</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課題</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未来</a:t>
            </a:r>
            <a:r>
              <a:rPr kumimoji="1" lang="ja-JP" altLang="en-US" sz="2800" dirty="0">
                <a:latin typeface="AR P丸ゴシック体E" panose="020F0900000000000000" pitchFamily="50" charset="-128"/>
                <a:ea typeface="AR P丸ゴシック体E" panose="020F0900000000000000" pitchFamily="50" charset="-128"/>
              </a:rPr>
              <a:t>を考え、語る学習は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区役所のパンフレットから作れるかも知れません。</a:t>
            </a:r>
          </a:p>
        </p:txBody>
      </p:sp>
    </p:spTree>
    <p:extLst>
      <p:ext uri="{BB962C8B-B14F-4D97-AF65-F5344CB8AC3E}">
        <p14:creationId xmlns:p14="http://schemas.microsoft.com/office/powerpoint/2010/main" val="40254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0" end="10"/>
                                            </p:txEl>
                                          </p:spTgt>
                                        </p:tgtEl>
                                        <p:attrNameLst>
                                          <p:attrName>style.visibility</p:attrName>
                                        </p:attrNameLst>
                                      </p:cBhvr>
                                      <p:to>
                                        <p:strVal val="visible"/>
                                      </p:to>
                                    </p:set>
                                    <p:animEffect transition="in" filter="fade">
                                      <p:cBhvr>
                                        <p:cTn id="28" dur="1000"/>
                                        <p:tgtEl>
                                          <p:spTgt spid="2">
                                            <p:txEl>
                                              <p:pRg st="10" end="10"/>
                                            </p:txEl>
                                          </p:spTgt>
                                        </p:tgtEl>
                                      </p:cBhvr>
                                    </p:animEffect>
                                    <p:anim calcmode="lin" valueType="num">
                                      <p:cBhvr>
                                        <p:cTn id="2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fade">
                                      <p:cBhvr>
                                        <p:cTn id="35" dur="1000"/>
                                        <p:tgtEl>
                                          <p:spTgt spid="2">
                                            <p:txEl>
                                              <p:pRg st="12" end="12"/>
                                            </p:txEl>
                                          </p:spTgt>
                                        </p:tgtEl>
                                      </p:cBhvr>
                                    </p:animEffect>
                                    <p:anim calcmode="lin" valueType="num">
                                      <p:cBhvr>
                                        <p:cTn id="3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1000"/>
                                        <p:tgtEl>
                                          <p:spTgt spid="2">
                                            <p:txEl>
                                              <p:pRg st="14" end="14"/>
                                            </p:txEl>
                                          </p:spTgt>
                                        </p:tgtEl>
                                      </p:cBhvr>
                                    </p:animEffect>
                                    <p:anim calcmode="lin" valueType="num">
                                      <p:cBhvr>
                                        <p:cTn id="4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2A36D9-2E8E-F2A1-FE47-973DFA6A888F}"/>
              </a:ext>
            </a:extLst>
          </p:cNvPr>
          <p:cNvSpPr txBox="1"/>
          <p:nvPr/>
        </p:nvSpPr>
        <p:spPr>
          <a:xfrm>
            <a:off x="524256" y="694944"/>
            <a:ext cx="8805616" cy="5262979"/>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また、地域をもう少し広い視野から見てみることも大切</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です。土地の広がりや性質が分かると、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「私たちの町は大きな台地の一部で、白子川の流れに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沿って広がっているな。」などということも見えてきます。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国土地理院のサイトを開くと、現在の地図や写真だけ</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でなく色々な視点から町をとらえることもできます。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51072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29BD-2507-C74A-6F42-CA61E44F346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C5AAA7D-4869-3874-D0C4-0B8C8D2E2D0E}"/>
              </a:ext>
            </a:extLst>
          </p:cNvPr>
          <p:cNvPicPr>
            <a:picLocks noChangeAspect="1"/>
          </p:cNvPicPr>
          <p:nvPr/>
        </p:nvPicPr>
        <p:blipFill>
          <a:blip r:embed="rId3" cstate="email">
            <a:extLst>
              <a:ext uri="{28A0092B-C50C-407E-A947-70E740481C1C}">
                <a14:useLocalDpi xmlns:a14="http://schemas.microsoft.com/office/drawing/2010/main"/>
              </a:ext>
            </a:extLst>
          </a:blip>
          <a:srcRect t="-9791" r="-941"/>
          <a:stretch>
            <a:fillRect/>
          </a:stretch>
        </p:blipFill>
        <p:spPr>
          <a:xfrm>
            <a:off x="0" y="-671513"/>
            <a:ext cx="9201149" cy="7529513"/>
          </a:xfrm>
          <a:prstGeom prst="rect">
            <a:avLst/>
          </a:prstGeom>
        </p:spPr>
      </p:pic>
      <p:sp>
        <p:nvSpPr>
          <p:cNvPr id="4" name="正方形/長方形 3">
            <a:extLst>
              <a:ext uri="{FF2B5EF4-FFF2-40B4-BE49-F238E27FC236}">
                <a16:creationId xmlns:a16="http://schemas.microsoft.com/office/drawing/2014/main" id="{4D7E8F45-A66A-32D9-BE7F-58DA50D0FAE3}"/>
              </a:ext>
            </a:extLst>
          </p:cNvPr>
          <p:cNvSpPr/>
          <p:nvPr/>
        </p:nvSpPr>
        <p:spPr>
          <a:xfrm>
            <a:off x="57150" y="1214439"/>
            <a:ext cx="528638" cy="55721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333EF8F-3292-0D0D-6978-F47D6A02D010}"/>
              </a:ext>
            </a:extLst>
          </p:cNvPr>
          <p:cNvSpPr txBox="1"/>
          <p:nvPr/>
        </p:nvSpPr>
        <p:spPr>
          <a:xfrm rot="1120641">
            <a:off x="3921765" y="3346074"/>
            <a:ext cx="1800493" cy="369332"/>
          </a:xfrm>
          <a:prstGeom prst="rect">
            <a:avLst/>
          </a:prstGeom>
          <a:noFill/>
        </p:spPr>
        <p:txBody>
          <a:bodyPr wrap="none" rtlCol="0">
            <a:spAutoFit/>
          </a:bodyPr>
          <a:lstStyle/>
          <a:p>
            <a:r>
              <a:rPr kumimoji="1" lang="ja-JP" altLang="en-US" b="1" dirty="0">
                <a:solidFill>
                  <a:srgbClr val="FFFF00"/>
                </a:solidFill>
              </a:rPr>
              <a:t>神　　田　　川</a:t>
            </a:r>
          </a:p>
        </p:txBody>
      </p:sp>
      <p:sp>
        <p:nvSpPr>
          <p:cNvPr id="6" name="テキスト ボックス 5">
            <a:extLst>
              <a:ext uri="{FF2B5EF4-FFF2-40B4-BE49-F238E27FC236}">
                <a16:creationId xmlns:a16="http://schemas.microsoft.com/office/drawing/2014/main" id="{08C60788-DCE6-7B7E-63B6-80B9540DCC19}"/>
              </a:ext>
            </a:extLst>
          </p:cNvPr>
          <p:cNvSpPr txBox="1"/>
          <p:nvPr/>
        </p:nvSpPr>
        <p:spPr>
          <a:xfrm rot="20963776">
            <a:off x="1921942" y="1934157"/>
            <a:ext cx="1800493" cy="369332"/>
          </a:xfrm>
          <a:prstGeom prst="rect">
            <a:avLst/>
          </a:prstGeom>
          <a:noFill/>
        </p:spPr>
        <p:txBody>
          <a:bodyPr wrap="none" rtlCol="0">
            <a:spAutoFit/>
          </a:bodyPr>
          <a:lstStyle/>
          <a:p>
            <a:r>
              <a:rPr kumimoji="1" lang="ja-JP" altLang="en-US" b="1" dirty="0">
                <a:solidFill>
                  <a:srgbClr val="FFFF00"/>
                </a:solidFill>
              </a:rPr>
              <a:t>石　神　井　川</a:t>
            </a:r>
          </a:p>
        </p:txBody>
      </p:sp>
      <p:sp>
        <p:nvSpPr>
          <p:cNvPr id="7" name="テキスト ボックス 6">
            <a:extLst>
              <a:ext uri="{FF2B5EF4-FFF2-40B4-BE49-F238E27FC236}">
                <a16:creationId xmlns:a16="http://schemas.microsoft.com/office/drawing/2014/main" id="{5D7D0969-2264-FFED-4940-0E0EAAF9C44C}"/>
              </a:ext>
            </a:extLst>
          </p:cNvPr>
          <p:cNvSpPr txBox="1"/>
          <p:nvPr/>
        </p:nvSpPr>
        <p:spPr>
          <a:xfrm rot="898624">
            <a:off x="5924838" y="3257552"/>
            <a:ext cx="461665" cy="1908184"/>
          </a:xfrm>
          <a:prstGeom prst="rect">
            <a:avLst/>
          </a:prstGeom>
          <a:noFill/>
        </p:spPr>
        <p:txBody>
          <a:bodyPr vert="eaVert" wrap="square" rtlCol="0">
            <a:spAutoFit/>
          </a:bodyPr>
          <a:lstStyle/>
          <a:p>
            <a:r>
              <a:rPr kumimoji="1" lang="ja-JP" altLang="en-US" b="1" dirty="0">
                <a:solidFill>
                  <a:srgbClr val="FFFF00"/>
                </a:solidFill>
              </a:rPr>
              <a:t>隅　　田　　川</a:t>
            </a:r>
          </a:p>
        </p:txBody>
      </p:sp>
      <p:sp>
        <p:nvSpPr>
          <p:cNvPr id="8" name="テキスト ボックス 7">
            <a:extLst>
              <a:ext uri="{FF2B5EF4-FFF2-40B4-BE49-F238E27FC236}">
                <a16:creationId xmlns:a16="http://schemas.microsoft.com/office/drawing/2014/main" id="{A0B8E5CC-F2D9-A2BC-9127-E5A87CA3819F}"/>
              </a:ext>
            </a:extLst>
          </p:cNvPr>
          <p:cNvSpPr txBox="1"/>
          <p:nvPr/>
        </p:nvSpPr>
        <p:spPr>
          <a:xfrm rot="369100">
            <a:off x="7610972" y="3448242"/>
            <a:ext cx="461665" cy="1908184"/>
          </a:xfrm>
          <a:prstGeom prst="rect">
            <a:avLst/>
          </a:prstGeom>
          <a:noFill/>
        </p:spPr>
        <p:txBody>
          <a:bodyPr vert="eaVert" wrap="square" rtlCol="0">
            <a:spAutoFit/>
          </a:bodyPr>
          <a:lstStyle/>
          <a:p>
            <a:r>
              <a:rPr kumimoji="1" lang="ja-JP" altLang="en-US" b="1" dirty="0">
                <a:solidFill>
                  <a:srgbClr val="FFFF00"/>
                </a:solidFill>
              </a:rPr>
              <a:t>荒　　　川</a:t>
            </a:r>
          </a:p>
        </p:txBody>
      </p:sp>
      <p:sp>
        <p:nvSpPr>
          <p:cNvPr id="9" name="テキスト ボックス 8">
            <a:extLst>
              <a:ext uri="{FF2B5EF4-FFF2-40B4-BE49-F238E27FC236}">
                <a16:creationId xmlns:a16="http://schemas.microsoft.com/office/drawing/2014/main" id="{AB8D5161-DF24-E0EA-E95C-3BAF37EE7DE9}"/>
              </a:ext>
            </a:extLst>
          </p:cNvPr>
          <p:cNvSpPr txBox="1"/>
          <p:nvPr/>
        </p:nvSpPr>
        <p:spPr>
          <a:xfrm rot="20179823">
            <a:off x="8364885" y="1422072"/>
            <a:ext cx="461665" cy="1393501"/>
          </a:xfrm>
          <a:prstGeom prst="rect">
            <a:avLst/>
          </a:prstGeom>
          <a:noFill/>
        </p:spPr>
        <p:txBody>
          <a:bodyPr vert="eaVert" wrap="square" rtlCol="0">
            <a:spAutoFit/>
          </a:bodyPr>
          <a:lstStyle/>
          <a:p>
            <a:r>
              <a:rPr kumimoji="1" lang="ja-JP" altLang="en-US" b="1" dirty="0">
                <a:solidFill>
                  <a:srgbClr val="FFFF00"/>
                </a:solidFill>
              </a:rPr>
              <a:t>江　戸　川</a:t>
            </a:r>
          </a:p>
        </p:txBody>
      </p:sp>
      <p:sp>
        <p:nvSpPr>
          <p:cNvPr id="10" name="テキスト ボックス 9">
            <a:extLst>
              <a:ext uri="{FF2B5EF4-FFF2-40B4-BE49-F238E27FC236}">
                <a16:creationId xmlns:a16="http://schemas.microsoft.com/office/drawing/2014/main" id="{18553A9B-9ABD-1D03-508A-FB0D5EEDD605}"/>
              </a:ext>
            </a:extLst>
          </p:cNvPr>
          <p:cNvSpPr txBox="1"/>
          <p:nvPr/>
        </p:nvSpPr>
        <p:spPr>
          <a:xfrm>
            <a:off x="3902586" y="4546649"/>
            <a:ext cx="1338828" cy="646331"/>
          </a:xfrm>
          <a:prstGeom prst="rect">
            <a:avLst/>
          </a:prstGeom>
          <a:noFill/>
        </p:spPr>
        <p:txBody>
          <a:bodyPr wrap="none" rtlCol="0">
            <a:spAutoFit/>
          </a:bodyPr>
          <a:lstStyle/>
          <a:p>
            <a:r>
              <a:rPr kumimoji="1" lang="ja-JP" altLang="en-US" b="1" dirty="0">
                <a:solidFill>
                  <a:srgbClr val="FFFF00"/>
                </a:solidFill>
              </a:rPr>
              <a:t>　皇　居</a:t>
            </a:r>
            <a:endParaRPr kumimoji="1" lang="en-US" altLang="ja-JP" b="1" dirty="0">
              <a:solidFill>
                <a:srgbClr val="FFFF00"/>
              </a:solidFill>
            </a:endParaRPr>
          </a:p>
          <a:p>
            <a:r>
              <a:rPr kumimoji="1" lang="ja-JP" altLang="en-US" b="1" dirty="0">
                <a:solidFill>
                  <a:srgbClr val="FFFF00"/>
                </a:solidFill>
              </a:rPr>
              <a:t>（江戸城）</a:t>
            </a:r>
          </a:p>
        </p:txBody>
      </p:sp>
      <p:sp>
        <p:nvSpPr>
          <p:cNvPr id="13" name="フリーフォーム: 図形 12">
            <a:extLst>
              <a:ext uri="{FF2B5EF4-FFF2-40B4-BE49-F238E27FC236}">
                <a16:creationId xmlns:a16="http://schemas.microsoft.com/office/drawing/2014/main" id="{192253C7-CFAD-B289-A34F-2A373D4E2B02}"/>
              </a:ext>
            </a:extLst>
          </p:cNvPr>
          <p:cNvSpPr/>
          <p:nvPr/>
        </p:nvSpPr>
        <p:spPr>
          <a:xfrm>
            <a:off x="0" y="1653"/>
            <a:ext cx="4829175" cy="6757987"/>
          </a:xfrm>
          <a:custGeom>
            <a:avLst/>
            <a:gdLst>
              <a:gd name="connsiteX0" fmla="*/ 14287 w 4829175"/>
              <a:gd name="connsiteY0" fmla="*/ 0 h 6757987"/>
              <a:gd name="connsiteX1" fmla="*/ 700087 w 4829175"/>
              <a:gd name="connsiteY1" fmla="*/ 142875 h 6757987"/>
              <a:gd name="connsiteX2" fmla="*/ 1500187 w 4829175"/>
              <a:gd name="connsiteY2" fmla="*/ 585787 h 6757987"/>
              <a:gd name="connsiteX3" fmla="*/ 2443162 w 4829175"/>
              <a:gd name="connsiteY3" fmla="*/ 785812 h 6757987"/>
              <a:gd name="connsiteX4" fmla="*/ 2971800 w 4829175"/>
              <a:gd name="connsiteY4" fmla="*/ 785812 h 6757987"/>
              <a:gd name="connsiteX5" fmla="*/ 3486150 w 4829175"/>
              <a:gd name="connsiteY5" fmla="*/ 542925 h 6757987"/>
              <a:gd name="connsiteX6" fmla="*/ 3900487 w 4829175"/>
              <a:gd name="connsiteY6" fmla="*/ 1843087 h 6757987"/>
              <a:gd name="connsiteX7" fmla="*/ 4829175 w 4829175"/>
              <a:gd name="connsiteY7" fmla="*/ 2457450 h 6757987"/>
              <a:gd name="connsiteX8" fmla="*/ 4757737 w 4829175"/>
              <a:gd name="connsiteY8" fmla="*/ 3186112 h 6757987"/>
              <a:gd name="connsiteX9" fmla="*/ 4471987 w 4829175"/>
              <a:gd name="connsiteY9" fmla="*/ 3529012 h 6757987"/>
              <a:gd name="connsiteX10" fmla="*/ 4557712 w 4829175"/>
              <a:gd name="connsiteY10" fmla="*/ 4014787 h 6757987"/>
              <a:gd name="connsiteX11" fmla="*/ 4657725 w 4829175"/>
              <a:gd name="connsiteY11" fmla="*/ 4500562 h 6757987"/>
              <a:gd name="connsiteX12" fmla="*/ 4543425 w 4829175"/>
              <a:gd name="connsiteY12" fmla="*/ 5372100 h 6757987"/>
              <a:gd name="connsiteX13" fmla="*/ 4286250 w 4829175"/>
              <a:gd name="connsiteY13" fmla="*/ 5815012 h 6757987"/>
              <a:gd name="connsiteX14" fmla="*/ 4171950 w 4829175"/>
              <a:gd name="connsiteY14" fmla="*/ 6272212 h 6757987"/>
              <a:gd name="connsiteX15" fmla="*/ 4429125 w 4829175"/>
              <a:gd name="connsiteY15" fmla="*/ 6757987 h 6757987"/>
              <a:gd name="connsiteX16" fmla="*/ 900112 w 4829175"/>
              <a:gd name="connsiteY16" fmla="*/ 6757987 h 6757987"/>
              <a:gd name="connsiteX17" fmla="*/ 257175 w 4829175"/>
              <a:gd name="connsiteY17" fmla="*/ 6286500 h 6757987"/>
              <a:gd name="connsiteX18" fmla="*/ 0 w 4829175"/>
              <a:gd name="connsiteY18" fmla="*/ 6172200 h 6757987"/>
              <a:gd name="connsiteX19" fmla="*/ 14287 w 4829175"/>
              <a:gd name="connsiteY19" fmla="*/ 0 h 675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29175" h="6757987">
                <a:moveTo>
                  <a:pt x="14287" y="0"/>
                </a:moveTo>
                <a:lnTo>
                  <a:pt x="700087" y="142875"/>
                </a:lnTo>
                <a:lnTo>
                  <a:pt x="1500187" y="585787"/>
                </a:lnTo>
                <a:lnTo>
                  <a:pt x="2443162" y="785812"/>
                </a:lnTo>
                <a:lnTo>
                  <a:pt x="2971800" y="785812"/>
                </a:lnTo>
                <a:lnTo>
                  <a:pt x="3486150" y="542925"/>
                </a:lnTo>
                <a:lnTo>
                  <a:pt x="3900487" y="1843087"/>
                </a:lnTo>
                <a:lnTo>
                  <a:pt x="4829175" y="2457450"/>
                </a:lnTo>
                <a:lnTo>
                  <a:pt x="4757737" y="3186112"/>
                </a:lnTo>
                <a:lnTo>
                  <a:pt x="4471987" y="3529012"/>
                </a:lnTo>
                <a:lnTo>
                  <a:pt x="4557712" y="4014787"/>
                </a:lnTo>
                <a:lnTo>
                  <a:pt x="4657725" y="4500562"/>
                </a:lnTo>
                <a:lnTo>
                  <a:pt x="4543425" y="5372100"/>
                </a:lnTo>
                <a:lnTo>
                  <a:pt x="4286250" y="5815012"/>
                </a:lnTo>
                <a:lnTo>
                  <a:pt x="4171950" y="6272212"/>
                </a:lnTo>
                <a:lnTo>
                  <a:pt x="4429125" y="6757987"/>
                </a:lnTo>
                <a:lnTo>
                  <a:pt x="900112" y="6757987"/>
                </a:lnTo>
                <a:lnTo>
                  <a:pt x="257175" y="6286500"/>
                </a:lnTo>
                <a:lnTo>
                  <a:pt x="0" y="6172200"/>
                </a:lnTo>
                <a:cubicBezTo>
                  <a:pt x="4762" y="4119562"/>
                  <a:pt x="9525" y="2066925"/>
                  <a:pt x="14287" y="0"/>
                </a:cubicBezTo>
                <a:close/>
              </a:path>
            </a:pathLst>
          </a:custGeom>
          <a:solidFill>
            <a:srgbClr val="C88800">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C464FCF-465A-3CBF-3631-153502B5ED7E}"/>
              </a:ext>
            </a:extLst>
          </p:cNvPr>
          <p:cNvSpPr txBox="1"/>
          <p:nvPr/>
        </p:nvSpPr>
        <p:spPr>
          <a:xfrm>
            <a:off x="611097" y="3380647"/>
            <a:ext cx="2031325" cy="830997"/>
          </a:xfrm>
          <a:prstGeom prst="rect">
            <a:avLst/>
          </a:prstGeom>
          <a:noFill/>
        </p:spPr>
        <p:txBody>
          <a:bodyPr wrap="none" rtlCol="0">
            <a:spAutoFit/>
          </a:bodyPr>
          <a:lstStyle/>
          <a:p>
            <a:r>
              <a:rPr kumimoji="1" lang="ja-JP" altLang="en-US" sz="4800" dirty="0">
                <a:latin typeface="AR Pゴシック体S" panose="020B0A00000000000000" pitchFamily="50" charset="-128"/>
                <a:ea typeface="AR Pゴシック体S" panose="020B0A00000000000000" pitchFamily="50" charset="-128"/>
              </a:rPr>
              <a:t>台　地</a:t>
            </a:r>
          </a:p>
        </p:txBody>
      </p:sp>
      <p:sp>
        <p:nvSpPr>
          <p:cNvPr id="15" name="テキスト ボックス 14">
            <a:extLst>
              <a:ext uri="{FF2B5EF4-FFF2-40B4-BE49-F238E27FC236}">
                <a16:creationId xmlns:a16="http://schemas.microsoft.com/office/drawing/2014/main" id="{D0DF5D85-7C98-FD2E-BB46-BDA238ABC84A}"/>
              </a:ext>
            </a:extLst>
          </p:cNvPr>
          <p:cNvSpPr txBox="1"/>
          <p:nvPr/>
        </p:nvSpPr>
        <p:spPr>
          <a:xfrm>
            <a:off x="6329543" y="1493045"/>
            <a:ext cx="861774" cy="3288721"/>
          </a:xfrm>
          <a:prstGeom prst="rect">
            <a:avLst/>
          </a:prstGeom>
          <a:solidFill>
            <a:srgbClr val="00CC99">
              <a:alpha val="45882"/>
            </a:srgbClr>
          </a:solidFill>
        </p:spPr>
        <p:txBody>
          <a:bodyPr vert="eaVert" wrap="none" rtlCol="0">
            <a:spAutoFit/>
          </a:bodyPr>
          <a:lstStyle/>
          <a:p>
            <a:r>
              <a:rPr kumimoji="1" lang="ja-JP" altLang="en-US" sz="4400" dirty="0">
                <a:latin typeface="AR Pゴシック体S" panose="020B0A00000000000000" pitchFamily="50" charset="-128"/>
                <a:ea typeface="AR Pゴシック体S" panose="020B0A00000000000000" pitchFamily="50" charset="-128"/>
              </a:rPr>
              <a:t>　低　　　　地　</a:t>
            </a:r>
          </a:p>
        </p:txBody>
      </p:sp>
      <p:sp>
        <p:nvSpPr>
          <p:cNvPr id="16" name="テキスト ボックス 15">
            <a:extLst>
              <a:ext uri="{FF2B5EF4-FFF2-40B4-BE49-F238E27FC236}">
                <a16:creationId xmlns:a16="http://schemas.microsoft.com/office/drawing/2014/main" id="{BA785789-45B8-019E-54BD-FE73A8779FF6}"/>
              </a:ext>
            </a:extLst>
          </p:cNvPr>
          <p:cNvSpPr txBox="1"/>
          <p:nvPr/>
        </p:nvSpPr>
        <p:spPr>
          <a:xfrm rot="1087248">
            <a:off x="1517715" y="2399585"/>
            <a:ext cx="1266693" cy="369332"/>
          </a:xfrm>
          <a:prstGeom prst="rect">
            <a:avLst/>
          </a:prstGeom>
          <a:noFill/>
        </p:spPr>
        <p:txBody>
          <a:bodyPr wrap="none" rtlCol="0">
            <a:spAutoFit/>
          </a:bodyPr>
          <a:lstStyle/>
          <a:p>
            <a:r>
              <a:rPr kumimoji="1" lang="ja-JP" altLang="en-US" b="1" dirty="0">
                <a:solidFill>
                  <a:srgbClr val="FFFF00"/>
                </a:solidFill>
              </a:rPr>
              <a:t>妙 正 寺 川</a:t>
            </a:r>
          </a:p>
        </p:txBody>
      </p:sp>
      <p:sp>
        <p:nvSpPr>
          <p:cNvPr id="17" name="テキスト ボックス 16">
            <a:extLst>
              <a:ext uri="{FF2B5EF4-FFF2-40B4-BE49-F238E27FC236}">
                <a16:creationId xmlns:a16="http://schemas.microsoft.com/office/drawing/2014/main" id="{558AC558-5ECA-A449-BE30-1A1A0B559BC5}"/>
              </a:ext>
            </a:extLst>
          </p:cNvPr>
          <p:cNvSpPr txBox="1"/>
          <p:nvPr/>
        </p:nvSpPr>
        <p:spPr>
          <a:xfrm rot="346981">
            <a:off x="918547" y="3227175"/>
            <a:ext cx="1800493" cy="369332"/>
          </a:xfrm>
          <a:prstGeom prst="rect">
            <a:avLst/>
          </a:prstGeom>
          <a:noFill/>
        </p:spPr>
        <p:txBody>
          <a:bodyPr wrap="none" rtlCol="0">
            <a:spAutoFit/>
          </a:bodyPr>
          <a:lstStyle/>
          <a:p>
            <a:r>
              <a:rPr kumimoji="1" lang="ja-JP" altLang="en-US" b="1" dirty="0">
                <a:solidFill>
                  <a:srgbClr val="FFFF00"/>
                </a:solidFill>
              </a:rPr>
              <a:t>善　福　寺　川</a:t>
            </a:r>
          </a:p>
        </p:txBody>
      </p:sp>
      <p:sp>
        <p:nvSpPr>
          <p:cNvPr id="18" name="テキスト ボックス 17">
            <a:extLst>
              <a:ext uri="{FF2B5EF4-FFF2-40B4-BE49-F238E27FC236}">
                <a16:creationId xmlns:a16="http://schemas.microsoft.com/office/drawing/2014/main" id="{B140DE53-1495-60FD-6F6B-7E64B9E674F2}"/>
              </a:ext>
            </a:extLst>
          </p:cNvPr>
          <p:cNvSpPr txBox="1"/>
          <p:nvPr/>
        </p:nvSpPr>
        <p:spPr>
          <a:xfrm rot="804285">
            <a:off x="1007742" y="3858389"/>
            <a:ext cx="877163" cy="369332"/>
          </a:xfrm>
          <a:prstGeom prst="rect">
            <a:avLst/>
          </a:prstGeom>
          <a:noFill/>
        </p:spPr>
        <p:txBody>
          <a:bodyPr wrap="none" rtlCol="0">
            <a:spAutoFit/>
          </a:bodyPr>
          <a:lstStyle/>
          <a:p>
            <a:r>
              <a:rPr kumimoji="1" lang="ja-JP" altLang="en-US" b="1" dirty="0">
                <a:solidFill>
                  <a:srgbClr val="FFFF00"/>
                </a:solidFill>
              </a:rPr>
              <a:t>神　田</a:t>
            </a:r>
          </a:p>
        </p:txBody>
      </p:sp>
      <p:sp>
        <p:nvSpPr>
          <p:cNvPr id="19" name="テキスト ボックス 18">
            <a:extLst>
              <a:ext uri="{FF2B5EF4-FFF2-40B4-BE49-F238E27FC236}">
                <a16:creationId xmlns:a16="http://schemas.microsoft.com/office/drawing/2014/main" id="{9E330775-C43D-C2D8-4740-1F26E18A11EE}"/>
              </a:ext>
            </a:extLst>
          </p:cNvPr>
          <p:cNvSpPr txBox="1"/>
          <p:nvPr/>
        </p:nvSpPr>
        <p:spPr>
          <a:xfrm rot="19287345">
            <a:off x="25589" y="533870"/>
            <a:ext cx="982961" cy="369332"/>
          </a:xfrm>
          <a:prstGeom prst="rect">
            <a:avLst/>
          </a:prstGeom>
          <a:noFill/>
        </p:spPr>
        <p:txBody>
          <a:bodyPr wrap="none" rtlCol="0">
            <a:spAutoFit/>
          </a:bodyPr>
          <a:lstStyle/>
          <a:p>
            <a:r>
              <a:rPr kumimoji="1" lang="ja-JP" altLang="en-US" b="1" dirty="0">
                <a:solidFill>
                  <a:srgbClr val="FFFF00"/>
                </a:solidFill>
              </a:rPr>
              <a:t>白 子 川</a:t>
            </a:r>
          </a:p>
        </p:txBody>
      </p:sp>
      <p:sp>
        <p:nvSpPr>
          <p:cNvPr id="20" name="テキスト ボックス 19">
            <a:extLst>
              <a:ext uri="{FF2B5EF4-FFF2-40B4-BE49-F238E27FC236}">
                <a16:creationId xmlns:a16="http://schemas.microsoft.com/office/drawing/2014/main" id="{9A16E5E6-7632-B367-3379-904A339DD498}"/>
              </a:ext>
            </a:extLst>
          </p:cNvPr>
          <p:cNvSpPr txBox="1"/>
          <p:nvPr/>
        </p:nvSpPr>
        <p:spPr>
          <a:xfrm rot="1025305">
            <a:off x="7252028" y="1753888"/>
            <a:ext cx="461665" cy="915740"/>
          </a:xfrm>
          <a:prstGeom prst="rect">
            <a:avLst/>
          </a:prstGeom>
          <a:noFill/>
        </p:spPr>
        <p:txBody>
          <a:bodyPr vert="eaVert" wrap="square" rtlCol="0">
            <a:spAutoFit/>
          </a:bodyPr>
          <a:lstStyle/>
          <a:p>
            <a:r>
              <a:rPr kumimoji="1" lang="ja-JP" altLang="en-US" b="1" dirty="0">
                <a:solidFill>
                  <a:srgbClr val="FFFF00"/>
                </a:solidFill>
              </a:rPr>
              <a:t>中　川</a:t>
            </a:r>
          </a:p>
        </p:txBody>
      </p:sp>
      <p:sp>
        <p:nvSpPr>
          <p:cNvPr id="2" name="テキスト ボックス 1">
            <a:extLst>
              <a:ext uri="{FF2B5EF4-FFF2-40B4-BE49-F238E27FC236}">
                <a16:creationId xmlns:a16="http://schemas.microsoft.com/office/drawing/2014/main" id="{5D6AF6BE-082A-DCFF-049E-8BC6BD3206D9}"/>
              </a:ext>
            </a:extLst>
          </p:cNvPr>
          <p:cNvSpPr txBox="1"/>
          <p:nvPr/>
        </p:nvSpPr>
        <p:spPr>
          <a:xfrm rot="21082718">
            <a:off x="1993277" y="3944624"/>
            <a:ext cx="634751" cy="369332"/>
          </a:xfrm>
          <a:prstGeom prst="rect">
            <a:avLst/>
          </a:prstGeom>
          <a:noFill/>
        </p:spPr>
        <p:txBody>
          <a:bodyPr wrap="square" rtlCol="0">
            <a:spAutoFit/>
          </a:bodyPr>
          <a:lstStyle/>
          <a:p>
            <a:r>
              <a:rPr kumimoji="1" lang="ja-JP" altLang="en-US" b="1" dirty="0">
                <a:solidFill>
                  <a:srgbClr val="FFFF00"/>
                </a:solidFill>
              </a:rPr>
              <a:t>川</a:t>
            </a:r>
          </a:p>
        </p:txBody>
      </p:sp>
    </p:spTree>
    <p:extLst>
      <p:ext uri="{BB962C8B-B14F-4D97-AF65-F5344CB8AC3E}">
        <p14:creationId xmlns:p14="http://schemas.microsoft.com/office/powerpoint/2010/main" val="25748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14"/>
                                        </p:tgtEl>
                                      </p:cBhvr>
                                    </p:animEffect>
                                    <p:anim calcmode="lin" valueType="num">
                                      <p:cBhvr>
                                        <p:cTn id="32" dur="1000"/>
                                        <p:tgtEl>
                                          <p:spTgt spid="14"/>
                                        </p:tgtEl>
                                        <p:attrNameLst>
                                          <p:attrName>ppt_x</p:attrName>
                                        </p:attrNameLst>
                                      </p:cBhvr>
                                      <p:tavLst>
                                        <p:tav tm="0">
                                          <p:val>
                                            <p:strVal val="ppt_x"/>
                                          </p:val>
                                        </p:tav>
                                        <p:tav tm="100000">
                                          <p:val>
                                            <p:strVal val="ppt_x"/>
                                          </p:val>
                                        </p:tav>
                                      </p:tavLst>
                                    </p:anim>
                                    <p:anim calcmode="lin" valueType="num">
                                      <p:cBhvr>
                                        <p:cTn id="33" dur="1000"/>
                                        <p:tgtEl>
                                          <p:spTgt spid="14"/>
                                        </p:tgtEl>
                                        <p:attrNameLst>
                                          <p:attrName>ppt_y</p:attrName>
                                        </p:attrNameLst>
                                      </p:cBhvr>
                                      <p:tavLst>
                                        <p:tav tm="0">
                                          <p:val>
                                            <p:strVal val="ppt_y"/>
                                          </p:val>
                                        </p:tav>
                                        <p:tav tm="100000">
                                          <p:val>
                                            <p:strVal val="ppt_y-.1"/>
                                          </p:val>
                                        </p:tav>
                                      </p:tavLst>
                                    </p:anim>
                                    <p:set>
                                      <p:cBhvr>
                                        <p:cTn id="34" dur="1" fill="hold">
                                          <p:stCondLst>
                                            <p:cond delay="9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15"/>
                                        </p:tgtEl>
                                      </p:cBhvr>
                                    </p:animEffect>
                                    <p:anim calcmode="lin" valueType="num">
                                      <p:cBhvr>
                                        <p:cTn id="39" dur="1000"/>
                                        <p:tgtEl>
                                          <p:spTgt spid="15"/>
                                        </p:tgtEl>
                                        <p:attrNameLst>
                                          <p:attrName>ppt_x</p:attrName>
                                        </p:attrNameLst>
                                      </p:cBhvr>
                                      <p:tavLst>
                                        <p:tav tm="0">
                                          <p:val>
                                            <p:strVal val="ppt_x"/>
                                          </p:val>
                                        </p:tav>
                                        <p:tav tm="100000">
                                          <p:val>
                                            <p:strVal val="ppt_x"/>
                                          </p:val>
                                        </p:tav>
                                      </p:tavLst>
                                    </p:anim>
                                    <p:anim calcmode="lin" valueType="num">
                                      <p:cBhvr>
                                        <p:cTn id="40" dur="1000"/>
                                        <p:tgtEl>
                                          <p:spTgt spid="15"/>
                                        </p:tgtEl>
                                        <p:attrNameLst>
                                          <p:attrName>ppt_y</p:attrName>
                                        </p:attrNameLst>
                                      </p:cBhvr>
                                      <p:tavLst>
                                        <p:tav tm="0">
                                          <p:val>
                                            <p:strVal val="ppt_y"/>
                                          </p:val>
                                        </p:tav>
                                        <p:tav tm="100000">
                                          <p:val>
                                            <p:strVal val="ppt_y+.1"/>
                                          </p:val>
                                        </p:tav>
                                      </p:tavLst>
                                    </p:anim>
                                    <p:set>
                                      <p:cBhvr>
                                        <p:cTn id="41" dur="1" fill="hold">
                                          <p:stCondLst>
                                            <p:cond delay="9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1000"/>
                                        <p:tgtEl>
                                          <p:spTgt spid="2"/>
                                        </p:tgtEl>
                                      </p:cBhvr>
                                    </p:animEffect>
                                    <p:anim calcmode="lin" valueType="num">
                                      <p:cBhvr>
                                        <p:cTn id="94" dur="1000" fill="hold"/>
                                        <p:tgtEl>
                                          <p:spTgt spid="2"/>
                                        </p:tgtEl>
                                        <p:attrNameLst>
                                          <p:attrName>ppt_x</p:attrName>
                                        </p:attrNameLst>
                                      </p:cBhvr>
                                      <p:tavLst>
                                        <p:tav tm="0">
                                          <p:val>
                                            <p:strVal val="#ppt_x"/>
                                          </p:val>
                                        </p:tav>
                                        <p:tav tm="100000">
                                          <p:val>
                                            <p:strVal val="#ppt_x"/>
                                          </p:val>
                                        </p:tav>
                                      </p:tavLst>
                                    </p:anim>
                                    <p:anim calcmode="lin" valueType="num">
                                      <p:cBhvr>
                                        <p:cTn id="9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fade">
                                      <p:cBhvr>
                                        <p:cTn id="114" dur="1000"/>
                                        <p:tgtEl>
                                          <p:spTgt spid="6"/>
                                        </p:tgtEl>
                                      </p:cBhvr>
                                    </p:animEffect>
                                    <p:anim calcmode="lin" valueType="num">
                                      <p:cBhvr>
                                        <p:cTn id="115" dur="1000" fill="hold"/>
                                        <p:tgtEl>
                                          <p:spTgt spid="6"/>
                                        </p:tgtEl>
                                        <p:attrNameLst>
                                          <p:attrName>ppt_x</p:attrName>
                                        </p:attrNameLst>
                                      </p:cBhvr>
                                      <p:tavLst>
                                        <p:tav tm="0">
                                          <p:val>
                                            <p:strVal val="#ppt_x"/>
                                          </p:val>
                                        </p:tav>
                                        <p:tav tm="100000">
                                          <p:val>
                                            <p:strVal val="#ppt_x"/>
                                          </p:val>
                                        </p:tav>
                                      </p:tavLst>
                                    </p:anim>
                                    <p:anim calcmode="lin" valueType="num">
                                      <p:cBhvr>
                                        <p:cTn id="1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1000"/>
                                        <p:tgtEl>
                                          <p:spTgt spid="19"/>
                                        </p:tgtEl>
                                      </p:cBhvr>
                                    </p:animEffect>
                                    <p:anim calcmode="lin" valueType="num">
                                      <p:cBhvr>
                                        <p:cTn id="122" dur="1000" fill="hold"/>
                                        <p:tgtEl>
                                          <p:spTgt spid="19"/>
                                        </p:tgtEl>
                                        <p:attrNameLst>
                                          <p:attrName>ppt_x</p:attrName>
                                        </p:attrNameLst>
                                      </p:cBhvr>
                                      <p:tavLst>
                                        <p:tav tm="0">
                                          <p:val>
                                            <p:strVal val="#ppt_x"/>
                                          </p:val>
                                        </p:tav>
                                        <p:tav tm="100000">
                                          <p:val>
                                            <p:strVal val="#ppt_x"/>
                                          </p:val>
                                        </p:tav>
                                      </p:tavLst>
                                    </p:anim>
                                    <p:anim calcmode="lin" valueType="num">
                                      <p:cBhvr>
                                        <p:cTn id="1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fade">
                                      <p:cBhvr>
                                        <p:cTn id="128" dur="1000"/>
                                        <p:tgtEl>
                                          <p:spTgt spid="4"/>
                                        </p:tgtEl>
                                      </p:cBhvr>
                                    </p:animEffect>
                                    <p:anim calcmode="lin" valueType="num">
                                      <p:cBhvr>
                                        <p:cTn id="129" dur="1000" fill="hold"/>
                                        <p:tgtEl>
                                          <p:spTgt spid="4"/>
                                        </p:tgtEl>
                                        <p:attrNameLst>
                                          <p:attrName>ppt_x</p:attrName>
                                        </p:attrNameLst>
                                      </p:cBhvr>
                                      <p:tavLst>
                                        <p:tav tm="0">
                                          <p:val>
                                            <p:strVal val="#ppt_x"/>
                                          </p:val>
                                        </p:tav>
                                        <p:tav tm="100000">
                                          <p:val>
                                            <p:strVal val="#ppt_x"/>
                                          </p:val>
                                        </p:tav>
                                      </p:tavLst>
                                    </p:anim>
                                    <p:anim calcmode="lin" valueType="num">
                                      <p:cBhvr>
                                        <p:cTn id="1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3" grpId="0" animBg="1"/>
      <p:bldP spid="13" grpId="1" animBg="1"/>
      <p:bldP spid="14" grpId="0"/>
      <p:bldP spid="14" grpId="1"/>
      <p:bldP spid="15" grpId="0" animBg="1"/>
      <p:bldP spid="15" grpId="1" animBg="1"/>
      <p:bldP spid="16" grpId="0"/>
      <p:bldP spid="17" grpId="0"/>
      <p:bldP spid="18" grpId="0"/>
      <p:bldP spid="19" grpId="0"/>
      <p:bldP spid="2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954DE-C0E1-2F5F-B88E-51CE8205385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371FF41-9115-83E7-DEBA-98F6E01C78B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prstGeom prst="rect">
            <a:avLst/>
          </a:prstGeom>
          <a:ln>
            <a:noFill/>
          </a:ln>
        </p:spPr>
      </p:pic>
      <p:sp>
        <p:nvSpPr>
          <p:cNvPr id="2" name="正方形/長方形 1">
            <a:extLst>
              <a:ext uri="{FF2B5EF4-FFF2-40B4-BE49-F238E27FC236}">
                <a16:creationId xmlns:a16="http://schemas.microsoft.com/office/drawing/2014/main" id="{D6993AD6-6964-3986-8910-24B98CB1EA23}"/>
              </a:ext>
            </a:extLst>
          </p:cNvPr>
          <p:cNvSpPr/>
          <p:nvPr/>
        </p:nvSpPr>
        <p:spPr>
          <a:xfrm>
            <a:off x="1792224" y="0"/>
            <a:ext cx="7351776" cy="685800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510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FABEF-8633-9589-E8E1-3961B3B4C9C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83850DB-8A48-EF83-9AA9-6833DAE2FF90}"/>
              </a:ext>
            </a:extLst>
          </p:cNvPr>
          <p:cNvPicPr>
            <a:picLocks noChangeAspect="1"/>
          </p:cNvPicPr>
          <p:nvPr/>
        </p:nvPicPr>
        <p:blipFill>
          <a:blip r:embed="rId2"/>
          <a:stretch>
            <a:fillRect/>
          </a:stretch>
        </p:blipFill>
        <p:spPr>
          <a:xfrm>
            <a:off x="314324" y="136860"/>
            <a:ext cx="8629201" cy="6216502"/>
          </a:xfrm>
          <a:prstGeom prst="rect">
            <a:avLst/>
          </a:prstGeom>
        </p:spPr>
      </p:pic>
      <p:sp>
        <p:nvSpPr>
          <p:cNvPr id="4" name="テキスト ボックス 3">
            <a:extLst>
              <a:ext uri="{FF2B5EF4-FFF2-40B4-BE49-F238E27FC236}">
                <a16:creationId xmlns:a16="http://schemas.microsoft.com/office/drawing/2014/main" id="{FB3BB4B4-C7F5-3F6F-FE33-BD32ABF262D5}"/>
              </a:ext>
            </a:extLst>
          </p:cNvPr>
          <p:cNvSpPr txBox="1"/>
          <p:nvPr/>
        </p:nvSpPr>
        <p:spPr>
          <a:xfrm>
            <a:off x="2938653" y="3586158"/>
            <a:ext cx="678391" cy="52322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１次</a:t>
            </a:r>
          </a:p>
        </p:txBody>
      </p:sp>
      <p:sp>
        <p:nvSpPr>
          <p:cNvPr id="5" name="テキスト ボックス 4">
            <a:extLst>
              <a:ext uri="{FF2B5EF4-FFF2-40B4-BE49-F238E27FC236}">
                <a16:creationId xmlns:a16="http://schemas.microsoft.com/office/drawing/2014/main" id="{CA3E9395-F99C-8EA5-CB26-DFDC9DC22526}"/>
              </a:ext>
            </a:extLst>
          </p:cNvPr>
          <p:cNvSpPr txBox="1"/>
          <p:nvPr/>
        </p:nvSpPr>
        <p:spPr>
          <a:xfrm>
            <a:off x="4750328" y="2762900"/>
            <a:ext cx="779381" cy="52322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２次</a:t>
            </a:r>
          </a:p>
        </p:txBody>
      </p:sp>
      <p:sp>
        <p:nvSpPr>
          <p:cNvPr id="6" name="テキスト ボックス 5">
            <a:extLst>
              <a:ext uri="{FF2B5EF4-FFF2-40B4-BE49-F238E27FC236}">
                <a16:creationId xmlns:a16="http://schemas.microsoft.com/office/drawing/2014/main" id="{9A7FE8F1-7CB1-6858-48A7-5CBB3DFC7ADE}"/>
              </a:ext>
            </a:extLst>
          </p:cNvPr>
          <p:cNvSpPr txBox="1"/>
          <p:nvPr/>
        </p:nvSpPr>
        <p:spPr>
          <a:xfrm>
            <a:off x="6702953" y="1958038"/>
            <a:ext cx="774571" cy="52322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３次</a:t>
            </a:r>
          </a:p>
        </p:txBody>
      </p:sp>
      <p:sp>
        <p:nvSpPr>
          <p:cNvPr id="2" name="テキスト ボックス 1">
            <a:extLst>
              <a:ext uri="{FF2B5EF4-FFF2-40B4-BE49-F238E27FC236}">
                <a16:creationId xmlns:a16="http://schemas.microsoft.com/office/drawing/2014/main" id="{7EFB47C0-4B7A-E3CD-062F-A33AABC90703}"/>
              </a:ext>
            </a:extLst>
          </p:cNvPr>
          <p:cNvSpPr txBox="1"/>
          <p:nvPr/>
        </p:nvSpPr>
        <p:spPr>
          <a:xfrm>
            <a:off x="146750" y="6353362"/>
            <a:ext cx="8850500" cy="369332"/>
          </a:xfrm>
          <a:prstGeom prst="rect">
            <a:avLst/>
          </a:prstGeom>
          <a:noFill/>
        </p:spPr>
        <p:txBody>
          <a:bodyPr wrap="none" rtlCol="0">
            <a:spAutoFit/>
          </a:bodyPr>
          <a:lstStyle/>
          <a:p>
            <a:r>
              <a:rPr kumimoji="1" lang="ja-JP" altLang="en-US" dirty="0">
                <a:solidFill>
                  <a:srgbClr val="0070C0"/>
                </a:solidFill>
                <a:highlight>
                  <a:srgbClr val="FFFF00"/>
                </a:highlight>
                <a:latin typeface="AR P丸ゴシック体E" panose="020F0900000000000000" pitchFamily="50" charset="-128"/>
                <a:ea typeface="AR P丸ゴシック体E" panose="020F0900000000000000" pitchFamily="50" charset="-128"/>
              </a:rPr>
              <a:t>平成</a:t>
            </a:r>
            <a:r>
              <a:rPr kumimoji="1" lang="en-US" altLang="ja-JP" dirty="0">
                <a:solidFill>
                  <a:srgbClr val="0070C0"/>
                </a:solidFill>
                <a:highlight>
                  <a:srgbClr val="FFFF00"/>
                </a:highlight>
                <a:latin typeface="AR P丸ゴシック体E" panose="020F0900000000000000" pitchFamily="50" charset="-128"/>
                <a:ea typeface="AR P丸ゴシック体E" panose="020F0900000000000000" pitchFamily="50" charset="-128"/>
              </a:rPr>
              <a:t>20</a:t>
            </a:r>
            <a:r>
              <a:rPr kumimoji="1" lang="ja-JP" altLang="en-US" dirty="0">
                <a:solidFill>
                  <a:srgbClr val="0070C0"/>
                </a:solidFill>
                <a:highlight>
                  <a:srgbClr val="FFFF00"/>
                </a:highlight>
                <a:latin typeface="AR P丸ゴシック体E" panose="020F0900000000000000" pitchFamily="50" charset="-128"/>
                <a:ea typeface="AR P丸ゴシック体E" panose="020F0900000000000000" pitchFamily="50" charset="-128"/>
              </a:rPr>
              <a:t>年</a:t>
            </a:r>
            <a:r>
              <a:rPr kumimoji="1" lang="en-US" altLang="ja-JP" dirty="0">
                <a:solidFill>
                  <a:srgbClr val="0070C0"/>
                </a:solidFill>
                <a:highlight>
                  <a:srgbClr val="FFFF00"/>
                </a:highlight>
                <a:latin typeface="AR P丸ゴシック体E" panose="020F0900000000000000" pitchFamily="50" charset="-128"/>
                <a:ea typeface="AR P丸ゴシック体E" panose="020F0900000000000000" pitchFamily="50" charset="-128"/>
              </a:rPr>
              <a:t>(2008)</a:t>
            </a:r>
            <a:r>
              <a:rPr kumimoji="1" lang="ja-JP" altLang="en-US" dirty="0">
                <a:solidFill>
                  <a:srgbClr val="0070C0"/>
                </a:solidFill>
                <a:highlight>
                  <a:srgbClr val="FFFF00"/>
                </a:highlight>
                <a:latin typeface="AR P丸ゴシック体E" panose="020F0900000000000000" pitchFamily="50" charset="-128"/>
                <a:ea typeface="AR P丸ゴシック体E" panose="020F0900000000000000" pitchFamily="50" charset="-128"/>
              </a:rPr>
              <a:t>の学習指導要領解説 </a:t>
            </a:r>
            <a:r>
              <a:rPr kumimoji="1" lang="ja-JP" altLang="en-US" dirty="0">
                <a:solidFill>
                  <a:srgbClr val="0070C0"/>
                </a:solidFill>
                <a:latin typeface="AR P丸ゴシック体E" panose="020F0900000000000000" pitchFamily="50" charset="-128"/>
                <a:ea typeface="AR P丸ゴシック体E" panose="020F0900000000000000" pitchFamily="50" charset="-128"/>
              </a:rPr>
              <a:t>総合的な学習の時間編で示された学習過程の図</a:t>
            </a:r>
          </a:p>
        </p:txBody>
      </p:sp>
      <p:sp>
        <p:nvSpPr>
          <p:cNvPr id="8" name="四角形: 角を丸くする 7">
            <a:extLst>
              <a:ext uri="{FF2B5EF4-FFF2-40B4-BE49-F238E27FC236}">
                <a16:creationId xmlns:a16="http://schemas.microsoft.com/office/drawing/2014/main" id="{25C885C5-80CD-71CE-0AC6-E489D9CECFDC}"/>
              </a:ext>
            </a:extLst>
          </p:cNvPr>
          <p:cNvSpPr/>
          <p:nvPr/>
        </p:nvSpPr>
        <p:spPr>
          <a:xfrm>
            <a:off x="2570249" y="3127558"/>
            <a:ext cx="1397528" cy="41499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角を丸めた四角形 8">
            <a:extLst>
              <a:ext uri="{FF2B5EF4-FFF2-40B4-BE49-F238E27FC236}">
                <a16:creationId xmlns:a16="http://schemas.microsoft.com/office/drawing/2014/main" id="{823D90B3-3370-B9B0-0395-B1718AB99103}"/>
              </a:ext>
            </a:extLst>
          </p:cNvPr>
          <p:cNvSpPr/>
          <p:nvPr/>
        </p:nvSpPr>
        <p:spPr>
          <a:xfrm>
            <a:off x="881633" y="1009551"/>
            <a:ext cx="3086143" cy="1611777"/>
          </a:xfrm>
          <a:prstGeom prst="wedgeRoundRectCallout">
            <a:avLst>
              <a:gd name="adj1" fmla="val 37062"/>
              <a:gd name="adj2" fmla="val 83478"/>
              <a:gd name="adj3" fmla="val 16667"/>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課題を設定が重要</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pPr algn="ctr"/>
            <a:endParaRPr kumimoji="1" lang="en-US" altLang="ja-JP" sz="400" dirty="0">
              <a:solidFill>
                <a:schemeClr val="tx1"/>
              </a:solidFill>
              <a:latin typeface="AR P丸ゴシック体E" panose="020F0900000000000000" pitchFamily="50" charset="-128"/>
              <a:ea typeface="AR P丸ゴシック体E" panose="020F0900000000000000" pitchFamily="50" charset="-128"/>
            </a:endParaRPr>
          </a:p>
          <a:p>
            <a:pPr algn="ctr"/>
            <a:r>
              <a:rPr kumimoji="1" lang="ja-JP" altLang="en-US" sz="2000" dirty="0">
                <a:solidFill>
                  <a:srgbClr val="C00000"/>
                </a:solidFill>
                <a:highlight>
                  <a:srgbClr val="FFFF00"/>
                </a:highlight>
                <a:latin typeface="AR P丸ゴシック体E" panose="020F0900000000000000" pitchFamily="50" charset="-128"/>
                <a:ea typeface="AR P丸ゴシック体E" panose="020F0900000000000000" pitchFamily="50" charset="-128"/>
              </a:rPr>
              <a:t>ここをうまく進めないと、形式的な探究をさせることになりかねません。</a:t>
            </a:r>
            <a:endParaRPr kumimoji="1" lang="en-US" altLang="ja-JP" sz="2000" dirty="0">
              <a:solidFill>
                <a:srgbClr val="C00000"/>
              </a:solidFill>
              <a:highlight>
                <a:srgbClr val="FFFF00"/>
              </a:highlight>
              <a:latin typeface="AR P丸ゴシック体E" panose="020F0900000000000000" pitchFamily="50" charset="-128"/>
              <a:ea typeface="AR P丸ゴシック体E" panose="020F0900000000000000" pitchFamily="50" charset="-128"/>
            </a:endParaRPr>
          </a:p>
        </p:txBody>
      </p:sp>
      <p:sp>
        <p:nvSpPr>
          <p:cNvPr id="10" name="四角形: 角を丸くする 9">
            <a:extLst>
              <a:ext uri="{FF2B5EF4-FFF2-40B4-BE49-F238E27FC236}">
                <a16:creationId xmlns:a16="http://schemas.microsoft.com/office/drawing/2014/main" id="{128950FA-95A3-B766-E955-A87F87A31788}"/>
              </a:ext>
            </a:extLst>
          </p:cNvPr>
          <p:cNvSpPr/>
          <p:nvPr/>
        </p:nvSpPr>
        <p:spPr>
          <a:xfrm>
            <a:off x="1509712" y="2886074"/>
            <a:ext cx="3433763" cy="17295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3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1000"/>
                                        <p:tgtEl>
                                          <p:spTgt spid="9">
                                            <p:txEl>
                                              <p:pRg st="0" end="0"/>
                                            </p:txEl>
                                          </p:spTgt>
                                        </p:tgtEl>
                                      </p:cBhvr>
                                    </p:animEffect>
                                    <p:anim calcmode="lin" valueType="num">
                                      <p:cBhvr>
                                        <p:cTn id="5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1000"/>
                                        <p:tgtEl>
                                          <p:spTgt spid="9">
                                            <p:txEl>
                                              <p:pRg st="2" end="2"/>
                                            </p:txEl>
                                          </p:spTgt>
                                        </p:tgtEl>
                                      </p:cBhvr>
                                    </p:animEffect>
                                    <p:anim calcmode="lin" valueType="num">
                                      <p:cBhvr>
                                        <p:cTn id="5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CD0AA95-7875-4695-C215-C65DF2B2F8A6}"/>
              </a:ext>
            </a:extLst>
          </p:cNvPr>
          <p:cNvPicPr>
            <a:picLocks noChangeAspect="1"/>
          </p:cNvPicPr>
          <p:nvPr/>
        </p:nvPicPr>
        <p:blipFill>
          <a:blip r:embed="rId2"/>
          <a:stretch>
            <a:fillRect/>
          </a:stretch>
        </p:blipFill>
        <p:spPr>
          <a:xfrm>
            <a:off x="0" y="0"/>
            <a:ext cx="9249696" cy="6086475"/>
          </a:xfrm>
          <a:prstGeom prst="rect">
            <a:avLst/>
          </a:prstGeom>
        </p:spPr>
      </p:pic>
      <p:sp>
        <p:nvSpPr>
          <p:cNvPr id="6" name="楕円 5">
            <a:extLst>
              <a:ext uri="{FF2B5EF4-FFF2-40B4-BE49-F238E27FC236}">
                <a16:creationId xmlns:a16="http://schemas.microsoft.com/office/drawing/2014/main" id="{A6BA5AEA-59DF-EAD1-6FA2-9ECDB97D30F7}"/>
              </a:ext>
            </a:extLst>
          </p:cNvPr>
          <p:cNvSpPr/>
          <p:nvPr/>
        </p:nvSpPr>
        <p:spPr>
          <a:xfrm>
            <a:off x="2243138" y="2386013"/>
            <a:ext cx="314325" cy="3286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C232FC1-41A0-3CF3-82AE-EEEB8B5B685E}"/>
              </a:ext>
            </a:extLst>
          </p:cNvPr>
          <p:cNvSpPr txBox="1"/>
          <p:nvPr/>
        </p:nvSpPr>
        <p:spPr>
          <a:xfrm>
            <a:off x="73313" y="6200776"/>
            <a:ext cx="6309741"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この町にどんな課題や良さがあるのかな</a:t>
            </a:r>
          </a:p>
        </p:txBody>
      </p:sp>
    </p:spTree>
    <p:extLst>
      <p:ext uri="{BB962C8B-B14F-4D97-AF65-F5344CB8AC3E}">
        <p14:creationId xmlns:p14="http://schemas.microsoft.com/office/powerpoint/2010/main" val="6263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D009F0-96EC-9C03-6DE5-47AD5510F3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2875" y="199148"/>
            <a:ext cx="9001125" cy="6281689"/>
          </a:xfrm>
          <a:prstGeom prst="rect">
            <a:avLst/>
          </a:prstGeom>
        </p:spPr>
      </p:pic>
      <p:sp>
        <p:nvSpPr>
          <p:cNvPr id="4" name="テキスト ボックス 3">
            <a:extLst>
              <a:ext uri="{FF2B5EF4-FFF2-40B4-BE49-F238E27FC236}">
                <a16:creationId xmlns:a16="http://schemas.microsoft.com/office/drawing/2014/main" id="{ED047344-17A5-949F-6553-44030F6ACDDE}"/>
              </a:ext>
            </a:extLst>
          </p:cNvPr>
          <p:cNvSpPr txBox="1"/>
          <p:nvPr/>
        </p:nvSpPr>
        <p:spPr>
          <a:xfrm>
            <a:off x="4572000" y="199148"/>
            <a:ext cx="4343401" cy="1815882"/>
          </a:xfrm>
          <a:prstGeom prst="rect">
            <a:avLst/>
          </a:prstGeom>
          <a:solidFill>
            <a:srgbClr val="FFFFCC"/>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国土地理院の地図サイトを</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使うと、自然の地形や人工の地形、昔の地図などを見ることができます。</a:t>
            </a:r>
            <a:endParaRPr kumimoji="1" lang="en-US" altLang="ja-JP"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214216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DC6596-EFF2-2159-123F-53F93804D751}"/>
              </a:ext>
            </a:extLst>
          </p:cNvPr>
          <p:cNvSpPr txBox="1"/>
          <p:nvPr/>
        </p:nvSpPr>
        <p:spPr>
          <a:xfrm>
            <a:off x="867375" y="141095"/>
            <a:ext cx="8276625" cy="6986528"/>
          </a:xfrm>
          <a:prstGeom prst="rect">
            <a:avLst/>
          </a:prstGeom>
          <a:noFill/>
        </p:spPr>
        <p:txBody>
          <a:bodyPr wrap="none" rtlCol="0">
            <a:spAutoFit/>
          </a:bodyPr>
          <a:lstStyle/>
          <a:p>
            <a:r>
              <a:rPr kumimoji="1" lang="ja-JP" altLang="en-US" sz="3200" dirty="0">
                <a:highlight>
                  <a:srgbClr val="CCFFFF"/>
                </a:highlight>
                <a:latin typeface="AR P丸ゴシック体E" panose="020F0900000000000000" pitchFamily="50" charset="-128"/>
                <a:ea typeface="AR P丸ゴシック体E" panose="020F0900000000000000" pitchFamily="50" charset="-128"/>
              </a:rPr>
              <a:t>⓪</a:t>
            </a:r>
            <a:r>
              <a:rPr kumimoji="1" lang="ja-JP" altLang="en-US" sz="2800" dirty="0">
                <a:highlight>
                  <a:srgbClr val="CCFFFF"/>
                </a:highlight>
                <a:latin typeface="AR P丸ゴシック体E" panose="020F0900000000000000" pitchFamily="50" charset="-128"/>
                <a:ea typeface="AR P丸ゴシック体E" panose="020F0900000000000000" pitchFamily="50" charset="-128"/>
              </a:rPr>
              <a:t>　</a:t>
            </a:r>
            <a:r>
              <a:rPr kumimoji="1" lang="ja-JP" altLang="en-US" sz="3200" dirty="0">
                <a:highlight>
                  <a:srgbClr val="CCFFFF"/>
                </a:highlight>
                <a:latin typeface="AR P丸ゴシック体E" panose="020F0900000000000000" pitchFamily="50" charset="-128"/>
                <a:ea typeface="AR P丸ゴシック体E" panose="020F0900000000000000" pitchFamily="50" charset="-128"/>
              </a:rPr>
              <a:t>地域を低地や台地といった視野から見る</a:t>
            </a:r>
            <a:endParaRPr kumimoji="1" lang="en-US" altLang="ja-JP" sz="3200" dirty="0">
              <a:highlight>
                <a:srgbClr val="CCFFFF"/>
              </a:highlight>
              <a:latin typeface="AR P丸ゴシック体E" panose="020F0900000000000000" pitchFamily="50" charset="-128"/>
              <a:ea typeface="AR P丸ゴシック体E" panose="020F0900000000000000" pitchFamily="50" charset="-128"/>
            </a:endParaRPr>
          </a:p>
          <a:p>
            <a:endParaRPr kumimoji="1" lang="en-US" altLang="ja-JP" sz="3200" dirty="0">
              <a:highlight>
                <a:srgbClr val="CCFFFF"/>
              </a:highlight>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①　昔と今　　（農地の宅地化が見えます）</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②　地形　（川沿いに広がる低い土地）</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③　人工地形（宅地化の際に土を入れたのか）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④　災害ハザードマップ（危険個所の広がり）</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⑤　自分たちの町から区内に広げて考える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⑥　この町の水害対策の必要性にも気づく</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52211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99EDFE-0A77-1DBA-5BBE-B0FF8893E01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32869" y="457200"/>
            <a:ext cx="8289637" cy="5791543"/>
          </a:xfrm>
          <a:prstGeom prst="rect">
            <a:avLst/>
          </a:prstGeom>
        </p:spPr>
      </p:pic>
      <p:sp>
        <p:nvSpPr>
          <p:cNvPr id="4" name="テキスト ボックス 3">
            <a:extLst>
              <a:ext uri="{FF2B5EF4-FFF2-40B4-BE49-F238E27FC236}">
                <a16:creationId xmlns:a16="http://schemas.microsoft.com/office/drawing/2014/main" id="{940FE372-7FA5-663E-F9F9-A593CF21EC46}"/>
              </a:ext>
            </a:extLst>
          </p:cNvPr>
          <p:cNvSpPr txBox="1"/>
          <p:nvPr/>
        </p:nvSpPr>
        <p:spPr>
          <a:xfrm>
            <a:off x="1500188" y="6357938"/>
            <a:ext cx="5262979" cy="369332"/>
          </a:xfrm>
          <a:prstGeom prst="rect">
            <a:avLst/>
          </a:prstGeom>
          <a:noFill/>
        </p:spPr>
        <p:txBody>
          <a:bodyPr wrap="none" rtlCol="0">
            <a:spAutoFit/>
          </a:bodyPr>
          <a:lstStyle/>
          <a:p>
            <a:r>
              <a:rPr kumimoji="1" lang="ja-JP" altLang="en-US" b="1" dirty="0"/>
              <a:t>１９６１年～１９６９年　練馬区大泉１丁目付近</a:t>
            </a:r>
          </a:p>
        </p:txBody>
      </p:sp>
      <p:sp>
        <p:nvSpPr>
          <p:cNvPr id="2" name="テキスト ボックス 1">
            <a:extLst>
              <a:ext uri="{FF2B5EF4-FFF2-40B4-BE49-F238E27FC236}">
                <a16:creationId xmlns:a16="http://schemas.microsoft.com/office/drawing/2014/main" id="{AAC4D3AF-5C4D-8FAA-AAE1-64348AF71FD7}"/>
              </a:ext>
            </a:extLst>
          </p:cNvPr>
          <p:cNvSpPr txBox="1"/>
          <p:nvPr/>
        </p:nvSpPr>
        <p:spPr>
          <a:xfrm>
            <a:off x="1500188" y="-28576"/>
            <a:ext cx="4160113" cy="523220"/>
          </a:xfrm>
          <a:prstGeom prst="rect">
            <a:avLst/>
          </a:prstGeom>
          <a:noFill/>
        </p:spPr>
        <p:txBody>
          <a:bodyPr wrap="non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昔の写真を見てみましょう</a:t>
            </a:r>
          </a:p>
        </p:txBody>
      </p:sp>
    </p:spTree>
    <p:extLst>
      <p:ext uri="{BB962C8B-B14F-4D97-AF65-F5344CB8AC3E}">
        <p14:creationId xmlns:p14="http://schemas.microsoft.com/office/powerpoint/2010/main" val="2540391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21DC09-2A55-148C-3F14-D6D5EC17150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49341" y="271463"/>
            <a:ext cx="8845317" cy="6034447"/>
          </a:xfrm>
          <a:prstGeom prst="rect">
            <a:avLst/>
          </a:prstGeom>
        </p:spPr>
      </p:pic>
      <p:sp>
        <p:nvSpPr>
          <p:cNvPr id="4" name="テキスト ボックス 3">
            <a:extLst>
              <a:ext uri="{FF2B5EF4-FFF2-40B4-BE49-F238E27FC236}">
                <a16:creationId xmlns:a16="http://schemas.microsoft.com/office/drawing/2014/main" id="{A12B46EF-AEC2-4AF1-83BF-A050D1ED3846}"/>
              </a:ext>
            </a:extLst>
          </p:cNvPr>
          <p:cNvSpPr txBox="1"/>
          <p:nvPr/>
        </p:nvSpPr>
        <p:spPr>
          <a:xfrm>
            <a:off x="985838" y="6443663"/>
            <a:ext cx="6878806" cy="369332"/>
          </a:xfrm>
          <a:prstGeom prst="rect">
            <a:avLst/>
          </a:prstGeom>
          <a:noFill/>
        </p:spPr>
        <p:txBody>
          <a:bodyPr wrap="none" rtlCol="0">
            <a:spAutoFit/>
          </a:bodyPr>
          <a:lstStyle/>
          <a:p>
            <a:r>
              <a:rPr kumimoji="1" lang="ja-JP" altLang="en-US" b="1" dirty="0"/>
              <a:t>１９７４～１９７８年（このころ一気に宅地化がすすみました）</a:t>
            </a:r>
          </a:p>
        </p:txBody>
      </p:sp>
    </p:spTree>
    <p:extLst>
      <p:ext uri="{BB962C8B-B14F-4D97-AF65-F5344CB8AC3E}">
        <p14:creationId xmlns:p14="http://schemas.microsoft.com/office/powerpoint/2010/main" val="305605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E187CA-8EF4-83C8-0ADA-126AC006282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79945" y="73580"/>
            <a:ext cx="8802996" cy="6234483"/>
          </a:xfrm>
          <a:prstGeom prst="rect">
            <a:avLst/>
          </a:prstGeom>
        </p:spPr>
      </p:pic>
      <p:sp>
        <p:nvSpPr>
          <p:cNvPr id="4" name="テキスト ボックス 3">
            <a:extLst>
              <a:ext uri="{FF2B5EF4-FFF2-40B4-BE49-F238E27FC236}">
                <a16:creationId xmlns:a16="http://schemas.microsoft.com/office/drawing/2014/main" id="{E60A2410-A9BF-58CF-4663-E28E63C7405A}"/>
              </a:ext>
            </a:extLst>
          </p:cNvPr>
          <p:cNvSpPr txBox="1"/>
          <p:nvPr/>
        </p:nvSpPr>
        <p:spPr>
          <a:xfrm>
            <a:off x="980574" y="6415088"/>
            <a:ext cx="2492990" cy="369332"/>
          </a:xfrm>
          <a:prstGeom prst="rect">
            <a:avLst/>
          </a:prstGeom>
          <a:noFill/>
        </p:spPr>
        <p:txBody>
          <a:bodyPr wrap="none" rtlCol="0">
            <a:spAutoFit/>
          </a:bodyPr>
          <a:lstStyle/>
          <a:p>
            <a:r>
              <a:rPr kumimoji="1" lang="ja-JP" altLang="en-US" b="1" dirty="0"/>
              <a:t>１９７９～１９８３年</a:t>
            </a:r>
          </a:p>
        </p:txBody>
      </p:sp>
    </p:spTree>
    <p:extLst>
      <p:ext uri="{BB962C8B-B14F-4D97-AF65-F5344CB8AC3E}">
        <p14:creationId xmlns:p14="http://schemas.microsoft.com/office/powerpoint/2010/main" val="917374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22A4-A3B5-0455-E434-044DEDCD9B0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B5E7C18-8402-5AA1-789D-C673BAC324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9978" y="242888"/>
            <a:ext cx="8852427" cy="6010629"/>
          </a:xfrm>
          <a:prstGeom prst="rect">
            <a:avLst/>
          </a:prstGeom>
        </p:spPr>
      </p:pic>
      <p:sp>
        <p:nvSpPr>
          <p:cNvPr id="4" name="テキスト ボックス 3">
            <a:extLst>
              <a:ext uri="{FF2B5EF4-FFF2-40B4-BE49-F238E27FC236}">
                <a16:creationId xmlns:a16="http://schemas.microsoft.com/office/drawing/2014/main" id="{81FD870E-FB50-6B8B-3198-0A2F162F3978}"/>
              </a:ext>
            </a:extLst>
          </p:cNvPr>
          <p:cNvSpPr txBox="1"/>
          <p:nvPr/>
        </p:nvSpPr>
        <p:spPr>
          <a:xfrm>
            <a:off x="1000125" y="6357938"/>
            <a:ext cx="2492990" cy="369332"/>
          </a:xfrm>
          <a:prstGeom prst="rect">
            <a:avLst/>
          </a:prstGeom>
          <a:noFill/>
        </p:spPr>
        <p:txBody>
          <a:bodyPr wrap="none" rtlCol="0">
            <a:spAutoFit/>
          </a:bodyPr>
          <a:lstStyle/>
          <a:p>
            <a:r>
              <a:rPr kumimoji="1" lang="ja-JP" altLang="en-US" b="1" dirty="0"/>
              <a:t>１９８４～１９８６年</a:t>
            </a:r>
          </a:p>
        </p:txBody>
      </p:sp>
    </p:spTree>
    <p:extLst>
      <p:ext uri="{BB962C8B-B14F-4D97-AF65-F5344CB8AC3E}">
        <p14:creationId xmlns:p14="http://schemas.microsoft.com/office/powerpoint/2010/main" val="358923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7A5801D-FEAC-0D8F-B33A-6AF51A0586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91986" y="159307"/>
            <a:ext cx="8898031" cy="5984318"/>
          </a:xfrm>
          <a:prstGeom prst="rect">
            <a:avLst/>
          </a:prstGeom>
        </p:spPr>
      </p:pic>
      <p:sp>
        <p:nvSpPr>
          <p:cNvPr id="4" name="テキスト ボックス 3">
            <a:extLst>
              <a:ext uri="{FF2B5EF4-FFF2-40B4-BE49-F238E27FC236}">
                <a16:creationId xmlns:a16="http://schemas.microsoft.com/office/drawing/2014/main" id="{68C3F37B-DE02-2EE8-41F3-553E11D42DD5}"/>
              </a:ext>
            </a:extLst>
          </p:cNvPr>
          <p:cNvSpPr txBox="1"/>
          <p:nvPr/>
        </p:nvSpPr>
        <p:spPr>
          <a:xfrm>
            <a:off x="790047" y="6329362"/>
            <a:ext cx="2492990" cy="369332"/>
          </a:xfrm>
          <a:prstGeom prst="rect">
            <a:avLst/>
          </a:prstGeom>
          <a:noFill/>
        </p:spPr>
        <p:txBody>
          <a:bodyPr wrap="none" rtlCol="0">
            <a:spAutoFit/>
          </a:bodyPr>
          <a:lstStyle/>
          <a:p>
            <a:r>
              <a:rPr kumimoji="1" lang="ja-JP" altLang="en-US" b="1" dirty="0"/>
              <a:t>１９８７～１９９０年</a:t>
            </a:r>
          </a:p>
        </p:txBody>
      </p:sp>
    </p:spTree>
    <p:extLst>
      <p:ext uri="{BB962C8B-B14F-4D97-AF65-F5344CB8AC3E}">
        <p14:creationId xmlns:p14="http://schemas.microsoft.com/office/powerpoint/2010/main" val="398300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724A-CB82-F975-4F66-DB6DE368DC0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551B98E-D68D-DD1B-1C3C-44F03187D10B}"/>
              </a:ext>
            </a:extLst>
          </p:cNvPr>
          <p:cNvPicPr>
            <a:picLocks noChangeAspect="1"/>
          </p:cNvPicPr>
          <p:nvPr/>
        </p:nvPicPr>
        <p:blipFill>
          <a:blip r:embed="rId2"/>
          <a:stretch>
            <a:fillRect/>
          </a:stretch>
        </p:blipFill>
        <p:spPr>
          <a:xfrm>
            <a:off x="223320" y="271464"/>
            <a:ext cx="8729775" cy="5958240"/>
          </a:xfrm>
          <a:prstGeom prst="rect">
            <a:avLst/>
          </a:prstGeom>
        </p:spPr>
      </p:pic>
      <p:sp>
        <p:nvSpPr>
          <p:cNvPr id="4" name="テキスト ボックス 3">
            <a:extLst>
              <a:ext uri="{FF2B5EF4-FFF2-40B4-BE49-F238E27FC236}">
                <a16:creationId xmlns:a16="http://schemas.microsoft.com/office/drawing/2014/main" id="{3AFB59C6-9F7C-B97E-E7E4-B9941AB61077}"/>
              </a:ext>
            </a:extLst>
          </p:cNvPr>
          <p:cNvSpPr txBox="1"/>
          <p:nvPr/>
        </p:nvSpPr>
        <p:spPr>
          <a:xfrm>
            <a:off x="866258" y="6357938"/>
            <a:ext cx="1800493" cy="369332"/>
          </a:xfrm>
          <a:prstGeom prst="rect">
            <a:avLst/>
          </a:prstGeom>
          <a:noFill/>
        </p:spPr>
        <p:txBody>
          <a:bodyPr wrap="none" rtlCol="0">
            <a:spAutoFit/>
          </a:bodyPr>
          <a:lstStyle/>
          <a:p>
            <a:r>
              <a:rPr kumimoji="1" lang="ja-JP" altLang="en-US" b="1" dirty="0"/>
              <a:t>２０２４年地図</a:t>
            </a:r>
          </a:p>
        </p:txBody>
      </p:sp>
    </p:spTree>
    <p:extLst>
      <p:ext uri="{BB962C8B-B14F-4D97-AF65-F5344CB8AC3E}">
        <p14:creationId xmlns:p14="http://schemas.microsoft.com/office/powerpoint/2010/main" val="401549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B8E48-8928-A5D4-5DBA-99AE389F95A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D9BBE0C-C3C2-C73E-6EBA-21CE2E88BBE7}"/>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7232"/>
          <a:stretch>
            <a:fillRect/>
          </a:stretch>
        </p:blipFill>
        <p:spPr>
          <a:xfrm>
            <a:off x="0" y="0"/>
            <a:ext cx="9144000" cy="6858000"/>
          </a:xfrm>
          <a:prstGeom prst="rect">
            <a:avLst/>
          </a:prstGeom>
        </p:spPr>
      </p:pic>
      <p:sp>
        <p:nvSpPr>
          <p:cNvPr id="4" name="テキスト ボックス 3">
            <a:extLst>
              <a:ext uri="{FF2B5EF4-FFF2-40B4-BE49-F238E27FC236}">
                <a16:creationId xmlns:a16="http://schemas.microsoft.com/office/drawing/2014/main" id="{6AF8087C-23AE-9B41-FF2E-94E95E969BA2}"/>
              </a:ext>
            </a:extLst>
          </p:cNvPr>
          <p:cNvSpPr txBox="1"/>
          <p:nvPr/>
        </p:nvSpPr>
        <p:spPr>
          <a:xfrm>
            <a:off x="176980" y="368710"/>
            <a:ext cx="3451586" cy="461665"/>
          </a:xfrm>
          <a:prstGeom prst="rect">
            <a:avLst/>
          </a:prstGeom>
          <a:solidFill>
            <a:schemeClr val="bg1"/>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国土地理院  自然地形図</a:t>
            </a:r>
          </a:p>
        </p:txBody>
      </p:sp>
    </p:spTree>
    <p:extLst>
      <p:ext uri="{BB962C8B-B14F-4D97-AF65-F5344CB8AC3E}">
        <p14:creationId xmlns:p14="http://schemas.microsoft.com/office/powerpoint/2010/main" val="235515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2A058-1E94-4259-A8B5-4B802C19764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4A2939-9717-9ED5-7768-4C25502EEBBD}"/>
              </a:ext>
            </a:extLst>
          </p:cNvPr>
          <p:cNvSpPr txBox="1"/>
          <p:nvPr/>
        </p:nvSpPr>
        <p:spPr>
          <a:xfrm>
            <a:off x="665771" y="314325"/>
            <a:ext cx="8221054" cy="6555641"/>
          </a:xfrm>
          <a:prstGeom prst="rect">
            <a:avLst/>
          </a:prstGeom>
          <a:no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５年生に「この町の」魅力や課題を考えさせるのだと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したら、</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「この町」って</a:t>
            </a:r>
            <a:r>
              <a:rPr kumimoji="1" lang="ja-JP" altLang="en-US" sz="2800" dirty="0">
                <a:latin typeface="AR P丸ゴシック体E" panose="020F0900000000000000" pitchFamily="50" charset="-128"/>
                <a:ea typeface="AR P丸ゴシック体E" panose="020F0900000000000000" pitchFamily="50" charset="-128"/>
              </a:rPr>
              <a:t>どこまでの範囲を考えていけば</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良いのでしょう。社会科では・・・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①　およそ学区域内</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１・２年生</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②　大泉地区？（中学校区くらいかな）</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③　練馬区内</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④　東京都くらいの範囲</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3" name="右中かっこ 2">
            <a:extLst>
              <a:ext uri="{FF2B5EF4-FFF2-40B4-BE49-F238E27FC236}">
                <a16:creationId xmlns:a16="http://schemas.microsoft.com/office/drawing/2014/main" id="{2F54096D-A5CD-7FA6-000A-874C4B0F1057}"/>
              </a:ext>
            </a:extLst>
          </p:cNvPr>
          <p:cNvSpPr/>
          <p:nvPr/>
        </p:nvSpPr>
        <p:spPr>
          <a:xfrm>
            <a:off x="6872284" y="3071813"/>
            <a:ext cx="400050" cy="105727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D81383C-073E-A5BB-547D-F870A4B912C0}"/>
              </a:ext>
            </a:extLst>
          </p:cNvPr>
          <p:cNvSpPr txBox="1"/>
          <p:nvPr/>
        </p:nvSpPr>
        <p:spPr>
          <a:xfrm>
            <a:off x="7344585" y="4714876"/>
            <a:ext cx="1133644"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３年生</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5" name="テキスト ボックス 4">
            <a:extLst>
              <a:ext uri="{FF2B5EF4-FFF2-40B4-BE49-F238E27FC236}">
                <a16:creationId xmlns:a16="http://schemas.microsoft.com/office/drawing/2014/main" id="{3F111312-457B-1B67-36B2-CE118205C831}"/>
              </a:ext>
            </a:extLst>
          </p:cNvPr>
          <p:cNvSpPr txBox="1"/>
          <p:nvPr/>
        </p:nvSpPr>
        <p:spPr>
          <a:xfrm>
            <a:off x="7344585" y="5424488"/>
            <a:ext cx="1156086"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４年生</a:t>
            </a:r>
            <a:endParaRPr kumimoji="1" lang="en-US" altLang="ja-JP"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6456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2" end="12"/>
                                            </p:txEl>
                                          </p:spTgt>
                                        </p:tgtEl>
                                        <p:attrNameLst>
                                          <p:attrName>style.visibility</p:attrName>
                                        </p:attrNameLst>
                                      </p:cBhvr>
                                      <p:to>
                                        <p:strVal val="visible"/>
                                      </p:to>
                                    </p:set>
                                    <p:animEffect transition="in" filter="fade">
                                      <p:cBhvr>
                                        <p:cTn id="22" dur="1000"/>
                                        <p:tgtEl>
                                          <p:spTgt spid="2">
                                            <p:txEl>
                                              <p:pRg st="12" end="12"/>
                                            </p:txEl>
                                          </p:spTgt>
                                        </p:tgtEl>
                                      </p:cBhvr>
                                    </p:animEffect>
                                    <p:anim calcmode="lin" valueType="num">
                                      <p:cBhvr>
                                        <p:cTn id="2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48D2-4DD4-9EAC-6EF6-53A469F1A14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B986267-17D5-2416-ED7F-A738A45681D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07902" y="-162233"/>
            <a:ext cx="9951902" cy="7222531"/>
          </a:xfrm>
          <a:prstGeom prst="rect">
            <a:avLst/>
          </a:prstGeom>
        </p:spPr>
      </p:pic>
      <p:sp>
        <p:nvSpPr>
          <p:cNvPr id="4" name="テキスト ボックス 3">
            <a:extLst>
              <a:ext uri="{FF2B5EF4-FFF2-40B4-BE49-F238E27FC236}">
                <a16:creationId xmlns:a16="http://schemas.microsoft.com/office/drawing/2014/main" id="{1CF5083A-59A7-8EAD-5F0E-C0B77269DEC6}"/>
              </a:ext>
            </a:extLst>
          </p:cNvPr>
          <p:cNvSpPr txBox="1"/>
          <p:nvPr/>
        </p:nvSpPr>
        <p:spPr>
          <a:xfrm>
            <a:off x="958645" y="0"/>
            <a:ext cx="3262432" cy="461665"/>
          </a:xfrm>
          <a:prstGeom prst="rect">
            <a:avLst/>
          </a:prstGeom>
          <a:solidFill>
            <a:srgbClr val="FFFFCC"/>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国土地理院人口地形図</a:t>
            </a:r>
          </a:p>
        </p:txBody>
      </p:sp>
    </p:spTree>
    <p:extLst>
      <p:ext uri="{BB962C8B-B14F-4D97-AF65-F5344CB8AC3E}">
        <p14:creationId xmlns:p14="http://schemas.microsoft.com/office/powerpoint/2010/main" val="977447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AF87B-0D9B-EE91-A768-6DB4EEBED91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D8A7672-DAB5-B1D8-28AE-E335A83A4F68}"/>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5153" y="0"/>
            <a:ext cx="9133693" cy="6600825"/>
          </a:xfrm>
          <a:prstGeom prst="rect">
            <a:avLst/>
          </a:prstGeom>
        </p:spPr>
      </p:pic>
      <p:sp>
        <p:nvSpPr>
          <p:cNvPr id="4" name="テキスト ボックス 3">
            <a:extLst>
              <a:ext uri="{FF2B5EF4-FFF2-40B4-BE49-F238E27FC236}">
                <a16:creationId xmlns:a16="http://schemas.microsoft.com/office/drawing/2014/main" id="{68420C6A-C7FB-AF74-E1AB-D7470C276195}"/>
              </a:ext>
            </a:extLst>
          </p:cNvPr>
          <p:cNvSpPr txBox="1"/>
          <p:nvPr/>
        </p:nvSpPr>
        <p:spPr>
          <a:xfrm>
            <a:off x="400051" y="600075"/>
            <a:ext cx="2935419"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練馬区の</a:t>
            </a: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防災マップ</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大雨の際の浸水予想</a:t>
            </a:r>
          </a:p>
        </p:txBody>
      </p:sp>
      <p:sp>
        <p:nvSpPr>
          <p:cNvPr id="5" name="楕円 4">
            <a:extLst>
              <a:ext uri="{FF2B5EF4-FFF2-40B4-BE49-F238E27FC236}">
                <a16:creationId xmlns:a16="http://schemas.microsoft.com/office/drawing/2014/main" id="{17EC8515-529C-92AA-ED6E-985C53493360}"/>
              </a:ext>
            </a:extLst>
          </p:cNvPr>
          <p:cNvSpPr/>
          <p:nvPr/>
        </p:nvSpPr>
        <p:spPr>
          <a:xfrm>
            <a:off x="200025" y="5314950"/>
            <a:ext cx="285754" cy="3000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110F0A1D-81E1-5C83-8604-ACFFE3EB31EF}"/>
              </a:ext>
            </a:extLst>
          </p:cNvPr>
          <p:cNvSpPr/>
          <p:nvPr/>
        </p:nvSpPr>
        <p:spPr>
          <a:xfrm>
            <a:off x="200025" y="3429000"/>
            <a:ext cx="285754" cy="3000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8ED8555-C6A4-9132-623B-CDAD4B5B414B}"/>
              </a:ext>
            </a:extLst>
          </p:cNvPr>
          <p:cNvSpPr txBox="1"/>
          <p:nvPr/>
        </p:nvSpPr>
        <p:spPr>
          <a:xfrm>
            <a:off x="680651" y="5614986"/>
            <a:ext cx="6120586" cy="461665"/>
          </a:xfrm>
          <a:prstGeom prst="rect">
            <a:avLst/>
          </a:prstGeom>
          <a:noFill/>
        </p:spPr>
        <p:txBody>
          <a:bodyPr wrap="none" rtlCol="0">
            <a:spAutoFit/>
          </a:bodyPr>
          <a:lstStyle/>
          <a:p>
            <a:r>
              <a:rPr kumimoji="1" lang="en-US" altLang="ja-JP" sz="2400"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センチ～ひざくらい </a:t>
            </a:r>
            <a:r>
              <a:rPr kumimoji="1" lang="en-US" altLang="ja-JP" sz="2400" dirty="0">
                <a:highlight>
                  <a:srgbClr val="FFFF00"/>
                </a:highlight>
                <a:latin typeface="AR P丸ゴシック体E" panose="020F0900000000000000" pitchFamily="50" charset="-128"/>
                <a:ea typeface="AR P丸ゴシック体E" panose="020F0900000000000000" pitchFamily="50" charset="-128"/>
              </a:rPr>
              <a:t>(</a:t>
            </a: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人が倒され流される）</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39F0541F-C717-7AF8-5517-E2AECA080D51}"/>
              </a:ext>
            </a:extLst>
          </p:cNvPr>
          <p:cNvSpPr txBox="1"/>
          <p:nvPr/>
        </p:nvSpPr>
        <p:spPr>
          <a:xfrm>
            <a:off x="732969" y="2838747"/>
            <a:ext cx="3624710" cy="461665"/>
          </a:xfrm>
          <a:prstGeom prst="rect">
            <a:avLst/>
          </a:prstGeom>
          <a:solidFill>
            <a:srgbClr val="ADD2F1"/>
          </a:solidFill>
        </p:spPr>
        <p:txBody>
          <a:bodyPr wrap="none" rtlCol="0">
            <a:spAutoFit/>
          </a:bodyPr>
          <a:lstStyle/>
          <a:p>
            <a:r>
              <a:rPr kumimoji="1" lang="ja-JP" altLang="en-US" sz="2000" dirty="0">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３ｍ～５ｍ（</a:t>
            </a:r>
            <a:r>
              <a:rPr kumimoji="1" lang="en-US" altLang="ja-JP" sz="2400" dirty="0">
                <a:latin typeface="AR P丸ゴシック体E" panose="020F0900000000000000" pitchFamily="50" charset="-128"/>
                <a:ea typeface="AR P丸ゴシック体E" panose="020F0900000000000000" pitchFamily="50" charset="-128"/>
              </a:rPr>
              <a:t>2</a:t>
            </a:r>
            <a:r>
              <a:rPr kumimoji="1" lang="ja-JP" altLang="en-US" sz="2400" dirty="0">
                <a:latin typeface="AR P丸ゴシック体E" panose="020F0900000000000000" pitchFamily="50" charset="-128"/>
                <a:ea typeface="AR P丸ゴシック体E" panose="020F0900000000000000" pitchFamily="50" charset="-128"/>
              </a:rPr>
              <a:t>階まで沈む） </a:t>
            </a:r>
          </a:p>
        </p:txBody>
      </p:sp>
    </p:spTree>
    <p:extLst>
      <p:ext uri="{BB962C8B-B14F-4D97-AF65-F5344CB8AC3E}">
        <p14:creationId xmlns:p14="http://schemas.microsoft.com/office/powerpoint/2010/main" val="197197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261FF-27F4-2D9F-2962-2737D3F5D3B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1C9D6ED-B6A7-3E60-BE50-CB9B81259C18}"/>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sp>
        <p:nvSpPr>
          <p:cNvPr id="4" name="テキスト ボックス 3">
            <a:extLst>
              <a:ext uri="{FF2B5EF4-FFF2-40B4-BE49-F238E27FC236}">
                <a16:creationId xmlns:a16="http://schemas.microsoft.com/office/drawing/2014/main" id="{D4507487-C030-5413-15CB-D0AC3BFC8A3D}"/>
              </a:ext>
            </a:extLst>
          </p:cNvPr>
          <p:cNvSpPr txBox="1"/>
          <p:nvPr/>
        </p:nvSpPr>
        <p:spPr>
          <a:xfrm>
            <a:off x="1843088" y="114300"/>
            <a:ext cx="4185761" cy="461665"/>
          </a:xfrm>
          <a:prstGeom prst="rect">
            <a:avLst/>
          </a:prstGeom>
          <a:solidFill>
            <a:srgbClr val="FFFFCC"/>
          </a:solidFill>
        </p:spPr>
        <p:txBody>
          <a:bodyPr wrap="none" rtlCol="0">
            <a:spAutoFit/>
          </a:bodyPr>
          <a:lstStyle/>
          <a:p>
            <a:r>
              <a:rPr kumimoji="1" lang="ja-JP" altLang="en-US" sz="2400" b="1" dirty="0"/>
              <a:t>水害ハザードマップ（部分）</a:t>
            </a:r>
          </a:p>
        </p:txBody>
      </p:sp>
      <p:pic>
        <p:nvPicPr>
          <p:cNvPr id="5" name="図 4">
            <a:extLst>
              <a:ext uri="{FF2B5EF4-FFF2-40B4-BE49-F238E27FC236}">
                <a16:creationId xmlns:a16="http://schemas.microsoft.com/office/drawing/2014/main" id="{4D66EDC4-A848-54B9-C33F-711A781A7129}"/>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101386" y="575965"/>
            <a:ext cx="8911488" cy="5981998"/>
          </a:xfrm>
          <a:prstGeom prst="rect">
            <a:avLst/>
          </a:prstGeom>
          <a:ln w="57150">
            <a:solidFill>
              <a:srgbClr val="0070C0"/>
            </a:solidFill>
          </a:ln>
        </p:spPr>
      </p:pic>
    </p:spTree>
    <p:extLst>
      <p:ext uri="{BB962C8B-B14F-4D97-AF65-F5344CB8AC3E}">
        <p14:creationId xmlns:p14="http://schemas.microsoft.com/office/powerpoint/2010/main" val="33848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9BDD4-2C92-E044-B542-836DEEFB98E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9697AAD-6B72-FA3E-F935-FD4D4A055F07}"/>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sp>
        <p:nvSpPr>
          <p:cNvPr id="4" name="正方形/長方形 3">
            <a:extLst>
              <a:ext uri="{FF2B5EF4-FFF2-40B4-BE49-F238E27FC236}">
                <a16:creationId xmlns:a16="http://schemas.microsoft.com/office/drawing/2014/main" id="{AC87C08B-9F8E-AAB0-2390-6973CAC79308}"/>
              </a:ext>
            </a:extLst>
          </p:cNvPr>
          <p:cNvSpPr/>
          <p:nvPr/>
        </p:nvSpPr>
        <p:spPr>
          <a:xfrm>
            <a:off x="2028825" y="957263"/>
            <a:ext cx="2257425" cy="1614487"/>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1417A5C-4BEC-A003-4ECD-DC8BBE2477B1}"/>
              </a:ext>
            </a:extLst>
          </p:cNvPr>
          <p:cNvSpPr/>
          <p:nvPr/>
        </p:nvSpPr>
        <p:spPr>
          <a:xfrm>
            <a:off x="5181209" y="957263"/>
            <a:ext cx="3462729" cy="236220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2AC8EBB-6EEC-CAB9-A180-69EC163DD74D}"/>
              </a:ext>
            </a:extLst>
          </p:cNvPr>
          <p:cNvSpPr/>
          <p:nvPr/>
        </p:nvSpPr>
        <p:spPr>
          <a:xfrm>
            <a:off x="142875" y="4286252"/>
            <a:ext cx="2114550" cy="147161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1DDEED0-48F1-3E41-1E75-468AAA60BDE2}"/>
              </a:ext>
            </a:extLst>
          </p:cNvPr>
          <p:cNvSpPr txBox="1"/>
          <p:nvPr/>
        </p:nvSpPr>
        <p:spPr>
          <a:xfrm>
            <a:off x="2948863" y="200027"/>
            <a:ext cx="4801314" cy="461665"/>
          </a:xfrm>
          <a:prstGeom prst="rect">
            <a:avLst/>
          </a:prstGeom>
          <a:solidFill>
            <a:srgbClr val="FFFFCC"/>
          </a:solidFill>
        </p:spPr>
        <p:txBody>
          <a:bodyPr wrap="none" rtlCol="0">
            <a:spAutoFit/>
          </a:bodyPr>
          <a:lstStyle/>
          <a:p>
            <a:r>
              <a:rPr kumimoji="1" lang="ja-JP" altLang="en-US" sz="2400" b="1" dirty="0"/>
              <a:t>練馬区全体の水害ハザードマップ</a:t>
            </a:r>
          </a:p>
        </p:txBody>
      </p:sp>
      <p:sp>
        <p:nvSpPr>
          <p:cNvPr id="8" name="正方形/長方形 7">
            <a:extLst>
              <a:ext uri="{FF2B5EF4-FFF2-40B4-BE49-F238E27FC236}">
                <a16:creationId xmlns:a16="http://schemas.microsoft.com/office/drawing/2014/main" id="{1829425B-84E7-FA2B-2667-2511B239F209}"/>
              </a:ext>
            </a:extLst>
          </p:cNvPr>
          <p:cNvSpPr/>
          <p:nvPr/>
        </p:nvSpPr>
        <p:spPr>
          <a:xfrm>
            <a:off x="1857375" y="2297614"/>
            <a:ext cx="6338625" cy="313878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DFDC9F2F-D467-9FBA-255B-F0F355031815}"/>
              </a:ext>
            </a:extLst>
          </p:cNvPr>
          <p:cNvSpPr/>
          <p:nvPr/>
        </p:nvSpPr>
        <p:spPr>
          <a:xfrm>
            <a:off x="1557338" y="2551113"/>
            <a:ext cx="6615112" cy="2292350"/>
          </a:xfrm>
          <a:custGeom>
            <a:avLst/>
            <a:gdLst>
              <a:gd name="connsiteX0" fmla="*/ 0 w 6615112"/>
              <a:gd name="connsiteY0" fmla="*/ 2292350 h 2292350"/>
              <a:gd name="connsiteX1" fmla="*/ 471487 w 6615112"/>
              <a:gd name="connsiteY1" fmla="*/ 2192337 h 2292350"/>
              <a:gd name="connsiteX2" fmla="*/ 514350 w 6615112"/>
              <a:gd name="connsiteY2" fmla="*/ 2192337 h 2292350"/>
              <a:gd name="connsiteX3" fmla="*/ 600075 w 6615112"/>
              <a:gd name="connsiteY3" fmla="*/ 2092325 h 2292350"/>
              <a:gd name="connsiteX4" fmla="*/ 642937 w 6615112"/>
              <a:gd name="connsiteY4" fmla="*/ 2035175 h 2292350"/>
              <a:gd name="connsiteX5" fmla="*/ 957262 w 6615112"/>
              <a:gd name="connsiteY5" fmla="*/ 1978025 h 2292350"/>
              <a:gd name="connsiteX6" fmla="*/ 1200150 w 6615112"/>
              <a:gd name="connsiteY6" fmla="*/ 1878012 h 2292350"/>
              <a:gd name="connsiteX7" fmla="*/ 1243012 w 6615112"/>
              <a:gd name="connsiteY7" fmla="*/ 1820862 h 2292350"/>
              <a:gd name="connsiteX8" fmla="*/ 1614487 w 6615112"/>
              <a:gd name="connsiteY8" fmla="*/ 1749425 h 2292350"/>
              <a:gd name="connsiteX9" fmla="*/ 1614487 w 6615112"/>
              <a:gd name="connsiteY9" fmla="*/ 1720850 h 2292350"/>
              <a:gd name="connsiteX10" fmla="*/ 1814512 w 6615112"/>
              <a:gd name="connsiteY10" fmla="*/ 1449387 h 2292350"/>
              <a:gd name="connsiteX11" fmla="*/ 1843087 w 6615112"/>
              <a:gd name="connsiteY11" fmla="*/ 1449387 h 2292350"/>
              <a:gd name="connsiteX12" fmla="*/ 2300287 w 6615112"/>
              <a:gd name="connsiteY12" fmla="*/ 1492250 h 2292350"/>
              <a:gd name="connsiteX13" fmla="*/ 2514600 w 6615112"/>
              <a:gd name="connsiteY13" fmla="*/ 1420812 h 2292350"/>
              <a:gd name="connsiteX14" fmla="*/ 2657475 w 6615112"/>
              <a:gd name="connsiteY14" fmla="*/ 1135062 h 2292350"/>
              <a:gd name="connsiteX15" fmla="*/ 2671762 w 6615112"/>
              <a:gd name="connsiteY15" fmla="*/ 1035050 h 2292350"/>
              <a:gd name="connsiteX16" fmla="*/ 2757487 w 6615112"/>
              <a:gd name="connsiteY16" fmla="*/ 835025 h 2292350"/>
              <a:gd name="connsiteX17" fmla="*/ 2828925 w 6615112"/>
              <a:gd name="connsiteY17" fmla="*/ 849312 h 2292350"/>
              <a:gd name="connsiteX18" fmla="*/ 3157537 w 6615112"/>
              <a:gd name="connsiteY18" fmla="*/ 892175 h 2292350"/>
              <a:gd name="connsiteX19" fmla="*/ 3257550 w 6615112"/>
              <a:gd name="connsiteY19" fmla="*/ 977900 h 2292350"/>
              <a:gd name="connsiteX20" fmla="*/ 3700462 w 6615112"/>
              <a:gd name="connsiteY20" fmla="*/ 935037 h 2292350"/>
              <a:gd name="connsiteX21" fmla="*/ 4043362 w 6615112"/>
              <a:gd name="connsiteY21" fmla="*/ 949325 h 2292350"/>
              <a:gd name="connsiteX22" fmla="*/ 4243387 w 6615112"/>
              <a:gd name="connsiteY22" fmla="*/ 877887 h 2292350"/>
              <a:gd name="connsiteX23" fmla="*/ 4357687 w 6615112"/>
              <a:gd name="connsiteY23" fmla="*/ 892175 h 2292350"/>
              <a:gd name="connsiteX24" fmla="*/ 4457700 w 6615112"/>
              <a:gd name="connsiteY24" fmla="*/ 949325 h 2292350"/>
              <a:gd name="connsiteX25" fmla="*/ 4600575 w 6615112"/>
              <a:gd name="connsiteY25" fmla="*/ 1006475 h 2292350"/>
              <a:gd name="connsiteX26" fmla="*/ 4672012 w 6615112"/>
              <a:gd name="connsiteY26" fmla="*/ 1006475 h 2292350"/>
              <a:gd name="connsiteX27" fmla="*/ 4729162 w 6615112"/>
              <a:gd name="connsiteY27" fmla="*/ 963612 h 2292350"/>
              <a:gd name="connsiteX28" fmla="*/ 5086350 w 6615112"/>
              <a:gd name="connsiteY28" fmla="*/ 892175 h 2292350"/>
              <a:gd name="connsiteX29" fmla="*/ 5086350 w 6615112"/>
              <a:gd name="connsiteY29" fmla="*/ 892175 h 2292350"/>
              <a:gd name="connsiteX30" fmla="*/ 5229225 w 6615112"/>
              <a:gd name="connsiteY30" fmla="*/ 620712 h 2292350"/>
              <a:gd name="connsiteX31" fmla="*/ 5443537 w 6615112"/>
              <a:gd name="connsiteY31" fmla="*/ 563562 h 2292350"/>
              <a:gd name="connsiteX32" fmla="*/ 5643562 w 6615112"/>
              <a:gd name="connsiteY32" fmla="*/ 534987 h 2292350"/>
              <a:gd name="connsiteX33" fmla="*/ 6086475 w 6615112"/>
              <a:gd name="connsiteY33" fmla="*/ 534987 h 2292350"/>
              <a:gd name="connsiteX34" fmla="*/ 6315075 w 6615112"/>
              <a:gd name="connsiteY34" fmla="*/ 463550 h 2292350"/>
              <a:gd name="connsiteX35" fmla="*/ 6386512 w 6615112"/>
              <a:gd name="connsiteY35" fmla="*/ 420687 h 2292350"/>
              <a:gd name="connsiteX36" fmla="*/ 6486525 w 6615112"/>
              <a:gd name="connsiteY36" fmla="*/ 92075 h 2292350"/>
              <a:gd name="connsiteX37" fmla="*/ 6572250 w 6615112"/>
              <a:gd name="connsiteY37" fmla="*/ 6350 h 2292350"/>
              <a:gd name="connsiteX38" fmla="*/ 6615112 w 6615112"/>
              <a:gd name="connsiteY38" fmla="*/ 6350 h 2292350"/>
              <a:gd name="connsiteX39" fmla="*/ 6615112 w 6615112"/>
              <a:gd name="connsiteY39" fmla="*/ 6350 h 22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15112" h="2292350">
                <a:moveTo>
                  <a:pt x="0" y="2292350"/>
                </a:moveTo>
                <a:lnTo>
                  <a:pt x="471487" y="2192337"/>
                </a:lnTo>
                <a:cubicBezTo>
                  <a:pt x="557212" y="2175668"/>
                  <a:pt x="492919" y="2209006"/>
                  <a:pt x="514350" y="2192337"/>
                </a:cubicBezTo>
                <a:cubicBezTo>
                  <a:pt x="535781" y="2175668"/>
                  <a:pt x="600075" y="2092325"/>
                  <a:pt x="600075" y="2092325"/>
                </a:cubicBezTo>
                <a:cubicBezTo>
                  <a:pt x="621506" y="2066131"/>
                  <a:pt x="583406" y="2054225"/>
                  <a:pt x="642937" y="2035175"/>
                </a:cubicBezTo>
                <a:cubicBezTo>
                  <a:pt x="702468" y="2016125"/>
                  <a:pt x="864393" y="2004219"/>
                  <a:pt x="957262" y="1978025"/>
                </a:cubicBezTo>
                <a:cubicBezTo>
                  <a:pt x="1050131" y="1951831"/>
                  <a:pt x="1200150" y="1878012"/>
                  <a:pt x="1200150" y="1878012"/>
                </a:cubicBezTo>
                <a:cubicBezTo>
                  <a:pt x="1247775" y="1851818"/>
                  <a:pt x="1173956" y="1842293"/>
                  <a:pt x="1243012" y="1820862"/>
                </a:cubicBezTo>
                <a:cubicBezTo>
                  <a:pt x="1312068" y="1799431"/>
                  <a:pt x="1552575" y="1766094"/>
                  <a:pt x="1614487" y="1749425"/>
                </a:cubicBezTo>
                <a:cubicBezTo>
                  <a:pt x="1676399" y="1732756"/>
                  <a:pt x="1581150" y="1770856"/>
                  <a:pt x="1614487" y="1720850"/>
                </a:cubicBezTo>
                <a:cubicBezTo>
                  <a:pt x="1647825" y="1670844"/>
                  <a:pt x="1814512" y="1449387"/>
                  <a:pt x="1814512" y="1449387"/>
                </a:cubicBezTo>
                <a:cubicBezTo>
                  <a:pt x="1852612" y="1404143"/>
                  <a:pt x="1843087" y="1449387"/>
                  <a:pt x="1843087" y="1449387"/>
                </a:cubicBezTo>
                <a:cubicBezTo>
                  <a:pt x="1924049" y="1456531"/>
                  <a:pt x="2188368" y="1497012"/>
                  <a:pt x="2300287" y="1492250"/>
                </a:cubicBezTo>
                <a:cubicBezTo>
                  <a:pt x="2412206" y="1487488"/>
                  <a:pt x="2455069" y="1480343"/>
                  <a:pt x="2514600" y="1420812"/>
                </a:cubicBezTo>
                <a:cubicBezTo>
                  <a:pt x="2574131" y="1361281"/>
                  <a:pt x="2631281" y="1199356"/>
                  <a:pt x="2657475" y="1135062"/>
                </a:cubicBezTo>
                <a:cubicBezTo>
                  <a:pt x="2683669" y="1070768"/>
                  <a:pt x="2655093" y="1085056"/>
                  <a:pt x="2671762" y="1035050"/>
                </a:cubicBezTo>
                <a:cubicBezTo>
                  <a:pt x="2688431" y="985044"/>
                  <a:pt x="2731293" y="865981"/>
                  <a:pt x="2757487" y="835025"/>
                </a:cubicBezTo>
                <a:cubicBezTo>
                  <a:pt x="2783681" y="804069"/>
                  <a:pt x="2762250" y="839787"/>
                  <a:pt x="2828925" y="849312"/>
                </a:cubicBezTo>
                <a:cubicBezTo>
                  <a:pt x="2895600" y="858837"/>
                  <a:pt x="3086100" y="870744"/>
                  <a:pt x="3157537" y="892175"/>
                </a:cubicBezTo>
                <a:cubicBezTo>
                  <a:pt x="3228974" y="913606"/>
                  <a:pt x="3167063" y="970756"/>
                  <a:pt x="3257550" y="977900"/>
                </a:cubicBezTo>
                <a:cubicBezTo>
                  <a:pt x="3348037" y="985044"/>
                  <a:pt x="3569493" y="939799"/>
                  <a:pt x="3700462" y="935037"/>
                </a:cubicBezTo>
                <a:cubicBezTo>
                  <a:pt x="3831431" y="930275"/>
                  <a:pt x="3952875" y="958850"/>
                  <a:pt x="4043362" y="949325"/>
                </a:cubicBezTo>
                <a:cubicBezTo>
                  <a:pt x="4133850" y="939800"/>
                  <a:pt x="4191000" y="887412"/>
                  <a:pt x="4243387" y="877887"/>
                </a:cubicBezTo>
                <a:cubicBezTo>
                  <a:pt x="4295774" y="868362"/>
                  <a:pt x="4321968" y="880269"/>
                  <a:pt x="4357687" y="892175"/>
                </a:cubicBezTo>
                <a:cubicBezTo>
                  <a:pt x="4393406" y="904081"/>
                  <a:pt x="4417219" y="930275"/>
                  <a:pt x="4457700" y="949325"/>
                </a:cubicBezTo>
                <a:cubicBezTo>
                  <a:pt x="4498181" y="968375"/>
                  <a:pt x="4564856" y="996950"/>
                  <a:pt x="4600575" y="1006475"/>
                </a:cubicBezTo>
                <a:cubicBezTo>
                  <a:pt x="4636294" y="1016000"/>
                  <a:pt x="4650581" y="1013619"/>
                  <a:pt x="4672012" y="1006475"/>
                </a:cubicBezTo>
                <a:cubicBezTo>
                  <a:pt x="4693443" y="999331"/>
                  <a:pt x="4660106" y="982662"/>
                  <a:pt x="4729162" y="963612"/>
                </a:cubicBezTo>
                <a:cubicBezTo>
                  <a:pt x="4798218" y="944562"/>
                  <a:pt x="5086350" y="892175"/>
                  <a:pt x="5086350" y="892175"/>
                </a:cubicBezTo>
                <a:lnTo>
                  <a:pt x="5086350" y="892175"/>
                </a:lnTo>
                <a:cubicBezTo>
                  <a:pt x="5110163" y="846931"/>
                  <a:pt x="5169694" y="675481"/>
                  <a:pt x="5229225" y="620712"/>
                </a:cubicBezTo>
                <a:cubicBezTo>
                  <a:pt x="5288756" y="565943"/>
                  <a:pt x="5374481" y="577849"/>
                  <a:pt x="5443537" y="563562"/>
                </a:cubicBezTo>
                <a:cubicBezTo>
                  <a:pt x="5512593" y="549274"/>
                  <a:pt x="5536406" y="539749"/>
                  <a:pt x="5643562" y="534987"/>
                </a:cubicBezTo>
                <a:cubicBezTo>
                  <a:pt x="5750718" y="530224"/>
                  <a:pt x="5974556" y="546893"/>
                  <a:pt x="6086475" y="534987"/>
                </a:cubicBezTo>
                <a:cubicBezTo>
                  <a:pt x="6198394" y="523081"/>
                  <a:pt x="6265069" y="482600"/>
                  <a:pt x="6315075" y="463550"/>
                </a:cubicBezTo>
                <a:cubicBezTo>
                  <a:pt x="6365081" y="444500"/>
                  <a:pt x="6357937" y="482599"/>
                  <a:pt x="6386512" y="420687"/>
                </a:cubicBezTo>
                <a:cubicBezTo>
                  <a:pt x="6415087" y="358775"/>
                  <a:pt x="6455569" y="161131"/>
                  <a:pt x="6486525" y="92075"/>
                </a:cubicBezTo>
                <a:cubicBezTo>
                  <a:pt x="6517481" y="23019"/>
                  <a:pt x="6572250" y="6350"/>
                  <a:pt x="6572250" y="6350"/>
                </a:cubicBezTo>
                <a:cubicBezTo>
                  <a:pt x="6593681" y="-7938"/>
                  <a:pt x="6615112" y="6350"/>
                  <a:pt x="6615112" y="6350"/>
                </a:cubicBezTo>
                <a:lnTo>
                  <a:pt x="6615112" y="6350"/>
                </a:ln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362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par>
                                <p:cTn id="31" presetID="42" presetClass="exit" presetSubtype="0" fill="hold" grpId="0" nodeType="withEffect">
                                  <p:stCondLst>
                                    <p:cond delay="0"/>
                                  </p:stCondLst>
                                  <p:childTnLst>
                                    <p:animEffect transition="out" filter="fade">
                                      <p:cBhvr>
                                        <p:cTn id="32" dur="1000"/>
                                        <p:tgtEl>
                                          <p:spTgt spid="5"/>
                                        </p:tgtEl>
                                      </p:cBhvr>
                                    </p:animEffect>
                                    <p:anim calcmode="lin" valueType="num">
                                      <p:cBhvr>
                                        <p:cTn id="33" dur="1000"/>
                                        <p:tgtEl>
                                          <p:spTgt spid="5"/>
                                        </p:tgtEl>
                                        <p:attrNameLst>
                                          <p:attrName>ppt_x</p:attrName>
                                        </p:attrNameLst>
                                      </p:cBhvr>
                                      <p:tavLst>
                                        <p:tav tm="0">
                                          <p:val>
                                            <p:strVal val="ppt_x"/>
                                          </p:val>
                                        </p:tav>
                                        <p:tav tm="100000">
                                          <p:val>
                                            <p:strVal val="ppt_x"/>
                                          </p:val>
                                        </p:tav>
                                      </p:tavLst>
                                    </p:anim>
                                    <p:anim calcmode="lin" valueType="num">
                                      <p:cBhvr>
                                        <p:cTn id="34" dur="1000"/>
                                        <p:tgtEl>
                                          <p:spTgt spid="5"/>
                                        </p:tgtEl>
                                        <p:attrNameLst>
                                          <p:attrName>ppt_y</p:attrName>
                                        </p:attrNameLst>
                                      </p:cBhvr>
                                      <p:tavLst>
                                        <p:tav tm="0">
                                          <p:val>
                                            <p:strVal val="ppt_y"/>
                                          </p:val>
                                        </p:tav>
                                        <p:tav tm="100000">
                                          <p:val>
                                            <p:strVal val="ppt_y+.1"/>
                                          </p:val>
                                        </p:tav>
                                      </p:tavLst>
                                    </p:anim>
                                    <p:set>
                                      <p:cBhvr>
                                        <p:cTn id="35" dur="1" fill="hold">
                                          <p:stCondLst>
                                            <p:cond delay="9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50DEB-F0DC-C3B9-0A10-7C34C10EA79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C2504F0-9E5E-3B0D-68A3-8B96C66F906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1743075" y="2171699"/>
            <a:ext cx="6452925" cy="3138781"/>
          </a:xfrm>
          <a:prstGeom prst="rect">
            <a:avLst/>
          </a:prstGeom>
        </p:spPr>
      </p:pic>
      <p:sp>
        <p:nvSpPr>
          <p:cNvPr id="7" name="テキスト ボックス 6">
            <a:extLst>
              <a:ext uri="{FF2B5EF4-FFF2-40B4-BE49-F238E27FC236}">
                <a16:creationId xmlns:a16="http://schemas.microsoft.com/office/drawing/2014/main" id="{2ED09997-7936-6F46-365D-6475CA4EB48F}"/>
              </a:ext>
            </a:extLst>
          </p:cNvPr>
          <p:cNvSpPr txBox="1"/>
          <p:nvPr/>
        </p:nvSpPr>
        <p:spPr>
          <a:xfrm>
            <a:off x="2948863" y="200027"/>
            <a:ext cx="4801314" cy="461665"/>
          </a:xfrm>
          <a:prstGeom prst="rect">
            <a:avLst/>
          </a:prstGeom>
          <a:solidFill>
            <a:srgbClr val="FFFFCC"/>
          </a:solidFill>
        </p:spPr>
        <p:txBody>
          <a:bodyPr wrap="none" rtlCol="0">
            <a:spAutoFit/>
          </a:bodyPr>
          <a:lstStyle/>
          <a:p>
            <a:r>
              <a:rPr kumimoji="1" lang="ja-JP" altLang="en-US" sz="2400" b="1" dirty="0"/>
              <a:t>練馬区全体の水害ハザードマップ</a:t>
            </a:r>
          </a:p>
        </p:txBody>
      </p:sp>
      <p:sp>
        <p:nvSpPr>
          <p:cNvPr id="8" name="正方形/長方形 7">
            <a:extLst>
              <a:ext uri="{FF2B5EF4-FFF2-40B4-BE49-F238E27FC236}">
                <a16:creationId xmlns:a16="http://schemas.microsoft.com/office/drawing/2014/main" id="{D2A8E0E3-E745-256B-D01F-0E692D95446D}"/>
              </a:ext>
            </a:extLst>
          </p:cNvPr>
          <p:cNvSpPr/>
          <p:nvPr/>
        </p:nvSpPr>
        <p:spPr>
          <a:xfrm>
            <a:off x="1800224" y="2169025"/>
            <a:ext cx="6338625" cy="313878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2B3928B-64A9-A76B-3A52-2686CF0F4CBE}"/>
              </a:ext>
            </a:extLst>
          </p:cNvPr>
          <p:cNvSpPr/>
          <p:nvPr/>
        </p:nvSpPr>
        <p:spPr>
          <a:xfrm>
            <a:off x="1171575" y="2057400"/>
            <a:ext cx="595048" cy="313878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180D0C-E314-DADA-E03D-BF267CD6EBA1}"/>
              </a:ext>
            </a:extLst>
          </p:cNvPr>
          <p:cNvSpPr txBox="1"/>
          <p:nvPr/>
        </p:nvSpPr>
        <p:spPr>
          <a:xfrm>
            <a:off x="1176678" y="5522976"/>
            <a:ext cx="7674713" cy="954107"/>
          </a:xfrm>
          <a:prstGeom prst="rect">
            <a:avLst/>
          </a:prstGeom>
          <a:no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区内の中央を西から東に流れる石神井川の両岸には、３</a:t>
            </a:r>
            <a:r>
              <a:rPr kumimoji="1" lang="en-US" altLang="ja-JP" sz="2800" dirty="0">
                <a:latin typeface="AR P丸ゴシック体E" panose="020F0900000000000000" pitchFamily="50" charset="-128"/>
                <a:ea typeface="AR P丸ゴシック体E" panose="020F0900000000000000" pitchFamily="50" charset="-128"/>
              </a:rPr>
              <a:t>M</a:t>
            </a:r>
            <a:r>
              <a:rPr kumimoji="1" lang="ja-JP" altLang="en-US" sz="2800" dirty="0">
                <a:latin typeface="AR P丸ゴシック体E" panose="020F0900000000000000" pitchFamily="50" charset="-128"/>
                <a:ea typeface="AR P丸ゴシック体E" panose="020F0900000000000000" pitchFamily="50" charset="-128"/>
              </a:rPr>
              <a:t>を越える浸水危険個所はほとんど無い。</a:t>
            </a:r>
          </a:p>
        </p:txBody>
      </p:sp>
    </p:spTree>
    <p:extLst>
      <p:ext uri="{BB962C8B-B14F-4D97-AF65-F5344CB8AC3E}">
        <p14:creationId xmlns:p14="http://schemas.microsoft.com/office/powerpoint/2010/main" val="3477584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C17395-77C4-7CC8-4ADF-C1C8AA297F2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131313" y="831335"/>
            <a:ext cx="9693167" cy="4714874"/>
          </a:xfrm>
          <a:prstGeom prst="rect">
            <a:avLst/>
          </a:prstGeom>
        </p:spPr>
      </p:pic>
      <p:sp>
        <p:nvSpPr>
          <p:cNvPr id="3" name="正方形/長方形 2">
            <a:extLst>
              <a:ext uri="{FF2B5EF4-FFF2-40B4-BE49-F238E27FC236}">
                <a16:creationId xmlns:a16="http://schemas.microsoft.com/office/drawing/2014/main" id="{68DBCBBB-4735-B2EA-19F8-08EBA09AAA3B}"/>
              </a:ext>
            </a:extLst>
          </p:cNvPr>
          <p:cNvSpPr/>
          <p:nvPr/>
        </p:nvSpPr>
        <p:spPr>
          <a:xfrm>
            <a:off x="0" y="828661"/>
            <a:ext cx="9144000" cy="4714874"/>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図形 3">
            <a:extLst>
              <a:ext uri="{FF2B5EF4-FFF2-40B4-BE49-F238E27FC236}">
                <a16:creationId xmlns:a16="http://schemas.microsoft.com/office/drawing/2014/main" id="{35F66CE6-1393-BE64-EDB2-6073ACA6A87F}"/>
              </a:ext>
            </a:extLst>
          </p:cNvPr>
          <p:cNvSpPr/>
          <p:nvPr/>
        </p:nvSpPr>
        <p:spPr>
          <a:xfrm>
            <a:off x="-428624" y="1271573"/>
            <a:ext cx="10019053" cy="3629026"/>
          </a:xfrm>
          <a:custGeom>
            <a:avLst/>
            <a:gdLst>
              <a:gd name="connsiteX0" fmla="*/ 0 w 6615112"/>
              <a:gd name="connsiteY0" fmla="*/ 2292350 h 2292350"/>
              <a:gd name="connsiteX1" fmla="*/ 471487 w 6615112"/>
              <a:gd name="connsiteY1" fmla="*/ 2192337 h 2292350"/>
              <a:gd name="connsiteX2" fmla="*/ 514350 w 6615112"/>
              <a:gd name="connsiteY2" fmla="*/ 2192337 h 2292350"/>
              <a:gd name="connsiteX3" fmla="*/ 600075 w 6615112"/>
              <a:gd name="connsiteY3" fmla="*/ 2092325 h 2292350"/>
              <a:gd name="connsiteX4" fmla="*/ 642937 w 6615112"/>
              <a:gd name="connsiteY4" fmla="*/ 2035175 h 2292350"/>
              <a:gd name="connsiteX5" fmla="*/ 957262 w 6615112"/>
              <a:gd name="connsiteY5" fmla="*/ 1978025 h 2292350"/>
              <a:gd name="connsiteX6" fmla="*/ 1200150 w 6615112"/>
              <a:gd name="connsiteY6" fmla="*/ 1878012 h 2292350"/>
              <a:gd name="connsiteX7" fmla="*/ 1243012 w 6615112"/>
              <a:gd name="connsiteY7" fmla="*/ 1820862 h 2292350"/>
              <a:gd name="connsiteX8" fmla="*/ 1614487 w 6615112"/>
              <a:gd name="connsiteY8" fmla="*/ 1749425 h 2292350"/>
              <a:gd name="connsiteX9" fmla="*/ 1614487 w 6615112"/>
              <a:gd name="connsiteY9" fmla="*/ 1720850 h 2292350"/>
              <a:gd name="connsiteX10" fmla="*/ 1814512 w 6615112"/>
              <a:gd name="connsiteY10" fmla="*/ 1449387 h 2292350"/>
              <a:gd name="connsiteX11" fmla="*/ 1843087 w 6615112"/>
              <a:gd name="connsiteY11" fmla="*/ 1449387 h 2292350"/>
              <a:gd name="connsiteX12" fmla="*/ 2300287 w 6615112"/>
              <a:gd name="connsiteY12" fmla="*/ 1492250 h 2292350"/>
              <a:gd name="connsiteX13" fmla="*/ 2514600 w 6615112"/>
              <a:gd name="connsiteY13" fmla="*/ 1420812 h 2292350"/>
              <a:gd name="connsiteX14" fmla="*/ 2657475 w 6615112"/>
              <a:gd name="connsiteY14" fmla="*/ 1135062 h 2292350"/>
              <a:gd name="connsiteX15" fmla="*/ 2671762 w 6615112"/>
              <a:gd name="connsiteY15" fmla="*/ 1035050 h 2292350"/>
              <a:gd name="connsiteX16" fmla="*/ 2757487 w 6615112"/>
              <a:gd name="connsiteY16" fmla="*/ 835025 h 2292350"/>
              <a:gd name="connsiteX17" fmla="*/ 2828925 w 6615112"/>
              <a:gd name="connsiteY17" fmla="*/ 849312 h 2292350"/>
              <a:gd name="connsiteX18" fmla="*/ 3157537 w 6615112"/>
              <a:gd name="connsiteY18" fmla="*/ 892175 h 2292350"/>
              <a:gd name="connsiteX19" fmla="*/ 3257550 w 6615112"/>
              <a:gd name="connsiteY19" fmla="*/ 977900 h 2292350"/>
              <a:gd name="connsiteX20" fmla="*/ 3700462 w 6615112"/>
              <a:gd name="connsiteY20" fmla="*/ 935037 h 2292350"/>
              <a:gd name="connsiteX21" fmla="*/ 4043362 w 6615112"/>
              <a:gd name="connsiteY21" fmla="*/ 949325 h 2292350"/>
              <a:gd name="connsiteX22" fmla="*/ 4243387 w 6615112"/>
              <a:gd name="connsiteY22" fmla="*/ 877887 h 2292350"/>
              <a:gd name="connsiteX23" fmla="*/ 4357687 w 6615112"/>
              <a:gd name="connsiteY23" fmla="*/ 892175 h 2292350"/>
              <a:gd name="connsiteX24" fmla="*/ 4457700 w 6615112"/>
              <a:gd name="connsiteY24" fmla="*/ 949325 h 2292350"/>
              <a:gd name="connsiteX25" fmla="*/ 4600575 w 6615112"/>
              <a:gd name="connsiteY25" fmla="*/ 1006475 h 2292350"/>
              <a:gd name="connsiteX26" fmla="*/ 4672012 w 6615112"/>
              <a:gd name="connsiteY26" fmla="*/ 1006475 h 2292350"/>
              <a:gd name="connsiteX27" fmla="*/ 4729162 w 6615112"/>
              <a:gd name="connsiteY27" fmla="*/ 963612 h 2292350"/>
              <a:gd name="connsiteX28" fmla="*/ 5086350 w 6615112"/>
              <a:gd name="connsiteY28" fmla="*/ 892175 h 2292350"/>
              <a:gd name="connsiteX29" fmla="*/ 5086350 w 6615112"/>
              <a:gd name="connsiteY29" fmla="*/ 892175 h 2292350"/>
              <a:gd name="connsiteX30" fmla="*/ 5229225 w 6615112"/>
              <a:gd name="connsiteY30" fmla="*/ 620712 h 2292350"/>
              <a:gd name="connsiteX31" fmla="*/ 5443537 w 6615112"/>
              <a:gd name="connsiteY31" fmla="*/ 563562 h 2292350"/>
              <a:gd name="connsiteX32" fmla="*/ 5643562 w 6615112"/>
              <a:gd name="connsiteY32" fmla="*/ 534987 h 2292350"/>
              <a:gd name="connsiteX33" fmla="*/ 6086475 w 6615112"/>
              <a:gd name="connsiteY33" fmla="*/ 534987 h 2292350"/>
              <a:gd name="connsiteX34" fmla="*/ 6315075 w 6615112"/>
              <a:gd name="connsiteY34" fmla="*/ 463550 h 2292350"/>
              <a:gd name="connsiteX35" fmla="*/ 6386512 w 6615112"/>
              <a:gd name="connsiteY35" fmla="*/ 420687 h 2292350"/>
              <a:gd name="connsiteX36" fmla="*/ 6486525 w 6615112"/>
              <a:gd name="connsiteY36" fmla="*/ 92075 h 2292350"/>
              <a:gd name="connsiteX37" fmla="*/ 6572250 w 6615112"/>
              <a:gd name="connsiteY37" fmla="*/ 6350 h 2292350"/>
              <a:gd name="connsiteX38" fmla="*/ 6615112 w 6615112"/>
              <a:gd name="connsiteY38" fmla="*/ 6350 h 2292350"/>
              <a:gd name="connsiteX39" fmla="*/ 6615112 w 6615112"/>
              <a:gd name="connsiteY39" fmla="*/ 6350 h 22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15112" h="2292350">
                <a:moveTo>
                  <a:pt x="0" y="2292350"/>
                </a:moveTo>
                <a:lnTo>
                  <a:pt x="471487" y="2192337"/>
                </a:lnTo>
                <a:cubicBezTo>
                  <a:pt x="557212" y="2175668"/>
                  <a:pt x="492919" y="2209006"/>
                  <a:pt x="514350" y="2192337"/>
                </a:cubicBezTo>
                <a:cubicBezTo>
                  <a:pt x="535781" y="2175668"/>
                  <a:pt x="600075" y="2092325"/>
                  <a:pt x="600075" y="2092325"/>
                </a:cubicBezTo>
                <a:cubicBezTo>
                  <a:pt x="621506" y="2066131"/>
                  <a:pt x="583406" y="2054225"/>
                  <a:pt x="642937" y="2035175"/>
                </a:cubicBezTo>
                <a:cubicBezTo>
                  <a:pt x="702468" y="2016125"/>
                  <a:pt x="864393" y="2004219"/>
                  <a:pt x="957262" y="1978025"/>
                </a:cubicBezTo>
                <a:cubicBezTo>
                  <a:pt x="1050131" y="1951831"/>
                  <a:pt x="1200150" y="1878012"/>
                  <a:pt x="1200150" y="1878012"/>
                </a:cubicBezTo>
                <a:cubicBezTo>
                  <a:pt x="1247775" y="1851818"/>
                  <a:pt x="1173956" y="1842293"/>
                  <a:pt x="1243012" y="1820862"/>
                </a:cubicBezTo>
                <a:cubicBezTo>
                  <a:pt x="1312068" y="1799431"/>
                  <a:pt x="1552575" y="1766094"/>
                  <a:pt x="1614487" y="1749425"/>
                </a:cubicBezTo>
                <a:cubicBezTo>
                  <a:pt x="1676399" y="1732756"/>
                  <a:pt x="1581150" y="1770856"/>
                  <a:pt x="1614487" y="1720850"/>
                </a:cubicBezTo>
                <a:cubicBezTo>
                  <a:pt x="1647825" y="1670844"/>
                  <a:pt x="1814512" y="1449387"/>
                  <a:pt x="1814512" y="1449387"/>
                </a:cubicBezTo>
                <a:cubicBezTo>
                  <a:pt x="1852612" y="1404143"/>
                  <a:pt x="1843087" y="1449387"/>
                  <a:pt x="1843087" y="1449387"/>
                </a:cubicBezTo>
                <a:cubicBezTo>
                  <a:pt x="1924049" y="1456531"/>
                  <a:pt x="2188368" y="1497012"/>
                  <a:pt x="2300287" y="1492250"/>
                </a:cubicBezTo>
                <a:cubicBezTo>
                  <a:pt x="2412206" y="1487488"/>
                  <a:pt x="2455069" y="1480343"/>
                  <a:pt x="2514600" y="1420812"/>
                </a:cubicBezTo>
                <a:cubicBezTo>
                  <a:pt x="2574131" y="1361281"/>
                  <a:pt x="2631281" y="1199356"/>
                  <a:pt x="2657475" y="1135062"/>
                </a:cubicBezTo>
                <a:cubicBezTo>
                  <a:pt x="2683669" y="1070768"/>
                  <a:pt x="2655093" y="1085056"/>
                  <a:pt x="2671762" y="1035050"/>
                </a:cubicBezTo>
                <a:cubicBezTo>
                  <a:pt x="2688431" y="985044"/>
                  <a:pt x="2731293" y="865981"/>
                  <a:pt x="2757487" y="835025"/>
                </a:cubicBezTo>
                <a:cubicBezTo>
                  <a:pt x="2783681" y="804069"/>
                  <a:pt x="2762250" y="839787"/>
                  <a:pt x="2828925" y="849312"/>
                </a:cubicBezTo>
                <a:cubicBezTo>
                  <a:pt x="2895600" y="858837"/>
                  <a:pt x="3086100" y="870744"/>
                  <a:pt x="3157537" y="892175"/>
                </a:cubicBezTo>
                <a:cubicBezTo>
                  <a:pt x="3228974" y="913606"/>
                  <a:pt x="3167063" y="970756"/>
                  <a:pt x="3257550" y="977900"/>
                </a:cubicBezTo>
                <a:cubicBezTo>
                  <a:pt x="3348037" y="985044"/>
                  <a:pt x="3569493" y="939799"/>
                  <a:pt x="3700462" y="935037"/>
                </a:cubicBezTo>
                <a:cubicBezTo>
                  <a:pt x="3831431" y="930275"/>
                  <a:pt x="3952875" y="958850"/>
                  <a:pt x="4043362" y="949325"/>
                </a:cubicBezTo>
                <a:cubicBezTo>
                  <a:pt x="4133850" y="939800"/>
                  <a:pt x="4191000" y="887412"/>
                  <a:pt x="4243387" y="877887"/>
                </a:cubicBezTo>
                <a:cubicBezTo>
                  <a:pt x="4295774" y="868362"/>
                  <a:pt x="4321968" y="880269"/>
                  <a:pt x="4357687" y="892175"/>
                </a:cubicBezTo>
                <a:cubicBezTo>
                  <a:pt x="4393406" y="904081"/>
                  <a:pt x="4417219" y="930275"/>
                  <a:pt x="4457700" y="949325"/>
                </a:cubicBezTo>
                <a:cubicBezTo>
                  <a:pt x="4498181" y="968375"/>
                  <a:pt x="4564856" y="996950"/>
                  <a:pt x="4600575" y="1006475"/>
                </a:cubicBezTo>
                <a:cubicBezTo>
                  <a:pt x="4636294" y="1016000"/>
                  <a:pt x="4650581" y="1013619"/>
                  <a:pt x="4672012" y="1006475"/>
                </a:cubicBezTo>
                <a:cubicBezTo>
                  <a:pt x="4693443" y="999331"/>
                  <a:pt x="4660106" y="982662"/>
                  <a:pt x="4729162" y="963612"/>
                </a:cubicBezTo>
                <a:cubicBezTo>
                  <a:pt x="4798218" y="944562"/>
                  <a:pt x="5086350" y="892175"/>
                  <a:pt x="5086350" y="892175"/>
                </a:cubicBezTo>
                <a:lnTo>
                  <a:pt x="5086350" y="892175"/>
                </a:lnTo>
                <a:cubicBezTo>
                  <a:pt x="5110163" y="846931"/>
                  <a:pt x="5169694" y="675481"/>
                  <a:pt x="5229225" y="620712"/>
                </a:cubicBezTo>
                <a:cubicBezTo>
                  <a:pt x="5288756" y="565943"/>
                  <a:pt x="5374481" y="577849"/>
                  <a:pt x="5443537" y="563562"/>
                </a:cubicBezTo>
                <a:cubicBezTo>
                  <a:pt x="5512593" y="549274"/>
                  <a:pt x="5536406" y="539749"/>
                  <a:pt x="5643562" y="534987"/>
                </a:cubicBezTo>
                <a:cubicBezTo>
                  <a:pt x="5750718" y="530224"/>
                  <a:pt x="5974556" y="546893"/>
                  <a:pt x="6086475" y="534987"/>
                </a:cubicBezTo>
                <a:cubicBezTo>
                  <a:pt x="6198394" y="523081"/>
                  <a:pt x="6265069" y="482600"/>
                  <a:pt x="6315075" y="463550"/>
                </a:cubicBezTo>
                <a:cubicBezTo>
                  <a:pt x="6365081" y="444500"/>
                  <a:pt x="6357937" y="482599"/>
                  <a:pt x="6386512" y="420687"/>
                </a:cubicBezTo>
                <a:cubicBezTo>
                  <a:pt x="6415087" y="358775"/>
                  <a:pt x="6455569" y="161131"/>
                  <a:pt x="6486525" y="92075"/>
                </a:cubicBezTo>
                <a:cubicBezTo>
                  <a:pt x="6517481" y="23019"/>
                  <a:pt x="6572250" y="6350"/>
                  <a:pt x="6572250" y="6350"/>
                </a:cubicBezTo>
                <a:cubicBezTo>
                  <a:pt x="6593681" y="-7938"/>
                  <a:pt x="6615112" y="6350"/>
                  <a:pt x="6615112" y="6350"/>
                </a:cubicBezTo>
                <a:lnTo>
                  <a:pt x="6615112" y="6350"/>
                </a:ln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6CA8929-97E3-9A5E-6B1B-CF40BE2882BE}"/>
              </a:ext>
            </a:extLst>
          </p:cNvPr>
          <p:cNvSpPr txBox="1"/>
          <p:nvPr/>
        </p:nvSpPr>
        <p:spPr>
          <a:xfrm>
            <a:off x="961877" y="5752940"/>
            <a:ext cx="8100294"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川の近くで、川が曲がる外側や小さな川が流れ込むところに</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水害は起こりやすいはずです。石神井川ではどうでしょうか。</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6" name="楕円 5">
            <a:extLst>
              <a:ext uri="{FF2B5EF4-FFF2-40B4-BE49-F238E27FC236}">
                <a16:creationId xmlns:a16="http://schemas.microsoft.com/office/drawing/2014/main" id="{CF1DEB90-F346-EFF5-BCD6-B65CFCEBB63E}"/>
              </a:ext>
            </a:extLst>
          </p:cNvPr>
          <p:cNvSpPr/>
          <p:nvPr/>
        </p:nvSpPr>
        <p:spPr>
          <a:xfrm>
            <a:off x="158496" y="4120896"/>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EDADF419-4156-2027-4172-801AD0A3A0B5}"/>
              </a:ext>
            </a:extLst>
          </p:cNvPr>
          <p:cNvSpPr/>
          <p:nvPr/>
        </p:nvSpPr>
        <p:spPr>
          <a:xfrm>
            <a:off x="1749552" y="3864864"/>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9074854-F30B-4651-512A-EDFFBBFE67A5}"/>
              </a:ext>
            </a:extLst>
          </p:cNvPr>
          <p:cNvSpPr/>
          <p:nvPr/>
        </p:nvSpPr>
        <p:spPr>
          <a:xfrm>
            <a:off x="2095087" y="3219254"/>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BF3DC823-A2FC-A469-4E24-E5335EC33550}"/>
              </a:ext>
            </a:extLst>
          </p:cNvPr>
          <p:cNvSpPr/>
          <p:nvPr/>
        </p:nvSpPr>
        <p:spPr>
          <a:xfrm>
            <a:off x="3195779" y="3219254"/>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9451C8A-81AF-E428-85FE-D35325D82B9E}"/>
              </a:ext>
            </a:extLst>
          </p:cNvPr>
          <p:cNvSpPr/>
          <p:nvPr/>
        </p:nvSpPr>
        <p:spPr>
          <a:xfrm>
            <a:off x="3346888" y="2317612"/>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45056C09-7DF5-BB33-1042-79C639539C47}"/>
              </a:ext>
            </a:extLst>
          </p:cNvPr>
          <p:cNvSpPr/>
          <p:nvPr/>
        </p:nvSpPr>
        <p:spPr>
          <a:xfrm>
            <a:off x="7095466" y="2317612"/>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4E5BBF70-60AE-EB88-58E8-73883169AEED}"/>
              </a:ext>
            </a:extLst>
          </p:cNvPr>
          <p:cNvSpPr/>
          <p:nvPr/>
        </p:nvSpPr>
        <p:spPr>
          <a:xfrm>
            <a:off x="7366824" y="1802874"/>
            <a:ext cx="803381" cy="5120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FFC9B1C2-C142-0D85-B9CC-DE3FD8B498E2}"/>
              </a:ext>
            </a:extLst>
          </p:cNvPr>
          <p:cNvCxnSpPr>
            <a:cxnSpLocks/>
          </p:cNvCxnSpPr>
          <p:nvPr/>
        </p:nvCxnSpPr>
        <p:spPr>
          <a:xfrm flipV="1">
            <a:off x="5144842" y="2829676"/>
            <a:ext cx="240794" cy="62259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218908C-DE17-776B-33A4-47B7534C01FE}"/>
              </a:ext>
            </a:extLst>
          </p:cNvPr>
          <p:cNvCxnSpPr>
            <a:cxnSpLocks/>
          </p:cNvCxnSpPr>
          <p:nvPr/>
        </p:nvCxnSpPr>
        <p:spPr>
          <a:xfrm flipH="1" flipV="1">
            <a:off x="5913120" y="2829676"/>
            <a:ext cx="91624" cy="59932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7EC4522-79AA-F972-7E55-1211F919BFC6}"/>
              </a:ext>
            </a:extLst>
          </p:cNvPr>
          <p:cNvCxnSpPr>
            <a:cxnSpLocks/>
          </p:cNvCxnSpPr>
          <p:nvPr/>
        </p:nvCxnSpPr>
        <p:spPr>
          <a:xfrm flipV="1">
            <a:off x="6905311" y="2812922"/>
            <a:ext cx="45479" cy="6393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D3298469-834B-644C-DE45-34454DD6E8B8}"/>
              </a:ext>
            </a:extLst>
          </p:cNvPr>
          <p:cNvCxnSpPr>
            <a:cxnSpLocks/>
          </p:cNvCxnSpPr>
          <p:nvPr/>
        </p:nvCxnSpPr>
        <p:spPr>
          <a:xfrm flipH="1" flipV="1">
            <a:off x="7254424" y="2786424"/>
            <a:ext cx="197576" cy="29966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E129E0AA-9F81-24F7-974D-13C060A2F645}"/>
              </a:ext>
            </a:extLst>
          </p:cNvPr>
          <p:cNvCxnSpPr>
            <a:cxnSpLocks/>
          </p:cNvCxnSpPr>
          <p:nvPr/>
        </p:nvCxnSpPr>
        <p:spPr>
          <a:xfrm flipV="1">
            <a:off x="8001583" y="2336744"/>
            <a:ext cx="137098" cy="54911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9D98529-4264-9C14-088D-9083587B0659}"/>
              </a:ext>
            </a:extLst>
          </p:cNvPr>
          <p:cNvCxnSpPr>
            <a:cxnSpLocks/>
          </p:cNvCxnSpPr>
          <p:nvPr/>
        </p:nvCxnSpPr>
        <p:spPr>
          <a:xfrm flipV="1">
            <a:off x="8811412" y="2314938"/>
            <a:ext cx="0" cy="47205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39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1000"/>
                                        <p:tgtEl>
                                          <p:spTgt spid="31"/>
                                        </p:tgtEl>
                                      </p:cBhvr>
                                    </p:animEffect>
                                    <p:anim calcmode="lin" valueType="num">
                                      <p:cBhvr>
                                        <p:cTn id="97" dur="1000" fill="hold"/>
                                        <p:tgtEl>
                                          <p:spTgt spid="31"/>
                                        </p:tgtEl>
                                        <p:attrNameLst>
                                          <p:attrName>ppt_x</p:attrName>
                                        </p:attrNameLst>
                                      </p:cBhvr>
                                      <p:tavLst>
                                        <p:tav tm="0">
                                          <p:val>
                                            <p:strVal val="#ppt_x"/>
                                          </p:val>
                                        </p:tav>
                                        <p:tav tm="100000">
                                          <p:val>
                                            <p:strVal val="#ppt_x"/>
                                          </p:val>
                                        </p:tav>
                                      </p:tavLst>
                                    </p:anim>
                                    <p:anim calcmode="lin" valueType="num">
                                      <p:cBhvr>
                                        <p:cTn id="9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1000"/>
                                        <p:tgtEl>
                                          <p:spTgt spid="33"/>
                                        </p:tgtEl>
                                      </p:cBhvr>
                                    </p:animEffect>
                                    <p:anim calcmode="lin" valueType="num">
                                      <p:cBhvr>
                                        <p:cTn id="104" dur="1000" fill="hold"/>
                                        <p:tgtEl>
                                          <p:spTgt spid="33"/>
                                        </p:tgtEl>
                                        <p:attrNameLst>
                                          <p:attrName>ppt_x</p:attrName>
                                        </p:attrNameLst>
                                      </p:cBhvr>
                                      <p:tavLst>
                                        <p:tav tm="0">
                                          <p:val>
                                            <p:strVal val="#ppt_x"/>
                                          </p:val>
                                        </p:tav>
                                        <p:tav tm="100000">
                                          <p:val>
                                            <p:strVal val="#ppt_x"/>
                                          </p:val>
                                        </p:tav>
                                      </p:tavLst>
                                    </p:anim>
                                    <p:anim calcmode="lin" valueType="num">
                                      <p:cBhvr>
                                        <p:cTn id="10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4139289-12A1-A3B2-1FDA-136C61C26C88}"/>
              </a:ext>
            </a:extLst>
          </p:cNvPr>
          <p:cNvPicPr>
            <a:picLocks noChangeAspect="1"/>
          </p:cNvPicPr>
          <p:nvPr/>
        </p:nvPicPr>
        <p:blipFill>
          <a:blip r:embed="rId2"/>
          <a:stretch>
            <a:fillRect/>
          </a:stretch>
        </p:blipFill>
        <p:spPr>
          <a:xfrm>
            <a:off x="-1" y="1444256"/>
            <a:ext cx="9040215" cy="4049467"/>
          </a:xfrm>
          <a:prstGeom prst="rect">
            <a:avLst/>
          </a:prstGeom>
        </p:spPr>
      </p:pic>
      <p:pic>
        <p:nvPicPr>
          <p:cNvPr id="7" name="図 6">
            <a:extLst>
              <a:ext uri="{FF2B5EF4-FFF2-40B4-BE49-F238E27FC236}">
                <a16:creationId xmlns:a16="http://schemas.microsoft.com/office/drawing/2014/main" id="{43B6D288-5E61-5A84-D642-49C87EC21CA6}"/>
              </a:ext>
            </a:extLst>
          </p:cNvPr>
          <p:cNvPicPr>
            <a:picLocks noChangeAspect="1"/>
          </p:cNvPicPr>
          <p:nvPr/>
        </p:nvPicPr>
        <p:blipFill>
          <a:blip r:embed="rId3"/>
          <a:stretch>
            <a:fillRect/>
          </a:stretch>
        </p:blipFill>
        <p:spPr>
          <a:xfrm>
            <a:off x="0" y="1438127"/>
            <a:ext cx="9030407" cy="4265176"/>
          </a:xfrm>
          <a:prstGeom prst="rect">
            <a:avLst/>
          </a:prstGeom>
        </p:spPr>
      </p:pic>
      <p:pic>
        <p:nvPicPr>
          <p:cNvPr id="8" name="図 7">
            <a:extLst>
              <a:ext uri="{FF2B5EF4-FFF2-40B4-BE49-F238E27FC236}">
                <a16:creationId xmlns:a16="http://schemas.microsoft.com/office/drawing/2014/main" id="{3B7A801C-D2D5-22BD-062C-3A64B5C981E8}"/>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0" y="732161"/>
            <a:ext cx="9153433" cy="5140619"/>
          </a:xfrm>
          <a:prstGeom prst="rect">
            <a:avLst/>
          </a:prstGeom>
        </p:spPr>
      </p:pic>
      <p:sp>
        <p:nvSpPr>
          <p:cNvPr id="2" name="テキスト ボックス 1">
            <a:extLst>
              <a:ext uri="{FF2B5EF4-FFF2-40B4-BE49-F238E27FC236}">
                <a16:creationId xmlns:a16="http://schemas.microsoft.com/office/drawing/2014/main" id="{410D5415-F505-5B04-C670-2C7D99833485}"/>
              </a:ext>
            </a:extLst>
          </p:cNvPr>
          <p:cNvSpPr txBox="1"/>
          <p:nvPr/>
        </p:nvSpPr>
        <p:spPr>
          <a:xfrm>
            <a:off x="513947" y="6108282"/>
            <a:ext cx="7643439"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これらの地図を見て、気になることはありますか。</a:t>
            </a:r>
          </a:p>
        </p:txBody>
      </p:sp>
      <p:sp>
        <p:nvSpPr>
          <p:cNvPr id="3" name="テキスト ボックス 2">
            <a:extLst>
              <a:ext uri="{FF2B5EF4-FFF2-40B4-BE49-F238E27FC236}">
                <a16:creationId xmlns:a16="http://schemas.microsoft.com/office/drawing/2014/main" id="{888B0676-5009-A410-7646-D651C0C735B0}"/>
              </a:ext>
            </a:extLst>
          </p:cNvPr>
          <p:cNvSpPr txBox="1"/>
          <p:nvPr/>
        </p:nvSpPr>
        <p:spPr>
          <a:xfrm>
            <a:off x="1036320" y="169677"/>
            <a:ext cx="1620957"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自然地形</a:t>
            </a:r>
          </a:p>
        </p:txBody>
      </p:sp>
      <p:sp>
        <p:nvSpPr>
          <p:cNvPr id="6" name="テキスト ボックス 5">
            <a:extLst>
              <a:ext uri="{FF2B5EF4-FFF2-40B4-BE49-F238E27FC236}">
                <a16:creationId xmlns:a16="http://schemas.microsoft.com/office/drawing/2014/main" id="{2F229163-C07E-475D-6543-F5CDB86EE20F}"/>
              </a:ext>
            </a:extLst>
          </p:cNvPr>
          <p:cNvSpPr txBox="1"/>
          <p:nvPr/>
        </p:nvSpPr>
        <p:spPr>
          <a:xfrm>
            <a:off x="2826441" y="199714"/>
            <a:ext cx="2026920" cy="523220"/>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⇒人工地形</a:t>
            </a:r>
            <a:endParaRPr lang="ja-JP" altLang="en-US" sz="2800" dirty="0"/>
          </a:p>
        </p:txBody>
      </p:sp>
      <p:sp>
        <p:nvSpPr>
          <p:cNvPr id="10" name="テキスト ボックス 9">
            <a:extLst>
              <a:ext uri="{FF2B5EF4-FFF2-40B4-BE49-F238E27FC236}">
                <a16:creationId xmlns:a16="http://schemas.microsoft.com/office/drawing/2014/main" id="{0B7EBC0B-2A55-2F1E-0986-E0A5CA12048C}"/>
              </a:ext>
            </a:extLst>
          </p:cNvPr>
          <p:cNvSpPr txBox="1"/>
          <p:nvPr/>
        </p:nvSpPr>
        <p:spPr>
          <a:xfrm>
            <a:off x="4853361" y="222871"/>
            <a:ext cx="3916680" cy="523220"/>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⇒現在のハザードマップ</a:t>
            </a:r>
            <a:endParaRPr lang="ja-JP" altLang="en-US" sz="2800" dirty="0"/>
          </a:p>
        </p:txBody>
      </p:sp>
    </p:spTree>
    <p:extLst>
      <p:ext uri="{BB962C8B-B14F-4D97-AF65-F5344CB8AC3E}">
        <p14:creationId xmlns:p14="http://schemas.microsoft.com/office/powerpoint/2010/main" val="12292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CDEB2C4-281C-FE4B-71AE-54304DCFB462}"/>
              </a:ext>
            </a:extLst>
          </p:cNvPr>
          <p:cNvSpPr txBox="1"/>
          <p:nvPr/>
        </p:nvSpPr>
        <p:spPr>
          <a:xfrm>
            <a:off x="781051" y="856357"/>
            <a:ext cx="8058149" cy="6001643"/>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石神井川の付近には浸水地域が少ないな。いつ、どんな水害</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対策を進めてきたのかな</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大泉地区は後回しになっているのかな？</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次にどこで取り組む予定なのか（計画は？　いつから？）</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その間、この地区は大丈夫かな？練馬区は、大泉地区の浸水が予想される所に、どのような対応をしているのかな</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住民にはどのような説明をしてきたのかな</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家族は地区の安全性・危険性を理解しているのかな</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子どもでも家族の安全を守れるかも知れないな</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（必要感・責任感・使命感をもってもっと学びに向かうかも）</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5710CF8D-3AB7-A7DC-2934-76F83C38956F}"/>
              </a:ext>
            </a:extLst>
          </p:cNvPr>
          <p:cNvSpPr txBox="1"/>
          <p:nvPr/>
        </p:nvSpPr>
        <p:spPr>
          <a:xfrm>
            <a:off x="390334" y="183642"/>
            <a:ext cx="8331127"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子どもたちが感じそうな事がら（</a:t>
            </a:r>
            <a:r>
              <a:rPr kumimoji="1" lang="ja-JP" altLang="en-US" sz="2400" dirty="0">
                <a:highlight>
                  <a:srgbClr val="FAD9FF"/>
                </a:highlight>
                <a:latin typeface="AR P丸ゴシック体E" panose="020F0900000000000000" pitchFamily="50" charset="-128"/>
                <a:ea typeface="AR P丸ゴシック体E" panose="020F0900000000000000" pitchFamily="50" charset="-128"/>
              </a:rPr>
              <a:t>強い問題意識がうまれるか？</a:t>
            </a:r>
            <a:r>
              <a:rPr kumimoji="1" lang="ja-JP" altLang="en-US" sz="2400" dirty="0">
                <a:latin typeface="AR P丸ゴシック体E" panose="020F0900000000000000" pitchFamily="50" charset="-128"/>
                <a:ea typeface="AR P丸ゴシック体E" panose="020F0900000000000000" pitchFamily="50" charset="-128"/>
              </a:rPr>
              <a:t>）</a:t>
            </a:r>
          </a:p>
        </p:txBody>
      </p:sp>
    </p:spTree>
    <p:extLst>
      <p:ext uri="{BB962C8B-B14F-4D97-AF65-F5344CB8AC3E}">
        <p14:creationId xmlns:p14="http://schemas.microsoft.com/office/powerpoint/2010/main" val="181751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1000"/>
                                        <p:tgtEl>
                                          <p:spTgt spid="2">
                                            <p:txEl>
                                              <p:pRg st="7" end="7"/>
                                            </p:txEl>
                                          </p:spTgt>
                                        </p:tgtEl>
                                      </p:cBhvr>
                                    </p:animEffect>
                                    <p:anim calcmode="lin" valueType="num">
                                      <p:cBhvr>
                                        <p:cTn id="3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1000"/>
                                        <p:tgtEl>
                                          <p:spTgt spid="2">
                                            <p:txEl>
                                              <p:pRg st="9" end="9"/>
                                            </p:txEl>
                                          </p:spTgt>
                                        </p:tgtEl>
                                      </p:cBhvr>
                                    </p:animEffect>
                                    <p:anim calcmode="lin" valueType="num">
                                      <p:cBhvr>
                                        <p:cTn id="4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1000"/>
                                        <p:tgtEl>
                                          <p:spTgt spid="2">
                                            <p:txEl>
                                              <p:pRg st="11" end="11"/>
                                            </p:txEl>
                                          </p:spTgt>
                                        </p:tgtEl>
                                      </p:cBhvr>
                                    </p:animEffect>
                                    <p:anim calcmode="lin" valueType="num">
                                      <p:cBhvr>
                                        <p:cTn id="4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Effect transition="in" filter="fade">
                                      <p:cBhvr>
                                        <p:cTn id="54" dur="1000"/>
                                        <p:tgtEl>
                                          <p:spTgt spid="2">
                                            <p:txEl>
                                              <p:pRg st="13" end="13"/>
                                            </p:txEl>
                                          </p:spTgt>
                                        </p:tgtEl>
                                      </p:cBhvr>
                                    </p:animEffect>
                                    <p:anim calcmode="lin" valueType="num">
                                      <p:cBhvr>
                                        <p:cTn id="55"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animEffect transition="in" filter="fade">
                                      <p:cBhvr>
                                        <p:cTn id="61" dur="1000"/>
                                        <p:tgtEl>
                                          <p:spTgt spid="2">
                                            <p:txEl>
                                              <p:pRg st="14" end="14"/>
                                            </p:txEl>
                                          </p:spTgt>
                                        </p:tgtEl>
                                      </p:cBhvr>
                                    </p:animEffect>
                                    <p:anim calcmode="lin" valueType="num">
                                      <p:cBhvr>
                                        <p:cTn id="62"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94B5DC-3C45-32E3-8ACF-295342BC7F61}"/>
              </a:ext>
            </a:extLst>
          </p:cNvPr>
          <p:cNvSpPr txBox="1"/>
          <p:nvPr/>
        </p:nvSpPr>
        <p:spPr>
          <a:xfrm>
            <a:off x="500246" y="582067"/>
            <a:ext cx="8443337" cy="5693866"/>
          </a:xfrm>
          <a:prstGeom prst="rect">
            <a:avLst/>
          </a:prstGeom>
          <a:noFill/>
        </p:spPr>
        <p:txBody>
          <a:bodyPr wrap="none" rtlCol="0">
            <a:spAutoFit/>
          </a:bodyPr>
          <a:lstStyle/>
          <a:p>
            <a:r>
              <a:rPr kumimoji="1" lang="ja-JP" altLang="en-US" sz="2800" b="1" dirty="0"/>
              <a:t>練馬区だけを見ていても練馬区のことは</a:t>
            </a:r>
            <a:endParaRPr kumimoji="1" lang="en-US" altLang="ja-JP" sz="2800" b="1" dirty="0"/>
          </a:p>
          <a:p>
            <a:endParaRPr kumimoji="1" lang="en-US" altLang="ja-JP" sz="2000" b="1" dirty="0"/>
          </a:p>
          <a:p>
            <a:r>
              <a:rPr kumimoji="1" lang="ja-JP" altLang="en-US" sz="2800" b="1" dirty="0"/>
              <a:t>わからないかも知れません。ちなみに、江東区には</a:t>
            </a:r>
            <a:endParaRPr kumimoji="1" lang="en-US" altLang="ja-JP" sz="2800" b="1" dirty="0"/>
          </a:p>
          <a:p>
            <a:endParaRPr kumimoji="1" lang="en-US" altLang="ja-JP" sz="2000" b="1" dirty="0"/>
          </a:p>
          <a:p>
            <a:r>
              <a:rPr kumimoji="1" lang="ja-JP" altLang="en-US" sz="2800" b="1" dirty="0"/>
              <a:t>「都市農業課」はありません。</a:t>
            </a:r>
            <a:endParaRPr kumimoji="1" lang="en-US" altLang="ja-JP" sz="2800" b="1" dirty="0"/>
          </a:p>
          <a:p>
            <a:endParaRPr kumimoji="1" lang="en-US" altLang="ja-JP" sz="2000" b="1" dirty="0"/>
          </a:p>
          <a:p>
            <a:r>
              <a:rPr kumimoji="1" lang="ja-JP" altLang="en-US" sz="2800" b="1" dirty="0"/>
              <a:t>お近くの「ねりマルシェ」や「直売場」に行けば</a:t>
            </a:r>
            <a:endParaRPr kumimoji="1" lang="en-US" altLang="ja-JP" sz="2800" b="1" dirty="0"/>
          </a:p>
          <a:p>
            <a:endParaRPr kumimoji="1" lang="en-US" altLang="ja-JP" sz="2000" b="1" dirty="0"/>
          </a:p>
          <a:p>
            <a:r>
              <a:rPr kumimoji="1" lang="ja-JP" altLang="en-US" sz="2800" b="1" dirty="0">
                <a:highlight>
                  <a:srgbClr val="FFFF00"/>
                </a:highlight>
              </a:rPr>
              <a:t>農家の方から町の未来につながるお話を聞ける</a:t>
            </a:r>
            <a:r>
              <a:rPr kumimoji="1" lang="ja-JP" altLang="en-US" sz="2800" b="1" dirty="0"/>
              <a:t>かも</a:t>
            </a:r>
            <a:endParaRPr kumimoji="1" lang="en-US" altLang="ja-JP" sz="2800" b="1" dirty="0"/>
          </a:p>
          <a:p>
            <a:endParaRPr kumimoji="1" lang="en-US" altLang="ja-JP" sz="2000" b="1" dirty="0"/>
          </a:p>
          <a:p>
            <a:r>
              <a:rPr kumimoji="1" lang="ja-JP" altLang="en-US" sz="2800" b="1" dirty="0"/>
              <a:t>しれません。</a:t>
            </a:r>
            <a:endParaRPr kumimoji="1" lang="en-US" altLang="ja-JP" sz="2800" b="1" dirty="0"/>
          </a:p>
          <a:p>
            <a:endParaRPr kumimoji="1" lang="en-US" altLang="ja-JP" sz="2000" b="1" dirty="0"/>
          </a:p>
          <a:p>
            <a:r>
              <a:rPr kumimoji="1" lang="ja-JP" altLang="en-US" sz="2800" b="1" dirty="0">
                <a:highlight>
                  <a:srgbClr val="FFFF00"/>
                </a:highlight>
              </a:rPr>
              <a:t>水害</a:t>
            </a:r>
            <a:r>
              <a:rPr kumimoji="1" lang="ja-JP" altLang="en-US" sz="2800" b="1" dirty="0"/>
              <a:t>のことならば、</a:t>
            </a:r>
            <a:r>
              <a:rPr kumimoji="1" lang="ja-JP" altLang="en-US" sz="2800" b="1" dirty="0">
                <a:highlight>
                  <a:srgbClr val="FFFF00"/>
                </a:highlight>
              </a:rPr>
              <a:t>低地（江東区など）と比べる</a:t>
            </a:r>
            <a:r>
              <a:rPr kumimoji="1" lang="ja-JP" altLang="en-US" sz="2800" b="1" dirty="0"/>
              <a:t>と</a:t>
            </a:r>
            <a:endParaRPr kumimoji="1" lang="en-US" altLang="ja-JP" sz="2800" b="1" dirty="0"/>
          </a:p>
          <a:p>
            <a:endParaRPr kumimoji="1" lang="en-US" altLang="ja-JP" sz="2000" b="1" dirty="0"/>
          </a:p>
          <a:p>
            <a:r>
              <a:rPr kumimoji="1" lang="ja-JP" altLang="en-US" sz="2800" b="1" dirty="0"/>
              <a:t>見えてくる物がいろいろある</a:t>
            </a:r>
            <a:r>
              <a:rPr kumimoji="1" lang="ja-JP" altLang="en-US" sz="2800" b="1"/>
              <a:t>かも知れないです</a:t>
            </a:r>
            <a:r>
              <a:rPr kumimoji="1" lang="ja-JP" altLang="en-US" sz="2800" b="1" dirty="0"/>
              <a:t>。</a:t>
            </a:r>
          </a:p>
        </p:txBody>
      </p:sp>
    </p:spTree>
    <p:extLst>
      <p:ext uri="{BB962C8B-B14F-4D97-AF65-F5344CB8AC3E}">
        <p14:creationId xmlns:p14="http://schemas.microsoft.com/office/powerpoint/2010/main" val="447655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6E557B1-8B7D-5590-FE95-627BE964F1E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26029" y="150018"/>
            <a:ext cx="5217840" cy="6587336"/>
          </a:xfrm>
          <a:prstGeom prst="rect">
            <a:avLst/>
          </a:prstGeom>
        </p:spPr>
      </p:pic>
      <p:sp>
        <p:nvSpPr>
          <p:cNvPr id="5" name="正方形/長方形 4">
            <a:extLst>
              <a:ext uri="{FF2B5EF4-FFF2-40B4-BE49-F238E27FC236}">
                <a16:creationId xmlns:a16="http://schemas.microsoft.com/office/drawing/2014/main" id="{6C92D3DC-F898-A552-9A38-7489B34D0BB0}"/>
              </a:ext>
            </a:extLst>
          </p:cNvPr>
          <p:cNvSpPr/>
          <p:nvPr/>
        </p:nvSpPr>
        <p:spPr>
          <a:xfrm>
            <a:off x="4713037" y="150018"/>
            <a:ext cx="3200400" cy="3728808"/>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C083A8FD-3616-0247-DD5B-79FE2995815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26029" y="88125"/>
            <a:ext cx="5896837" cy="7000875"/>
          </a:xfrm>
          <a:prstGeom prst="rect">
            <a:avLst/>
          </a:prstGeom>
        </p:spPr>
      </p:pic>
      <p:pic>
        <p:nvPicPr>
          <p:cNvPr id="6" name="図 5">
            <a:extLst>
              <a:ext uri="{FF2B5EF4-FFF2-40B4-BE49-F238E27FC236}">
                <a16:creationId xmlns:a16="http://schemas.microsoft.com/office/drawing/2014/main" id="{2DCBDA74-299E-A386-FDCA-704448BB2365}"/>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173993" y="96689"/>
            <a:ext cx="2453604" cy="3589100"/>
          </a:xfrm>
          <a:prstGeom prst="rect">
            <a:avLst/>
          </a:prstGeom>
        </p:spPr>
      </p:pic>
      <p:sp>
        <p:nvSpPr>
          <p:cNvPr id="7" name="正方形/長方形 6">
            <a:extLst>
              <a:ext uri="{FF2B5EF4-FFF2-40B4-BE49-F238E27FC236}">
                <a16:creationId xmlns:a16="http://schemas.microsoft.com/office/drawing/2014/main" id="{E29FF2A8-9EB1-E9D8-F071-5039EBE6176D}"/>
              </a:ext>
            </a:extLst>
          </p:cNvPr>
          <p:cNvSpPr/>
          <p:nvPr/>
        </p:nvSpPr>
        <p:spPr>
          <a:xfrm>
            <a:off x="185731" y="3771900"/>
            <a:ext cx="2339474" cy="742489"/>
          </a:xfrm>
          <a:prstGeom prst="rect">
            <a:avLst/>
          </a:prstGeom>
          <a:solidFill>
            <a:srgbClr val="D682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５ｍ～１０ｍ</a:t>
            </a:r>
            <a:endParaRPr kumimoji="1" lang="en-US" altLang="ja-JP" sz="2800" dirty="0">
              <a:solidFill>
                <a:schemeClr val="tx1"/>
              </a:solidFill>
              <a:latin typeface="AR P丸ゴシック体E" panose="020F0900000000000000" pitchFamily="50" charset="-128"/>
              <a:ea typeface="AR P丸ゴシック体E" panose="020F0900000000000000" pitchFamily="50" charset="-128"/>
            </a:endParaRPr>
          </a:p>
          <a:p>
            <a:pPr algn="ctr"/>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３階まで沈む</a:t>
            </a:r>
          </a:p>
        </p:txBody>
      </p:sp>
      <p:sp>
        <p:nvSpPr>
          <p:cNvPr id="8" name="正方形/長方形 7">
            <a:extLst>
              <a:ext uri="{FF2B5EF4-FFF2-40B4-BE49-F238E27FC236}">
                <a16:creationId xmlns:a16="http://schemas.microsoft.com/office/drawing/2014/main" id="{1D618CAE-1647-4C66-7638-851939DF9698}"/>
              </a:ext>
            </a:extLst>
          </p:cNvPr>
          <p:cNvSpPr/>
          <p:nvPr/>
        </p:nvSpPr>
        <p:spPr>
          <a:xfrm>
            <a:off x="173993" y="4697727"/>
            <a:ext cx="2339474" cy="753186"/>
          </a:xfrm>
          <a:prstGeom prst="rect">
            <a:avLst/>
          </a:prstGeom>
          <a:solidFill>
            <a:srgbClr val="EECD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３ｍ～５ｍ</a:t>
            </a:r>
            <a:endParaRPr kumimoji="1" lang="en-US" altLang="ja-JP" sz="2800" dirty="0">
              <a:solidFill>
                <a:schemeClr val="tx1"/>
              </a:solidFill>
              <a:latin typeface="AR P丸ゴシック体E" panose="020F0900000000000000" pitchFamily="50" charset="-128"/>
              <a:ea typeface="AR P丸ゴシック体E" panose="020F0900000000000000" pitchFamily="50" charset="-128"/>
            </a:endParaRPr>
          </a:p>
          <a:p>
            <a:pPr algn="ctr"/>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２階まで沈む</a:t>
            </a:r>
          </a:p>
        </p:txBody>
      </p:sp>
      <p:sp>
        <p:nvSpPr>
          <p:cNvPr id="9" name="テキスト ボックス 8">
            <a:extLst>
              <a:ext uri="{FF2B5EF4-FFF2-40B4-BE49-F238E27FC236}">
                <a16:creationId xmlns:a16="http://schemas.microsoft.com/office/drawing/2014/main" id="{63057A9C-6081-F4DC-66AE-3442F1C9FC19}"/>
              </a:ext>
            </a:extLst>
          </p:cNvPr>
          <p:cNvSpPr txBox="1"/>
          <p:nvPr/>
        </p:nvSpPr>
        <p:spPr>
          <a:xfrm>
            <a:off x="92771" y="5537025"/>
            <a:ext cx="2497248" cy="1200329"/>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江東区だけでも</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５２万６千人以上</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が暮らしています</a:t>
            </a:r>
          </a:p>
        </p:txBody>
      </p:sp>
      <p:sp>
        <p:nvSpPr>
          <p:cNvPr id="10" name="テキスト ボックス 9">
            <a:extLst>
              <a:ext uri="{FF2B5EF4-FFF2-40B4-BE49-F238E27FC236}">
                <a16:creationId xmlns:a16="http://schemas.microsoft.com/office/drawing/2014/main" id="{0343DA03-FCA1-9459-F5C3-94FFA4E3527C}"/>
              </a:ext>
            </a:extLst>
          </p:cNvPr>
          <p:cNvSpPr txBox="1"/>
          <p:nvPr/>
        </p:nvSpPr>
        <p:spPr>
          <a:xfrm>
            <a:off x="4513281" y="96688"/>
            <a:ext cx="2310248"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東京湾に高潮が</a:t>
            </a:r>
            <a:endParaRPr kumimoji="1" lang="en-US" altLang="ja-JP" sz="24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発生した場合</a:t>
            </a:r>
          </a:p>
        </p:txBody>
      </p:sp>
      <p:grpSp>
        <p:nvGrpSpPr>
          <p:cNvPr id="13" name="グループ化 12">
            <a:extLst>
              <a:ext uri="{FF2B5EF4-FFF2-40B4-BE49-F238E27FC236}">
                <a16:creationId xmlns:a16="http://schemas.microsoft.com/office/drawing/2014/main" id="{A812ADA0-9476-9924-1E2D-061B853DEA9B}"/>
              </a:ext>
            </a:extLst>
          </p:cNvPr>
          <p:cNvGrpSpPr/>
          <p:nvPr/>
        </p:nvGrpSpPr>
        <p:grpSpPr>
          <a:xfrm>
            <a:off x="2843408" y="425885"/>
            <a:ext cx="5223354" cy="6676373"/>
            <a:chOff x="2843408" y="425885"/>
            <a:chExt cx="5223354" cy="6676373"/>
          </a:xfrm>
        </p:grpSpPr>
        <p:sp>
          <p:nvSpPr>
            <p:cNvPr id="11" name="フリーフォーム: 図形 10">
              <a:extLst>
                <a:ext uri="{FF2B5EF4-FFF2-40B4-BE49-F238E27FC236}">
                  <a16:creationId xmlns:a16="http://schemas.microsoft.com/office/drawing/2014/main" id="{07B60114-404B-4C70-31B4-9978227910A6}"/>
                </a:ext>
              </a:extLst>
            </p:cNvPr>
            <p:cNvSpPr/>
            <p:nvPr/>
          </p:nvSpPr>
          <p:spPr>
            <a:xfrm>
              <a:off x="2843408" y="425885"/>
              <a:ext cx="4897677" cy="5837129"/>
            </a:xfrm>
            <a:custGeom>
              <a:avLst/>
              <a:gdLst>
                <a:gd name="connsiteX0" fmla="*/ 0 w 4897677"/>
                <a:gd name="connsiteY0" fmla="*/ 5837129 h 5837129"/>
                <a:gd name="connsiteX1" fmla="*/ 626302 w 4897677"/>
                <a:gd name="connsiteY1" fmla="*/ 5285983 h 5837129"/>
                <a:gd name="connsiteX2" fmla="*/ 551145 w 4897677"/>
                <a:gd name="connsiteY2" fmla="*/ 4308953 h 5837129"/>
                <a:gd name="connsiteX3" fmla="*/ 463463 w 4897677"/>
                <a:gd name="connsiteY3" fmla="*/ 3695178 h 5837129"/>
                <a:gd name="connsiteX4" fmla="*/ 363255 w 4897677"/>
                <a:gd name="connsiteY4" fmla="*/ 3557392 h 5837129"/>
                <a:gd name="connsiteX5" fmla="*/ 363255 w 4897677"/>
                <a:gd name="connsiteY5" fmla="*/ 3206663 h 5837129"/>
                <a:gd name="connsiteX6" fmla="*/ 576197 w 4897677"/>
                <a:gd name="connsiteY6" fmla="*/ 2642992 h 5837129"/>
                <a:gd name="connsiteX7" fmla="*/ 801666 w 4897677"/>
                <a:gd name="connsiteY7" fmla="*/ 2329841 h 5837129"/>
                <a:gd name="connsiteX8" fmla="*/ 801666 w 4897677"/>
                <a:gd name="connsiteY8" fmla="*/ 2192055 h 5837129"/>
                <a:gd name="connsiteX9" fmla="*/ 801666 w 4897677"/>
                <a:gd name="connsiteY9" fmla="*/ 2192055 h 5837129"/>
                <a:gd name="connsiteX10" fmla="*/ 676406 w 4897677"/>
                <a:gd name="connsiteY10" fmla="*/ 1891430 h 5837129"/>
                <a:gd name="connsiteX11" fmla="*/ 688932 w 4897677"/>
                <a:gd name="connsiteY11" fmla="*/ 1728592 h 5837129"/>
                <a:gd name="connsiteX12" fmla="*/ 876822 w 4897677"/>
                <a:gd name="connsiteY12" fmla="*/ 1728592 h 5837129"/>
                <a:gd name="connsiteX13" fmla="*/ 977030 w 4897677"/>
                <a:gd name="connsiteY13" fmla="*/ 1791222 h 5837129"/>
                <a:gd name="connsiteX14" fmla="*/ 1114817 w 4897677"/>
                <a:gd name="connsiteY14" fmla="*/ 1803748 h 5837129"/>
                <a:gd name="connsiteX15" fmla="*/ 1139869 w 4897677"/>
                <a:gd name="connsiteY15" fmla="*/ 1929008 h 5837129"/>
                <a:gd name="connsiteX16" fmla="*/ 1352811 w 4897677"/>
                <a:gd name="connsiteY16" fmla="*/ 1841326 h 5837129"/>
                <a:gd name="connsiteX17" fmla="*/ 1465545 w 4897677"/>
                <a:gd name="connsiteY17" fmla="*/ 1979112 h 5837129"/>
                <a:gd name="connsiteX18" fmla="*/ 1753644 w 4897677"/>
                <a:gd name="connsiteY18" fmla="*/ 2029216 h 5837129"/>
                <a:gd name="connsiteX19" fmla="*/ 1778696 w 4897677"/>
                <a:gd name="connsiteY19" fmla="*/ 2154477 h 5837129"/>
                <a:gd name="connsiteX20" fmla="*/ 2116899 w 4897677"/>
                <a:gd name="connsiteY20" fmla="*/ 2141951 h 5837129"/>
                <a:gd name="connsiteX21" fmla="*/ 2141951 w 4897677"/>
                <a:gd name="connsiteY21" fmla="*/ 1991638 h 5837129"/>
                <a:gd name="connsiteX22" fmla="*/ 2329841 w 4897677"/>
                <a:gd name="connsiteY22" fmla="*/ 1966586 h 5837129"/>
                <a:gd name="connsiteX23" fmla="*/ 2242159 w 4897677"/>
                <a:gd name="connsiteY23" fmla="*/ 1578279 h 5837129"/>
                <a:gd name="connsiteX24" fmla="*/ 2467628 w 4897677"/>
                <a:gd name="connsiteY24" fmla="*/ 1603331 h 5837129"/>
                <a:gd name="connsiteX25" fmla="*/ 2455102 w 4897677"/>
                <a:gd name="connsiteY25" fmla="*/ 1540701 h 5837129"/>
                <a:gd name="connsiteX26" fmla="*/ 2918565 w 4897677"/>
                <a:gd name="connsiteY26" fmla="*/ 1490597 h 5837129"/>
                <a:gd name="connsiteX27" fmla="*/ 2880987 w 4897677"/>
                <a:gd name="connsiteY27" fmla="*/ 626301 h 5837129"/>
                <a:gd name="connsiteX28" fmla="*/ 2880987 w 4897677"/>
                <a:gd name="connsiteY28" fmla="*/ 162838 h 5837129"/>
                <a:gd name="connsiteX29" fmla="*/ 2893513 w 4897677"/>
                <a:gd name="connsiteY29" fmla="*/ 0 h 5837129"/>
                <a:gd name="connsiteX30" fmla="*/ 3482236 w 4897677"/>
                <a:gd name="connsiteY30" fmla="*/ 263047 h 5837129"/>
                <a:gd name="connsiteX31" fmla="*/ 3870543 w 4897677"/>
                <a:gd name="connsiteY31" fmla="*/ 425885 h 5837129"/>
                <a:gd name="connsiteX32" fmla="*/ 3895595 w 4897677"/>
                <a:gd name="connsiteY32" fmla="*/ 513567 h 5837129"/>
                <a:gd name="connsiteX33" fmla="*/ 4283902 w 4897677"/>
                <a:gd name="connsiteY33" fmla="*/ 488515 h 5837129"/>
                <a:gd name="connsiteX34" fmla="*/ 4897677 w 4897677"/>
                <a:gd name="connsiteY34" fmla="*/ 801666 h 58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97677" h="5837129">
                  <a:moveTo>
                    <a:pt x="0" y="5837129"/>
                  </a:moveTo>
                  <a:lnTo>
                    <a:pt x="626302" y="5285983"/>
                  </a:lnTo>
                  <a:lnTo>
                    <a:pt x="551145" y="4308953"/>
                  </a:lnTo>
                  <a:lnTo>
                    <a:pt x="463463" y="3695178"/>
                  </a:lnTo>
                  <a:lnTo>
                    <a:pt x="363255" y="3557392"/>
                  </a:lnTo>
                  <a:lnTo>
                    <a:pt x="363255" y="3206663"/>
                  </a:lnTo>
                  <a:lnTo>
                    <a:pt x="576197" y="2642992"/>
                  </a:lnTo>
                  <a:lnTo>
                    <a:pt x="801666" y="2329841"/>
                  </a:lnTo>
                  <a:lnTo>
                    <a:pt x="801666" y="2192055"/>
                  </a:lnTo>
                  <a:lnTo>
                    <a:pt x="801666" y="2192055"/>
                  </a:lnTo>
                  <a:lnTo>
                    <a:pt x="676406" y="1891430"/>
                  </a:lnTo>
                  <a:lnTo>
                    <a:pt x="688932" y="1728592"/>
                  </a:lnTo>
                  <a:lnTo>
                    <a:pt x="876822" y="1728592"/>
                  </a:lnTo>
                  <a:lnTo>
                    <a:pt x="977030" y="1791222"/>
                  </a:lnTo>
                  <a:lnTo>
                    <a:pt x="1114817" y="1803748"/>
                  </a:lnTo>
                  <a:lnTo>
                    <a:pt x="1139869" y="1929008"/>
                  </a:lnTo>
                  <a:lnTo>
                    <a:pt x="1352811" y="1841326"/>
                  </a:lnTo>
                  <a:lnTo>
                    <a:pt x="1465545" y="1979112"/>
                  </a:lnTo>
                  <a:lnTo>
                    <a:pt x="1753644" y="2029216"/>
                  </a:lnTo>
                  <a:lnTo>
                    <a:pt x="1778696" y="2154477"/>
                  </a:lnTo>
                  <a:lnTo>
                    <a:pt x="2116899" y="2141951"/>
                  </a:lnTo>
                  <a:lnTo>
                    <a:pt x="2141951" y="1991638"/>
                  </a:lnTo>
                  <a:lnTo>
                    <a:pt x="2329841" y="1966586"/>
                  </a:lnTo>
                  <a:lnTo>
                    <a:pt x="2242159" y="1578279"/>
                  </a:lnTo>
                  <a:lnTo>
                    <a:pt x="2467628" y="1603331"/>
                  </a:lnTo>
                  <a:lnTo>
                    <a:pt x="2455102" y="1540701"/>
                  </a:lnTo>
                  <a:lnTo>
                    <a:pt x="2918565" y="1490597"/>
                  </a:lnTo>
                  <a:lnTo>
                    <a:pt x="2880987" y="626301"/>
                  </a:lnTo>
                  <a:lnTo>
                    <a:pt x="2880987" y="162838"/>
                  </a:lnTo>
                  <a:lnTo>
                    <a:pt x="2893513" y="0"/>
                  </a:lnTo>
                  <a:lnTo>
                    <a:pt x="3482236" y="263047"/>
                  </a:lnTo>
                  <a:lnTo>
                    <a:pt x="3870543" y="425885"/>
                  </a:lnTo>
                  <a:lnTo>
                    <a:pt x="3895595" y="513567"/>
                  </a:lnTo>
                  <a:lnTo>
                    <a:pt x="4283902" y="488515"/>
                  </a:lnTo>
                  <a:lnTo>
                    <a:pt x="4897677" y="801666"/>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F3A3B889-84AF-00C3-BF45-02496A38FC32}"/>
                </a:ext>
              </a:extLst>
            </p:cNvPr>
            <p:cNvSpPr/>
            <p:nvPr/>
          </p:nvSpPr>
          <p:spPr>
            <a:xfrm>
              <a:off x="7653403" y="1240077"/>
              <a:ext cx="413359" cy="5862181"/>
            </a:xfrm>
            <a:custGeom>
              <a:avLst/>
              <a:gdLst>
                <a:gd name="connsiteX0" fmla="*/ 50104 w 413359"/>
                <a:gd name="connsiteY0" fmla="*/ 0 h 5862181"/>
                <a:gd name="connsiteX1" fmla="*/ 338202 w 413359"/>
                <a:gd name="connsiteY1" fmla="*/ 375781 h 5862181"/>
                <a:gd name="connsiteX2" fmla="*/ 388307 w 413359"/>
                <a:gd name="connsiteY2" fmla="*/ 889348 h 5862181"/>
                <a:gd name="connsiteX3" fmla="*/ 225468 w 413359"/>
                <a:gd name="connsiteY3" fmla="*/ 1553227 h 5862181"/>
                <a:gd name="connsiteX4" fmla="*/ 187890 w 413359"/>
                <a:gd name="connsiteY4" fmla="*/ 1615857 h 5862181"/>
                <a:gd name="connsiteX5" fmla="*/ 288098 w 413359"/>
                <a:gd name="connsiteY5" fmla="*/ 1703539 h 5862181"/>
                <a:gd name="connsiteX6" fmla="*/ 187890 w 413359"/>
                <a:gd name="connsiteY6" fmla="*/ 1891430 h 5862181"/>
                <a:gd name="connsiteX7" fmla="*/ 413359 w 413359"/>
                <a:gd name="connsiteY7" fmla="*/ 2004164 h 5862181"/>
                <a:gd name="connsiteX8" fmla="*/ 288098 w 413359"/>
                <a:gd name="connsiteY8" fmla="*/ 2505205 h 5862181"/>
                <a:gd name="connsiteX9" fmla="*/ 100208 w 413359"/>
                <a:gd name="connsiteY9" fmla="*/ 4208745 h 5862181"/>
                <a:gd name="connsiteX10" fmla="*/ 0 w 413359"/>
                <a:gd name="connsiteY10" fmla="*/ 5862181 h 5862181"/>
                <a:gd name="connsiteX11" fmla="*/ 0 w 413359"/>
                <a:gd name="connsiteY11" fmla="*/ 5862181 h 586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59" h="5862181">
                  <a:moveTo>
                    <a:pt x="50104" y="0"/>
                  </a:moveTo>
                  <a:lnTo>
                    <a:pt x="338202" y="375781"/>
                  </a:lnTo>
                  <a:lnTo>
                    <a:pt x="388307" y="889348"/>
                  </a:lnTo>
                  <a:lnTo>
                    <a:pt x="225468" y="1553227"/>
                  </a:lnTo>
                  <a:lnTo>
                    <a:pt x="187890" y="1615857"/>
                  </a:lnTo>
                  <a:lnTo>
                    <a:pt x="288098" y="1703539"/>
                  </a:lnTo>
                  <a:lnTo>
                    <a:pt x="187890" y="1891430"/>
                  </a:lnTo>
                  <a:lnTo>
                    <a:pt x="413359" y="2004164"/>
                  </a:lnTo>
                  <a:lnTo>
                    <a:pt x="288098" y="2505205"/>
                  </a:lnTo>
                  <a:lnTo>
                    <a:pt x="100208" y="4208745"/>
                  </a:lnTo>
                  <a:lnTo>
                    <a:pt x="0" y="5862181"/>
                  </a:lnTo>
                  <a:lnTo>
                    <a:pt x="0" y="5862181"/>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420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21E14FF-A039-469F-78B1-2C761CCDA5B2}"/>
              </a:ext>
            </a:extLst>
          </p:cNvPr>
          <p:cNvSpPr txBox="1"/>
          <p:nvPr/>
        </p:nvSpPr>
        <p:spPr>
          <a:xfrm>
            <a:off x="717105" y="302359"/>
            <a:ext cx="8426895" cy="7417415"/>
          </a:xfrm>
          <a:prstGeom prst="rect">
            <a:avLst/>
          </a:prstGeom>
          <a:noFill/>
          <a:ln>
            <a:noFill/>
          </a:ln>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総合的な学習で児童に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「自分たちの暮らす町の良さや課題」</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を考えさせるとしたら、どのような事実を子どもたちに示すのがいいでしょうか。あるいは「示さない。」というのも考えられますが・・・。</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もし示すとしたら、重要なことは</a:t>
            </a:r>
            <a:r>
              <a:rPr kumimoji="1" lang="ja-JP" altLang="en-US" sz="2800" dirty="0">
                <a:highlight>
                  <a:srgbClr val="FFCCFF"/>
                </a:highlight>
                <a:latin typeface="AR P丸ゴシック体E" panose="020F0900000000000000" pitchFamily="50" charset="-128"/>
                <a:ea typeface="AR P丸ゴシック体E" panose="020F0900000000000000" pitchFamily="50" charset="-128"/>
              </a:rPr>
              <a:t>課題の設定</a:t>
            </a:r>
            <a:r>
              <a:rPr kumimoji="1" lang="ja-JP" altLang="en-US" sz="2800" dirty="0">
                <a:latin typeface="AR P丸ゴシック体E" panose="020F0900000000000000" pitchFamily="50" charset="-128"/>
                <a:ea typeface="AR P丸ゴシック体E" panose="020F0900000000000000" pitchFamily="50" charset="-128"/>
              </a:rPr>
              <a:t>のあり方で</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・町の</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現状</a:t>
            </a:r>
            <a:r>
              <a:rPr kumimoji="1" lang="ja-JP" altLang="en-US" sz="2800" dirty="0">
                <a:latin typeface="AR P丸ゴシック体E" panose="020F0900000000000000" pitchFamily="50" charset="-128"/>
                <a:ea typeface="AR P丸ゴシック体E" panose="020F0900000000000000" pitchFamily="50" charset="-128"/>
              </a:rPr>
              <a:t>の何を</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基本的な事実</a:t>
            </a:r>
            <a:r>
              <a:rPr kumimoji="1" lang="ja-JP" altLang="en-US" sz="2800" dirty="0">
                <a:latin typeface="AR P丸ゴシック体E" panose="020F0900000000000000" pitchFamily="50" charset="-128"/>
                <a:ea typeface="AR P丸ゴシック体E" panose="020F0900000000000000" pitchFamily="50" charset="-128"/>
              </a:rPr>
              <a:t>として示すのか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そこからどんな</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課題</a:t>
            </a:r>
            <a:r>
              <a:rPr kumimoji="1" lang="ja-JP" altLang="en-US" sz="2800" dirty="0">
                <a:latin typeface="AR P丸ゴシック体E" panose="020F0900000000000000" pitchFamily="50" charset="-128"/>
                <a:ea typeface="AR P丸ゴシック体E" panose="020F0900000000000000" pitchFamily="50" charset="-128"/>
              </a:rPr>
              <a:t>が考えられるか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それがどうなったらいいのか</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期待する未来</a:t>
            </a:r>
            <a:r>
              <a:rPr kumimoji="1" lang="ja-JP" altLang="en-US" sz="2800" dirty="0">
                <a:latin typeface="AR P丸ゴシック体E" panose="020F0900000000000000" pitchFamily="50" charset="-128"/>
                <a:ea typeface="AR P丸ゴシック体E" panose="020F0900000000000000" pitchFamily="50" charset="-128"/>
              </a:rPr>
              <a:t>の姿に</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向かって、学び進めていく必要が出てきます。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800" dirty="0">
                <a:solidFill>
                  <a:srgbClr val="0070C0"/>
                </a:solidFill>
                <a:highlight>
                  <a:srgbClr val="FFFF00"/>
                </a:highlight>
                <a:latin typeface="AR P丸ゴシック体E" panose="020F0900000000000000" pitchFamily="50" charset="-128"/>
                <a:ea typeface="AR P丸ゴシック体E" panose="020F0900000000000000" pitchFamily="50" charset="-128"/>
              </a:rPr>
              <a:t>現状はどうなの、どんな課題があるの、どうしたいの</a:t>
            </a:r>
            <a:endParaRPr kumimoji="1" lang="en-US" altLang="ja-JP" sz="2800" dirty="0">
              <a:solidFill>
                <a:srgbClr val="0070C0"/>
              </a:solidFill>
              <a:highlight>
                <a:srgbClr val="FFFF00"/>
              </a:highlight>
              <a:latin typeface="AR P丸ゴシック体E" panose="020F0900000000000000" pitchFamily="50" charset="-128"/>
              <a:ea typeface="AR P丸ゴシック体E" panose="020F0900000000000000" pitchFamily="50" charset="-128"/>
            </a:endParaRPr>
          </a:p>
          <a:p>
            <a:pPr algn="r"/>
            <a:r>
              <a:rPr kumimoji="1" lang="ja-JP" altLang="en-US" sz="2800" dirty="0">
                <a:solidFill>
                  <a:srgbClr val="0070C0"/>
                </a:solidFill>
                <a:latin typeface="AR P丸ゴシック体E" panose="020F0900000000000000" pitchFamily="50" charset="-128"/>
                <a:ea typeface="AR P丸ゴシック体E" panose="020F0900000000000000" pitchFamily="50" charset="-128"/>
              </a:rPr>
              <a:t>（主体的・対話的で深い学びの基本的な仕組み）</a:t>
            </a:r>
            <a:endParaRPr kumimoji="1" lang="en-US" altLang="ja-JP" sz="2800" dirty="0">
              <a:solidFill>
                <a:srgbClr val="0070C0"/>
              </a:solidFill>
              <a:latin typeface="AR P丸ゴシック体E" panose="020F0900000000000000" pitchFamily="50" charset="-128"/>
              <a:ea typeface="AR P丸ゴシック体E" panose="020F0900000000000000" pitchFamily="50" charset="-128"/>
            </a:endParaRPr>
          </a:p>
          <a:p>
            <a:endParaRPr kumimoji="1" lang="en-US" altLang="ja-JP" sz="16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cxnSp>
        <p:nvCxnSpPr>
          <p:cNvPr id="4" name="直線コネクタ 3">
            <a:extLst>
              <a:ext uri="{FF2B5EF4-FFF2-40B4-BE49-F238E27FC236}">
                <a16:creationId xmlns:a16="http://schemas.microsoft.com/office/drawing/2014/main" id="{E02C28E5-70A0-A15D-96C7-A75D35BE1421}"/>
              </a:ext>
            </a:extLst>
          </p:cNvPr>
          <p:cNvCxnSpPr/>
          <p:nvPr/>
        </p:nvCxnSpPr>
        <p:spPr>
          <a:xfrm>
            <a:off x="1724593" y="406317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7D8C60AC-60FD-6189-F77C-29137EA4C91E}"/>
              </a:ext>
            </a:extLst>
          </p:cNvPr>
          <p:cNvCxnSpPr/>
          <p:nvPr/>
        </p:nvCxnSpPr>
        <p:spPr>
          <a:xfrm>
            <a:off x="3477193" y="444417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41C6D49-0ED2-33D8-6AB9-080DE221F96C}"/>
              </a:ext>
            </a:extLst>
          </p:cNvPr>
          <p:cNvCxnSpPr/>
          <p:nvPr/>
        </p:nvCxnSpPr>
        <p:spPr>
          <a:xfrm>
            <a:off x="6815896" y="4925759"/>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9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1000"/>
                                        <p:tgtEl>
                                          <p:spTgt spid="2">
                                            <p:txEl>
                                              <p:pRg st="14" end="14"/>
                                            </p:txEl>
                                          </p:spTgt>
                                        </p:tgtEl>
                                      </p:cBhvr>
                                    </p:animEffect>
                                    <p:anim calcmode="lin" valueType="num">
                                      <p:cBhvr>
                                        <p:cTn id="46"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623E5A-6224-0247-E446-58A93BD7ADB3}"/>
              </a:ext>
            </a:extLst>
          </p:cNvPr>
          <p:cNvSpPr txBox="1"/>
          <p:nvPr/>
        </p:nvSpPr>
        <p:spPr>
          <a:xfrm>
            <a:off x="1054851" y="671513"/>
            <a:ext cx="7034298" cy="4832092"/>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子どもたちに・・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何をどのように出合わせたらその先の学びが</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ひろがるのでしょうか。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どこまでの探究を応援するのか、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子どもたちの学ぶ姿を楽しみましょう。</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先生方のチャレンジ、応援しています。</a:t>
            </a:r>
          </a:p>
        </p:txBody>
      </p:sp>
    </p:spTree>
    <p:extLst>
      <p:ext uri="{BB962C8B-B14F-4D97-AF65-F5344CB8AC3E}">
        <p14:creationId xmlns:p14="http://schemas.microsoft.com/office/powerpoint/2010/main" val="327569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1000"/>
                                        <p:tgtEl>
                                          <p:spTgt spid="2">
                                            <p:txEl>
                                              <p:pRg st="10" end="10"/>
                                            </p:txEl>
                                          </p:spTgt>
                                        </p:tgtEl>
                                      </p:cBhvr>
                                    </p:animEffect>
                                    <p:anim calcmode="lin" valueType="num">
                                      <p:cBhvr>
                                        <p:cTn id="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75808" y="990270"/>
            <a:ext cx="2159195" cy="1956899"/>
          </a:xfrm>
          <a:prstGeom prst="roundRect">
            <a:avLst>
              <a:gd name="adj" fmla="val 8880"/>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23">
              <a:defRPr/>
            </a:pPr>
            <a:r>
              <a:rPr lang="ja-JP" altLang="en-US" sz="1360" b="1" dirty="0">
                <a:solidFill>
                  <a:schemeClr val="tx1"/>
                </a:solidFill>
              </a:rPr>
              <a:t>インターネットによる情報収集・整理分析だけでなく教科書や資料集等を参考にしたり、見学・訪問するなど、自分の足で取材し、人と出会ったりするなどの活動を重視。</a:t>
            </a:r>
            <a:endParaRPr lang="en-US" altLang="ja-JP" sz="1360" b="1" dirty="0">
              <a:solidFill>
                <a:schemeClr val="tx1"/>
              </a:solidFill>
            </a:endParaRPr>
          </a:p>
        </p:txBody>
      </p:sp>
      <p:sp>
        <p:nvSpPr>
          <p:cNvPr id="3" name="角丸四角形 2"/>
          <p:cNvSpPr/>
          <p:nvPr/>
        </p:nvSpPr>
        <p:spPr>
          <a:xfrm>
            <a:off x="4584105" y="1005756"/>
            <a:ext cx="2238395" cy="1956899"/>
          </a:xfrm>
          <a:prstGeom prst="roundRect">
            <a:avLst>
              <a:gd name="adj" fmla="val 8880"/>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endParaRPr lang="en-US" altLang="ja-JP" sz="681" b="1" dirty="0">
              <a:solidFill>
                <a:schemeClr val="tx1"/>
              </a:solidFill>
            </a:endParaRPr>
          </a:p>
          <a:p>
            <a:pPr defTabSz="815723">
              <a:defRPr/>
            </a:pPr>
            <a:r>
              <a:rPr lang="ja-JP" altLang="en-US" sz="1363" b="1" dirty="0">
                <a:solidFill>
                  <a:schemeClr val="tx1"/>
                </a:solidFill>
                <a:latin typeface="+mn-ea"/>
              </a:rPr>
              <a:t>ポートフォリオ等を活用しながら、効率よくまとめる。</a:t>
            </a:r>
            <a:endParaRPr lang="en-US" altLang="ja-JP" sz="1363" b="1" dirty="0">
              <a:solidFill>
                <a:schemeClr val="tx1"/>
              </a:solidFill>
              <a:latin typeface="+mn-ea"/>
            </a:endParaRPr>
          </a:p>
          <a:p>
            <a:pPr defTabSz="815723">
              <a:defRPr/>
            </a:pPr>
            <a:r>
              <a:rPr lang="ja-JP" altLang="en-US" sz="1363" b="1" dirty="0">
                <a:solidFill>
                  <a:schemeClr val="tx1"/>
                </a:solidFill>
                <a:latin typeface="+mn-ea"/>
              </a:rPr>
              <a:t>発表練習では、助言カード等を活用する。友達と練習の交流をさせることで、説得力のある結論が導き出せる。</a:t>
            </a:r>
            <a:endParaRPr lang="en-US" altLang="ja-JP" sz="1363" b="1" dirty="0">
              <a:solidFill>
                <a:schemeClr val="tx1"/>
              </a:solidFill>
              <a:latin typeface="+mn-ea"/>
            </a:endParaRPr>
          </a:p>
        </p:txBody>
      </p:sp>
      <p:sp>
        <p:nvSpPr>
          <p:cNvPr id="4" name="角丸四角形 3"/>
          <p:cNvSpPr/>
          <p:nvPr/>
        </p:nvSpPr>
        <p:spPr>
          <a:xfrm>
            <a:off x="6878436" y="1005757"/>
            <a:ext cx="2102328" cy="1931214"/>
          </a:xfrm>
          <a:prstGeom prst="roundRect">
            <a:avLst>
              <a:gd name="adj" fmla="val 8880"/>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23">
              <a:defRPr/>
            </a:pPr>
            <a:r>
              <a:rPr lang="ja-JP" altLang="en-US" sz="1363" b="1" dirty="0">
                <a:solidFill>
                  <a:schemeClr val="tx1"/>
                </a:solidFill>
                <a:latin typeface="+mn-ea"/>
              </a:rPr>
              <a:t>報告会やＳＤＧｓまつりなど、学習者が、学年や学校・地域を越えて発表したり、行動したりする場を設定する。自ら考えたことを進んで実行する。子どもの成長や変容を重視する。</a:t>
            </a:r>
            <a:endParaRPr lang="en-US" altLang="ja-JP" sz="1363" b="1" dirty="0">
              <a:solidFill>
                <a:schemeClr val="tx1"/>
              </a:solidFill>
              <a:latin typeface="+mn-ea"/>
            </a:endParaRPr>
          </a:p>
        </p:txBody>
      </p:sp>
      <p:sp>
        <p:nvSpPr>
          <p:cNvPr id="8" name="角丸四角形 7"/>
          <p:cNvSpPr/>
          <p:nvPr/>
        </p:nvSpPr>
        <p:spPr>
          <a:xfrm>
            <a:off x="149621" y="990270"/>
            <a:ext cx="2159195" cy="1972386"/>
          </a:xfrm>
          <a:prstGeom prst="roundRect">
            <a:avLst>
              <a:gd name="adj" fmla="val 8880"/>
            </a:avLst>
          </a:prstGeom>
          <a:solidFill>
            <a:srgbClr val="FAD9FF"/>
          </a:solidFill>
          <a:ln w="28575">
            <a:solidFill>
              <a:srgbClr val="EA1AC2"/>
            </a:solidFill>
          </a:ln>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r>
              <a:rPr lang="ja-JP" altLang="en-US" sz="681" dirty="0">
                <a:solidFill>
                  <a:schemeClr val="tx1"/>
                </a:solidFill>
              </a:rPr>
              <a:t>　</a:t>
            </a:r>
            <a:endParaRPr lang="en-US" altLang="ja-JP" sz="681" dirty="0">
              <a:solidFill>
                <a:schemeClr val="tx1"/>
              </a:solidFill>
            </a:endParaRPr>
          </a:p>
          <a:p>
            <a:pPr defTabSz="815723">
              <a:defRPr/>
            </a:pPr>
            <a:r>
              <a:rPr lang="ja-JP" altLang="en-US" sz="1360" b="1" dirty="0">
                <a:solidFill>
                  <a:schemeClr val="tx1"/>
                </a:solidFill>
                <a:latin typeface="+mn-ea"/>
              </a:rPr>
              <a:t>その単元全体に関わる出来事や基本的な事実と丁寧に出合わせ、児童・生徒の感じた問題意識をまとめる中から学習問題を明確にし、学習計画を立てる。</a:t>
            </a:r>
            <a:endParaRPr lang="en-US" altLang="ja-JP" sz="1360" b="1" dirty="0">
              <a:solidFill>
                <a:schemeClr val="tx1"/>
              </a:solidFill>
              <a:latin typeface="+mn-ea"/>
            </a:endParaRPr>
          </a:p>
          <a:p>
            <a:pPr defTabSz="815723">
              <a:defRPr/>
            </a:pPr>
            <a:endParaRPr lang="en-US" altLang="ja-JP" sz="1600" dirty="0">
              <a:solidFill>
                <a:schemeClr val="tx1"/>
              </a:solidFill>
            </a:endParaRPr>
          </a:p>
          <a:p>
            <a:pPr defTabSz="815723">
              <a:defRPr/>
            </a:pPr>
            <a:endParaRPr lang="en-US" altLang="ja-JP" sz="1363" dirty="0">
              <a:solidFill>
                <a:schemeClr val="tx1"/>
              </a:solidFill>
            </a:endParaRPr>
          </a:p>
        </p:txBody>
      </p:sp>
      <p:sp>
        <p:nvSpPr>
          <p:cNvPr id="7" name="正方形/長方形 6">
            <a:extLst>
              <a:ext uri="{FF2B5EF4-FFF2-40B4-BE49-F238E27FC236}">
                <a16:creationId xmlns:a16="http://schemas.microsoft.com/office/drawing/2014/main" id="{4941A971-E606-20E5-8B9F-308D75367B8A}"/>
              </a:ext>
            </a:extLst>
          </p:cNvPr>
          <p:cNvSpPr/>
          <p:nvPr/>
        </p:nvSpPr>
        <p:spPr>
          <a:xfrm>
            <a:off x="260772" y="471277"/>
            <a:ext cx="8622456" cy="426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3">
            <a:extLst>
              <a:ext uri="{FF2B5EF4-FFF2-40B4-BE49-F238E27FC236}">
                <a16:creationId xmlns:a16="http://schemas.microsoft.com/office/drawing/2014/main" id="{E1564E74-7630-597C-A648-7F57CFD6901B}"/>
              </a:ext>
            </a:extLst>
          </p:cNvPr>
          <p:cNvSpPr>
            <a:spLocks noChangeArrowheads="1"/>
          </p:cNvSpPr>
          <p:nvPr/>
        </p:nvSpPr>
        <p:spPr bwMode="auto">
          <a:xfrm>
            <a:off x="2748872" y="534465"/>
            <a:ext cx="1436612"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学び調べる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5" name="正方形/長方形 14">
            <a:extLst>
              <a:ext uri="{FF2B5EF4-FFF2-40B4-BE49-F238E27FC236}">
                <a16:creationId xmlns:a16="http://schemas.microsoft.com/office/drawing/2014/main" id="{2750C6E8-8D64-3E1C-260D-3956A77C7702}"/>
              </a:ext>
            </a:extLst>
          </p:cNvPr>
          <p:cNvSpPr>
            <a:spLocks noChangeArrowheads="1"/>
          </p:cNvSpPr>
          <p:nvPr/>
        </p:nvSpPr>
        <p:spPr bwMode="auto">
          <a:xfrm>
            <a:off x="4824605" y="534467"/>
            <a:ext cx="1953288"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吟味する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16" name="正方形/長方形 15">
            <a:extLst>
              <a:ext uri="{FF2B5EF4-FFF2-40B4-BE49-F238E27FC236}">
                <a16:creationId xmlns:a16="http://schemas.microsoft.com/office/drawing/2014/main" id="{3654E382-3B87-254A-D5FD-1E67CABB2615}"/>
              </a:ext>
            </a:extLst>
          </p:cNvPr>
          <p:cNvSpPr>
            <a:spLocks noChangeArrowheads="1"/>
          </p:cNvSpPr>
          <p:nvPr/>
        </p:nvSpPr>
        <p:spPr bwMode="auto">
          <a:xfrm>
            <a:off x="7258072" y="534465"/>
            <a:ext cx="1228221"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実践する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右矢印 5">
            <a:extLst>
              <a:ext uri="{FF2B5EF4-FFF2-40B4-BE49-F238E27FC236}">
                <a16:creationId xmlns:a16="http://schemas.microsoft.com/office/drawing/2014/main" id="{61EA5945-6DFF-712E-ED31-9FE8FF7E9E9D}"/>
              </a:ext>
            </a:extLst>
          </p:cNvPr>
          <p:cNvSpPr/>
          <p:nvPr/>
        </p:nvSpPr>
        <p:spPr>
          <a:xfrm>
            <a:off x="6821186" y="632469"/>
            <a:ext cx="284059" cy="200194"/>
          </a:xfrm>
          <a:prstGeom prst="rightArrow">
            <a:avLst/>
          </a:prstGeom>
          <a:solidFill>
            <a:srgbClr val="B9FD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19" name="右矢印 4">
            <a:extLst>
              <a:ext uri="{FF2B5EF4-FFF2-40B4-BE49-F238E27FC236}">
                <a16:creationId xmlns:a16="http://schemas.microsoft.com/office/drawing/2014/main" id="{65A74A2F-3C39-C234-93B7-A7015CE1764A}"/>
              </a:ext>
            </a:extLst>
          </p:cNvPr>
          <p:cNvSpPr/>
          <p:nvPr/>
        </p:nvSpPr>
        <p:spPr>
          <a:xfrm>
            <a:off x="4446123" y="631874"/>
            <a:ext cx="286765" cy="193431"/>
          </a:xfrm>
          <a:prstGeom prst="rightArrow">
            <a:avLst/>
          </a:prstGeom>
          <a:solidFill>
            <a:srgbClr val="B9FD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20" name="右矢印 8">
            <a:extLst>
              <a:ext uri="{FF2B5EF4-FFF2-40B4-BE49-F238E27FC236}">
                <a16:creationId xmlns:a16="http://schemas.microsoft.com/office/drawing/2014/main" id="{2216511F-3D2A-48FE-B8A8-CF24485BA6D2}"/>
              </a:ext>
            </a:extLst>
          </p:cNvPr>
          <p:cNvSpPr/>
          <p:nvPr/>
        </p:nvSpPr>
        <p:spPr>
          <a:xfrm>
            <a:off x="2241696" y="619682"/>
            <a:ext cx="285413" cy="193431"/>
          </a:xfrm>
          <a:prstGeom prst="rightArrow">
            <a:avLst/>
          </a:prstGeom>
          <a:solidFill>
            <a:srgbClr val="B9FDF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21" name="正方形/長方形 13">
            <a:extLst>
              <a:ext uri="{FF2B5EF4-FFF2-40B4-BE49-F238E27FC236}">
                <a16:creationId xmlns:a16="http://schemas.microsoft.com/office/drawing/2014/main" id="{5550DA3F-2933-C8CE-1965-213A50FA49F9}"/>
              </a:ext>
            </a:extLst>
          </p:cNvPr>
          <p:cNvSpPr>
            <a:spLocks noChangeArrowheads="1"/>
          </p:cNvSpPr>
          <p:nvPr/>
        </p:nvSpPr>
        <p:spPr bwMode="auto">
          <a:xfrm>
            <a:off x="429221" y="530890"/>
            <a:ext cx="1641796" cy="354584"/>
          </a:xfrm>
          <a:prstGeom prst="rect">
            <a:avLst/>
          </a:prstGeom>
          <a:solidFill>
            <a:srgbClr val="FFFFCC"/>
          </a:solidFill>
          <a:ln>
            <a:solidFill>
              <a:srgbClr val="EA1AC2"/>
            </a:solid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問題に気づく</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24" name="テキスト ボックス 23">
            <a:extLst>
              <a:ext uri="{FF2B5EF4-FFF2-40B4-BE49-F238E27FC236}">
                <a16:creationId xmlns:a16="http://schemas.microsoft.com/office/drawing/2014/main" id="{70B922EA-B874-002B-E88F-AD1BAC92C56F}"/>
              </a:ext>
            </a:extLst>
          </p:cNvPr>
          <p:cNvSpPr txBox="1"/>
          <p:nvPr/>
        </p:nvSpPr>
        <p:spPr>
          <a:xfrm>
            <a:off x="3008633" y="3383958"/>
            <a:ext cx="2839239" cy="369332"/>
          </a:xfrm>
          <a:prstGeom prst="rect">
            <a:avLst/>
          </a:prstGeom>
          <a:solidFill>
            <a:srgbClr val="AAE571"/>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② 学習問題を明確にする</a:t>
            </a:r>
          </a:p>
        </p:txBody>
      </p:sp>
      <p:sp>
        <p:nvSpPr>
          <p:cNvPr id="26" name="テキスト ボックス 25">
            <a:extLst>
              <a:ext uri="{FF2B5EF4-FFF2-40B4-BE49-F238E27FC236}">
                <a16:creationId xmlns:a16="http://schemas.microsoft.com/office/drawing/2014/main" id="{2A8426C6-70FA-D278-5ECF-8DC4C1EF7EC5}"/>
              </a:ext>
            </a:extLst>
          </p:cNvPr>
          <p:cNvSpPr txBox="1"/>
          <p:nvPr/>
        </p:nvSpPr>
        <p:spPr>
          <a:xfrm>
            <a:off x="175199" y="3375212"/>
            <a:ext cx="2627070" cy="369332"/>
          </a:xfrm>
          <a:prstGeom prst="rect">
            <a:avLst/>
          </a:prstGeom>
          <a:solidFill>
            <a:srgbClr val="AAE571"/>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①　問題に気づかせる</a:t>
            </a:r>
          </a:p>
        </p:txBody>
      </p:sp>
      <p:sp>
        <p:nvSpPr>
          <p:cNvPr id="27" name="テキスト ボックス 26">
            <a:extLst>
              <a:ext uri="{FF2B5EF4-FFF2-40B4-BE49-F238E27FC236}">
                <a16:creationId xmlns:a16="http://schemas.microsoft.com/office/drawing/2014/main" id="{60783A26-A6B0-91DF-9190-BA8C56CF58A2}"/>
              </a:ext>
            </a:extLst>
          </p:cNvPr>
          <p:cNvSpPr txBox="1"/>
          <p:nvPr/>
        </p:nvSpPr>
        <p:spPr>
          <a:xfrm>
            <a:off x="6118334" y="3394178"/>
            <a:ext cx="2839240" cy="369332"/>
          </a:xfrm>
          <a:prstGeom prst="rect">
            <a:avLst/>
          </a:prstGeom>
          <a:solidFill>
            <a:srgbClr val="AAE571"/>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③  学習計画を立てる　</a:t>
            </a:r>
          </a:p>
        </p:txBody>
      </p:sp>
      <p:sp>
        <p:nvSpPr>
          <p:cNvPr id="29" name="テキスト ボックス 28">
            <a:extLst>
              <a:ext uri="{FF2B5EF4-FFF2-40B4-BE49-F238E27FC236}">
                <a16:creationId xmlns:a16="http://schemas.microsoft.com/office/drawing/2014/main" id="{29438662-B7E6-7F82-614D-BB88BA505160}"/>
              </a:ext>
            </a:extLst>
          </p:cNvPr>
          <p:cNvSpPr txBox="1"/>
          <p:nvPr/>
        </p:nvSpPr>
        <p:spPr>
          <a:xfrm>
            <a:off x="199812" y="5807563"/>
            <a:ext cx="2441788" cy="954107"/>
          </a:xfrm>
          <a:prstGeom prst="rect">
            <a:avLst/>
          </a:prstGeom>
          <a:solidFill>
            <a:srgbClr val="FFD5D1"/>
          </a:solidFill>
          <a:ln w="28575">
            <a:solidFill>
              <a:srgbClr val="EA1AC2"/>
            </a:solidFill>
          </a:ln>
        </p:spPr>
        <p:txBody>
          <a:bodyPr wrap="square" rtlCol="0">
            <a:spAutoFit/>
          </a:bodyPr>
          <a:lstStyle/>
          <a:p>
            <a:pPr algn="ctr"/>
            <a:r>
              <a:rPr lang="ja-JP" altLang="en-US" sz="2000" b="1" dirty="0">
                <a:solidFill>
                  <a:srgbClr val="C00000"/>
                </a:solidFill>
                <a:highlight>
                  <a:srgbClr val="FFFF00"/>
                </a:highlight>
              </a:rPr>
              <a:t>現状 </a:t>
            </a:r>
            <a:endParaRPr lang="en-US" altLang="ja-JP" sz="2000" b="1" dirty="0">
              <a:solidFill>
                <a:srgbClr val="C00000"/>
              </a:solidFill>
              <a:highlight>
                <a:srgbClr val="FFFF00"/>
              </a:highlight>
            </a:endParaRPr>
          </a:p>
          <a:p>
            <a:r>
              <a:rPr lang="ja-JP" altLang="en-US" sz="2000" b="1" dirty="0"/>
              <a:t> </a:t>
            </a:r>
            <a:r>
              <a:rPr lang="ja-JP" altLang="en-US" sz="1600" b="1" dirty="0"/>
              <a:t>親しみ・憧れ・共感・不安・危機感</a:t>
            </a:r>
          </a:p>
        </p:txBody>
      </p:sp>
      <p:sp>
        <p:nvSpPr>
          <p:cNvPr id="30" name="テキスト ボックス 29">
            <a:extLst>
              <a:ext uri="{FF2B5EF4-FFF2-40B4-BE49-F238E27FC236}">
                <a16:creationId xmlns:a16="http://schemas.microsoft.com/office/drawing/2014/main" id="{3B0A7297-D43A-6853-7541-A5C0DAB4E901}"/>
              </a:ext>
            </a:extLst>
          </p:cNvPr>
          <p:cNvSpPr txBox="1"/>
          <p:nvPr/>
        </p:nvSpPr>
        <p:spPr>
          <a:xfrm>
            <a:off x="3126717" y="5832542"/>
            <a:ext cx="2580124" cy="892552"/>
          </a:xfrm>
          <a:prstGeom prst="rect">
            <a:avLst/>
          </a:prstGeom>
          <a:solidFill>
            <a:srgbClr val="FFD5D1"/>
          </a:solidFill>
          <a:ln w="28575">
            <a:solidFill>
              <a:srgbClr val="EA1AC2"/>
            </a:solidFill>
          </a:ln>
        </p:spPr>
        <p:txBody>
          <a:bodyPr wrap="square" rtlCol="0">
            <a:spAutoFit/>
          </a:bodyPr>
          <a:lstStyle/>
          <a:p>
            <a:pPr algn="ctr"/>
            <a:r>
              <a:rPr lang="ja-JP" altLang="en-US" sz="2000" b="1" dirty="0">
                <a:solidFill>
                  <a:srgbClr val="C00000"/>
                </a:solidFill>
                <a:highlight>
                  <a:srgbClr val="FFFF00"/>
                </a:highlight>
              </a:rPr>
              <a:t>課題</a:t>
            </a:r>
            <a:endParaRPr lang="en-US" altLang="ja-JP" sz="2000" b="1" dirty="0">
              <a:solidFill>
                <a:srgbClr val="C00000"/>
              </a:solidFill>
              <a:highlight>
                <a:srgbClr val="FFFF00"/>
              </a:highlight>
            </a:endParaRPr>
          </a:p>
          <a:p>
            <a:r>
              <a:rPr lang="ja-JP" altLang="en-US" sz="1600" b="1" dirty="0">
                <a:latin typeface="+mn-ea"/>
              </a:rPr>
              <a:t>現状認識をひっくり返し、</a:t>
            </a:r>
            <a:endParaRPr lang="en-US" altLang="ja-JP" sz="1600" b="1" dirty="0">
              <a:latin typeface="+mn-ea"/>
            </a:endParaRPr>
          </a:p>
          <a:p>
            <a:r>
              <a:rPr lang="ja-JP" altLang="en-US" sz="1600" b="1" dirty="0">
                <a:latin typeface="+mn-ea"/>
              </a:rPr>
              <a:t>疑問から学習問題を作る。</a:t>
            </a:r>
          </a:p>
        </p:txBody>
      </p:sp>
      <p:sp>
        <p:nvSpPr>
          <p:cNvPr id="31" name="テキスト ボックス 30">
            <a:extLst>
              <a:ext uri="{FF2B5EF4-FFF2-40B4-BE49-F238E27FC236}">
                <a16:creationId xmlns:a16="http://schemas.microsoft.com/office/drawing/2014/main" id="{EA58A319-3E56-2372-4558-A22A133B7E9B}"/>
              </a:ext>
            </a:extLst>
          </p:cNvPr>
          <p:cNvSpPr txBox="1"/>
          <p:nvPr/>
        </p:nvSpPr>
        <p:spPr>
          <a:xfrm>
            <a:off x="6218399" y="5832542"/>
            <a:ext cx="2736646" cy="892552"/>
          </a:xfrm>
          <a:prstGeom prst="rect">
            <a:avLst/>
          </a:prstGeom>
          <a:solidFill>
            <a:srgbClr val="FFD5D1"/>
          </a:solidFill>
          <a:ln w="28575">
            <a:solidFill>
              <a:srgbClr val="EA1AC2"/>
            </a:solidFill>
          </a:ln>
        </p:spPr>
        <p:txBody>
          <a:bodyPr wrap="square" rtlCol="0">
            <a:spAutoFit/>
          </a:bodyPr>
          <a:lstStyle/>
          <a:p>
            <a:pPr algn="ctr"/>
            <a:r>
              <a:rPr lang="ja-JP" altLang="en-US" sz="2000" b="1" dirty="0">
                <a:solidFill>
                  <a:srgbClr val="C00000"/>
                </a:solidFill>
              </a:rPr>
              <a:t>ありたい</a:t>
            </a:r>
            <a:r>
              <a:rPr lang="ja-JP" altLang="en-US" sz="2000" b="1" dirty="0">
                <a:solidFill>
                  <a:srgbClr val="C00000"/>
                </a:solidFill>
                <a:highlight>
                  <a:srgbClr val="FFFF00"/>
                </a:highlight>
              </a:rPr>
              <a:t>未来</a:t>
            </a:r>
            <a:endParaRPr lang="en-US" altLang="ja-JP" sz="2000" b="1" dirty="0">
              <a:solidFill>
                <a:srgbClr val="C00000"/>
              </a:solidFill>
            </a:endParaRPr>
          </a:p>
          <a:p>
            <a:r>
              <a:rPr lang="ja-JP" altLang="en-US" sz="1600" b="1" dirty="0"/>
              <a:t>解決に向け何からどうやって取り組んでいこうか。</a:t>
            </a:r>
          </a:p>
        </p:txBody>
      </p:sp>
      <p:sp>
        <p:nvSpPr>
          <p:cNvPr id="3072" name="矢印: 右 3071">
            <a:extLst>
              <a:ext uri="{FF2B5EF4-FFF2-40B4-BE49-F238E27FC236}">
                <a16:creationId xmlns:a16="http://schemas.microsoft.com/office/drawing/2014/main" id="{938D2983-DC6C-51A9-5501-DD0144EE0DD3}"/>
              </a:ext>
            </a:extLst>
          </p:cNvPr>
          <p:cNvSpPr/>
          <p:nvPr/>
        </p:nvSpPr>
        <p:spPr>
          <a:xfrm>
            <a:off x="2669291" y="5906854"/>
            <a:ext cx="375625" cy="216024"/>
          </a:xfrm>
          <a:prstGeom prst="rightArrow">
            <a:avLst/>
          </a:prstGeom>
          <a:solidFill>
            <a:srgbClr val="F4AC9E"/>
          </a:solidFill>
          <a:ln w="28575">
            <a:solidFill>
              <a:srgbClr val="EA1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3" name="矢印: 右 3072">
            <a:extLst>
              <a:ext uri="{FF2B5EF4-FFF2-40B4-BE49-F238E27FC236}">
                <a16:creationId xmlns:a16="http://schemas.microsoft.com/office/drawing/2014/main" id="{FD872866-CA01-1082-99A5-84BD3DEE07C8}"/>
              </a:ext>
            </a:extLst>
          </p:cNvPr>
          <p:cNvSpPr/>
          <p:nvPr/>
        </p:nvSpPr>
        <p:spPr>
          <a:xfrm>
            <a:off x="5810451" y="5906854"/>
            <a:ext cx="375625" cy="216024"/>
          </a:xfrm>
          <a:prstGeom prst="rightArrow">
            <a:avLst/>
          </a:prstGeom>
          <a:solidFill>
            <a:srgbClr val="F4AC9E"/>
          </a:solidFill>
          <a:ln w="28575">
            <a:solidFill>
              <a:srgbClr val="EA1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5" name="テキスト ボックス 3074">
            <a:extLst>
              <a:ext uri="{FF2B5EF4-FFF2-40B4-BE49-F238E27FC236}">
                <a16:creationId xmlns:a16="http://schemas.microsoft.com/office/drawing/2014/main" id="{5DC2B5EE-C818-A0E3-CDBA-6B8F5C665696}"/>
              </a:ext>
            </a:extLst>
          </p:cNvPr>
          <p:cNvSpPr txBox="1"/>
          <p:nvPr/>
        </p:nvSpPr>
        <p:spPr>
          <a:xfrm>
            <a:off x="175199" y="3802854"/>
            <a:ext cx="2627070" cy="1903791"/>
          </a:xfrm>
          <a:prstGeom prst="rect">
            <a:avLst/>
          </a:prstGeom>
          <a:noFill/>
          <a:ln w="28575">
            <a:solidFill>
              <a:srgbClr val="EA1AC2"/>
            </a:solidFill>
          </a:ln>
        </p:spPr>
        <p:txBody>
          <a:bodyPr wrap="square" rtlCol="0">
            <a:spAutoFit/>
          </a:bodyPr>
          <a:lstStyle/>
          <a:p>
            <a:pPr>
              <a:lnSpc>
                <a:spcPct val="150000"/>
              </a:lnSpc>
            </a:pPr>
            <a:r>
              <a:rPr lang="ja-JP" altLang="en-US" sz="1600" b="1" dirty="0">
                <a:latin typeface="+mn-ea"/>
              </a:rPr>
              <a:t>・体験活動や提示資料をもとに基本的な事実と出会う</a:t>
            </a:r>
            <a:endParaRPr lang="en-US" altLang="ja-JP" sz="1600" b="1" dirty="0">
              <a:latin typeface="+mn-ea"/>
            </a:endParaRPr>
          </a:p>
          <a:p>
            <a:pPr>
              <a:lnSpc>
                <a:spcPct val="150000"/>
              </a:lnSpc>
            </a:pPr>
            <a:r>
              <a:rPr lang="ja-JP" altLang="en-US" sz="1600" b="1" dirty="0">
                <a:latin typeface="+mn-ea"/>
              </a:rPr>
              <a:t>・体験したり資料を見たりして、多様な気づきや感想をもち、共有する。</a:t>
            </a:r>
            <a:endParaRPr lang="en-US" altLang="ja-JP" sz="1600" b="1" dirty="0">
              <a:latin typeface="+mn-ea"/>
            </a:endParaRPr>
          </a:p>
        </p:txBody>
      </p:sp>
      <p:sp>
        <p:nvSpPr>
          <p:cNvPr id="3076" name="テキスト ボックス 3075">
            <a:extLst>
              <a:ext uri="{FF2B5EF4-FFF2-40B4-BE49-F238E27FC236}">
                <a16:creationId xmlns:a16="http://schemas.microsoft.com/office/drawing/2014/main" id="{87B74C00-ACC2-DC7C-2C83-A40EBE59DC30}"/>
              </a:ext>
            </a:extLst>
          </p:cNvPr>
          <p:cNvSpPr txBox="1"/>
          <p:nvPr/>
        </p:nvSpPr>
        <p:spPr>
          <a:xfrm>
            <a:off x="3026126" y="3822554"/>
            <a:ext cx="2827569" cy="1903791"/>
          </a:xfrm>
          <a:prstGeom prst="rect">
            <a:avLst/>
          </a:prstGeom>
          <a:noFill/>
          <a:ln w="28575">
            <a:solidFill>
              <a:srgbClr val="EA1AC2"/>
            </a:solidFill>
          </a:ln>
        </p:spPr>
        <p:txBody>
          <a:bodyPr wrap="square" rtlCol="0">
            <a:spAutoFit/>
          </a:bodyPr>
          <a:lstStyle/>
          <a:p>
            <a:pPr>
              <a:lnSpc>
                <a:spcPct val="150000"/>
              </a:lnSpc>
            </a:pPr>
            <a:r>
              <a:rPr lang="ja-JP" altLang="en-US" sz="1600" b="1" dirty="0">
                <a:latin typeface="+mn-ea"/>
              </a:rPr>
              <a:t>・教師が提示したり、子どもが調べたりして出合った矛盾する事実や意表をつく話あるいは資料等から疑問を感じ、書き出し学習問題にまとめる。</a:t>
            </a:r>
            <a:endParaRPr lang="en-US" altLang="ja-JP" sz="1600" b="1" dirty="0">
              <a:latin typeface="+mn-ea"/>
            </a:endParaRPr>
          </a:p>
        </p:txBody>
      </p:sp>
      <p:sp>
        <p:nvSpPr>
          <p:cNvPr id="3077" name="テキスト ボックス 3076">
            <a:extLst>
              <a:ext uri="{FF2B5EF4-FFF2-40B4-BE49-F238E27FC236}">
                <a16:creationId xmlns:a16="http://schemas.microsoft.com/office/drawing/2014/main" id="{952B0AEA-F3E1-FA48-03A1-A29223401841}"/>
              </a:ext>
            </a:extLst>
          </p:cNvPr>
          <p:cNvSpPr txBox="1"/>
          <p:nvPr/>
        </p:nvSpPr>
        <p:spPr>
          <a:xfrm>
            <a:off x="6081776" y="3839430"/>
            <a:ext cx="2908971" cy="1903085"/>
          </a:xfrm>
          <a:prstGeom prst="rect">
            <a:avLst/>
          </a:prstGeom>
          <a:noFill/>
          <a:ln w="28575">
            <a:solidFill>
              <a:srgbClr val="EA1AC2"/>
            </a:solidFill>
          </a:ln>
        </p:spPr>
        <p:txBody>
          <a:bodyPr wrap="square" rtlCol="0">
            <a:spAutoFit/>
          </a:bodyPr>
          <a:lstStyle/>
          <a:p>
            <a:pPr>
              <a:lnSpc>
                <a:spcPct val="150000"/>
              </a:lnSpc>
            </a:pPr>
            <a:r>
              <a:rPr lang="ja-JP" altLang="en-US" sz="1600" b="1" dirty="0">
                <a:latin typeface="+mn-ea"/>
              </a:rPr>
              <a:t>・グループや学級全体で疑問を出し合い、分類・整理してまとめ、学習問題をつくる。</a:t>
            </a:r>
            <a:endParaRPr lang="en-US" altLang="ja-JP" sz="1600" b="1" dirty="0">
              <a:latin typeface="+mn-ea"/>
            </a:endParaRPr>
          </a:p>
          <a:p>
            <a:pPr>
              <a:lnSpc>
                <a:spcPct val="150000"/>
              </a:lnSpc>
            </a:pPr>
            <a:r>
              <a:rPr lang="ja-JP" altLang="en-US" sz="1600" b="1" dirty="0">
                <a:latin typeface="+mn-ea"/>
              </a:rPr>
              <a:t>・学習問題について、自分なりの予想をする。</a:t>
            </a:r>
            <a:endParaRPr kumimoji="1" lang="ja-JP" altLang="en-US" dirty="0"/>
          </a:p>
        </p:txBody>
      </p:sp>
      <p:sp>
        <p:nvSpPr>
          <p:cNvPr id="3078" name="テキスト ボックス 3077">
            <a:extLst>
              <a:ext uri="{FF2B5EF4-FFF2-40B4-BE49-F238E27FC236}">
                <a16:creationId xmlns:a16="http://schemas.microsoft.com/office/drawing/2014/main" id="{E37906F5-D7F1-4291-DBB3-82F5AFDAFC88}"/>
              </a:ext>
            </a:extLst>
          </p:cNvPr>
          <p:cNvSpPr txBox="1"/>
          <p:nvPr/>
        </p:nvSpPr>
        <p:spPr>
          <a:xfrm>
            <a:off x="2360032" y="71392"/>
            <a:ext cx="4544834" cy="400110"/>
          </a:xfrm>
          <a:prstGeom prst="rect">
            <a:avLst/>
          </a:prstGeom>
          <a:noFill/>
        </p:spPr>
        <p:txBody>
          <a:bodyPr wrap="none" rtlCol="0">
            <a:spAutoFit/>
          </a:bodyPr>
          <a:lstStyle/>
          <a:p>
            <a:r>
              <a:rPr kumimoji="1" lang="ja-JP" altLang="en-US" sz="2000" b="1" dirty="0"/>
              <a:t>主体的・対話的で深い学びの学習過程</a:t>
            </a:r>
          </a:p>
        </p:txBody>
      </p:sp>
      <p:sp>
        <p:nvSpPr>
          <p:cNvPr id="3079" name="右中かっこ 3078">
            <a:extLst>
              <a:ext uri="{FF2B5EF4-FFF2-40B4-BE49-F238E27FC236}">
                <a16:creationId xmlns:a16="http://schemas.microsoft.com/office/drawing/2014/main" id="{01E2F2F9-479E-B289-7A5C-88C3141FB9E1}"/>
              </a:ext>
            </a:extLst>
          </p:cNvPr>
          <p:cNvSpPr/>
          <p:nvPr/>
        </p:nvSpPr>
        <p:spPr>
          <a:xfrm rot="16200000">
            <a:off x="4339466" y="-589376"/>
            <a:ext cx="355343" cy="7522461"/>
          </a:xfrm>
          <a:prstGeom prst="rightBrace">
            <a:avLst>
              <a:gd name="adj1" fmla="val 8333"/>
              <a:gd name="adj2" fmla="val 7655"/>
            </a:avLst>
          </a:prstGeom>
          <a:ln w="28575">
            <a:solidFill>
              <a:srgbClr val="EA1A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086" name="直線コネクタ 3085">
            <a:extLst>
              <a:ext uri="{FF2B5EF4-FFF2-40B4-BE49-F238E27FC236}">
                <a16:creationId xmlns:a16="http://schemas.microsoft.com/office/drawing/2014/main" id="{83E1950B-DA84-09E0-FACF-079337BB7B13}"/>
              </a:ext>
            </a:extLst>
          </p:cNvPr>
          <p:cNvCxnSpPr>
            <a:cxnSpLocks/>
            <a:endCxn id="24" idx="0"/>
          </p:cNvCxnSpPr>
          <p:nvPr/>
        </p:nvCxnSpPr>
        <p:spPr>
          <a:xfrm>
            <a:off x="4400617" y="3157728"/>
            <a:ext cx="27636" cy="226230"/>
          </a:xfrm>
          <a:prstGeom prst="line">
            <a:avLst/>
          </a:prstGeom>
          <a:ln w="19050">
            <a:solidFill>
              <a:srgbClr val="EA1AC2"/>
            </a:solidFill>
          </a:ln>
        </p:spPr>
        <p:style>
          <a:lnRef idx="1">
            <a:schemeClr val="accent1"/>
          </a:lnRef>
          <a:fillRef idx="0">
            <a:schemeClr val="accent1"/>
          </a:fillRef>
          <a:effectRef idx="0">
            <a:schemeClr val="accent1"/>
          </a:effectRef>
          <a:fontRef idx="minor">
            <a:schemeClr val="tx1"/>
          </a:fontRef>
        </p:style>
      </p:cxnSp>
      <p:sp>
        <p:nvSpPr>
          <p:cNvPr id="3097" name="テキスト ボックス 3096">
            <a:extLst>
              <a:ext uri="{FF2B5EF4-FFF2-40B4-BE49-F238E27FC236}">
                <a16:creationId xmlns:a16="http://schemas.microsoft.com/office/drawing/2014/main" id="{A8C7D9EF-F1E2-00E9-CA6A-E73BCFAFFBFF}"/>
              </a:ext>
            </a:extLst>
          </p:cNvPr>
          <p:cNvSpPr txBox="1"/>
          <p:nvPr/>
        </p:nvSpPr>
        <p:spPr>
          <a:xfrm>
            <a:off x="545887" y="150072"/>
            <a:ext cx="1366662" cy="369332"/>
          </a:xfrm>
          <a:prstGeom prst="rect">
            <a:avLst/>
          </a:prstGeom>
          <a:solidFill>
            <a:srgbClr val="F6C3FF"/>
          </a:solidFill>
        </p:spPr>
        <p:txBody>
          <a:bodyPr wrap="square">
            <a:spAutoFit/>
          </a:bodyPr>
          <a:lstStyle/>
          <a:p>
            <a:r>
              <a:rPr kumimoji="1" lang="ja-JP" altLang="en-US" sz="1800" dirty="0">
                <a:solidFill>
                  <a:schemeClr val="tx1"/>
                </a:solidFill>
                <a:latin typeface="AR P丸ゴシック体E" panose="020F0900000000000000" pitchFamily="50" charset="-128"/>
                <a:ea typeface="AR P丸ゴシック体E" panose="020F0900000000000000" pitchFamily="50" charset="-128"/>
              </a:rPr>
              <a:t>課題の設定</a:t>
            </a:r>
            <a:endParaRPr lang="ja-JP" altLang="en-US" dirty="0"/>
          </a:p>
        </p:txBody>
      </p:sp>
    </p:spTree>
    <p:extLst>
      <p:ext uri="{BB962C8B-B14F-4D97-AF65-F5344CB8AC3E}">
        <p14:creationId xmlns:p14="http://schemas.microsoft.com/office/powerpoint/2010/main" val="17471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072"/>
                                        </p:tgtEl>
                                        <p:attrNameLst>
                                          <p:attrName>style.visibility</p:attrName>
                                        </p:attrNameLst>
                                      </p:cBhvr>
                                      <p:to>
                                        <p:strVal val="visible"/>
                                      </p:to>
                                    </p:set>
                                    <p:anim calcmode="lin" valueType="num">
                                      <p:cBhvr additive="base">
                                        <p:cTn id="27" dur="500" fill="hold"/>
                                        <p:tgtEl>
                                          <p:spTgt spid="3072"/>
                                        </p:tgtEl>
                                        <p:attrNameLst>
                                          <p:attrName>ppt_x</p:attrName>
                                        </p:attrNameLst>
                                      </p:cBhvr>
                                      <p:tavLst>
                                        <p:tav tm="0">
                                          <p:val>
                                            <p:strVal val="0-#ppt_w/2"/>
                                          </p:val>
                                        </p:tav>
                                        <p:tav tm="100000">
                                          <p:val>
                                            <p:strVal val="#ppt_x"/>
                                          </p:val>
                                        </p:tav>
                                      </p:tavLst>
                                    </p:anim>
                                    <p:anim calcmode="lin" valueType="num">
                                      <p:cBhvr additive="base">
                                        <p:cTn id="28" dur="500" fill="hold"/>
                                        <p:tgtEl>
                                          <p:spTgt spid="307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073"/>
                                        </p:tgtEl>
                                        <p:attrNameLst>
                                          <p:attrName>style.visibility</p:attrName>
                                        </p:attrNameLst>
                                      </p:cBhvr>
                                      <p:to>
                                        <p:strVal val="visible"/>
                                      </p:to>
                                    </p:set>
                                    <p:anim calcmode="lin" valueType="num">
                                      <p:cBhvr additive="base">
                                        <p:cTn id="39" dur="500" fill="hold"/>
                                        <p:tgtEl>
                                          <p:spTgt spid="3073"/>
                                        </p:tgtEl>
                                        <p:attrNameLst>
                                          <p:attrName>ppt_x</p:attrName>
                                        </p:attrNameLst>
                                      </p:cBhvr>
                                      <p:tavLst>
                                        <p:tav tm="0">
                                          <p:val>
                                            <p:strVal val="0-#ppt_w/2"/>
                                          </p:val>
                                        </p:tav>
                                        <p:tav tm="100000">
                                          <p:val>
                                            <p:strVal val="#ppt_x"/>
                                          </p:val>
                                        </p:tav>
                                      </p:tavLst>
                                    </p:anim>
                                    <p:anim calcmode="lin" valueType="num">
                                      <p:cBhvr additive="base">
                                        <p:cTn id="40" dur="500" fill="hold"/>
                                        <p:tgtEl>
                                          <p:spTgt spid="307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9" grpId="0" animBg="1"/>
      <p:bldP spid="30" grpId="0" animBg="1"/>
      <p:bldP spid="31" grpId="0" animBg="1"/>
      <p:bldP spid="3072" grpId="0" animBg="1"/>
      <p:bldP spid="30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2996-4688-8EFF-1F5A-6266D607373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332C59-8614-75E5-4672-75F6BE735E20}"/>
              </a:ext>
            </a:extLst>
          </p:cNvPr>
          <p:cNvSpPr txBox="1"/>
          <p:nvPr/>
        </p:nvSpPr>
        <p:spPr>
          <a:xfrm>
            <a:off x="595185" y="172521"/>
            <a:ext cx="8426895" cy="8309967"/>
          </a:xfrm>
          <a:prstGeom prst="rect">
            <a:avLst/>
          </a:prstGeom>
          <a:noFill/>
          <a:ln>
            <a:noFill/>
          </a:ln>
        </p:spPr>
        <p:txBody>
          <a:bodyPr wrap="square" rtlCol="0">
            <a:spAutoFit/>
          </a:bodyPr>
          <a:lstStyle/>
          <a:p>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教師として、どこでどんな取材をしたらいいでしょうか</a:t>
            </a:r>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・児童が行きそうなところを先に歩いてみる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・手元にある資料（教科書・資料集）を見ながら考える、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・区役所や図書館に行ってパンフレット等をいただく</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・他区と比べて考えてみる⇔低地の江東区など</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このような取材をしているうちに、授業の構想が見え</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てくるようです。私は練馬区役所に出向き、各階で色々な資料をいただき、話も伺ってきました。</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翌日には江東区役所にも行ってみました。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9274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0" end="10"/>
                                            </p:txEl>
                                          </p:spTgt>
                                        </p:tgtEl>
                                        <p:attrNameLst>
                                          <p:attrName>style.visibility</p:attrName>
                                        </p:attrNameLst>
                                      </p:cBhvr>
                                      <p:to>
                                        <p:strVal val="visible"/>
                                      </p:to>
                                    </p:set>
                                    <p:animEffect transition="in" filter="fade">
                                      <p:cBhvr>
                                        <p:cTn id="28" dur="1000"/>
                                        <p:tgtEl>
                                          <p:spTgt spid="2">
                                            <p:txEl>
                                              <p:pRg st="10" end="10"/>
                                            </p:txEl>
                                          </p:spTgt>
                                        </p:tgtEl>
                                      </p:cBhvr>
                                    </p:animEffect>
                                    <p:anim calcmode="lin" valueType="num">
                                      <p:cBhvr>
                                        <p:cTn id="2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fade">
                                      <p:cBhvr>
                                        <p:cTn id="35" dur="1000"/>
                                        <p:tgtEl>
                                          <p:spTgt spid="2">
                                            <p:txEl>
                                              <p:pRg st="12" end="12"/>
                                            </p:txEl>
                                          </p:spTgt>
                                        </p:tgtEl>
                                      </p:cBhvr>
                                    </p:animEffect>
                                    <p:anim calcmode="lin" valueType="num">
                                      <p:cBhvr>
                                        <p:cTn id="3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1000"/>
                                        <p:tgtEl>
                                          <p:spTgt spid="2">
                                            <p:txEl>
                                              <p:pRg st="13" end="13"/>
                                            </p:txEl>
                                          </p:spTgt>
                                        </p:tgtEl>
                                      </p:cBhvr>
                                    </p:animEffect>
                                    <p:anim calcmode="lin" valueType="num">
                                      <p:cBhvr>
                                        <p:cTn id="4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fade">
                                      <p:cBhvr>
                                        <p:cTn id="49" dur="1000"/>
                                        <p:tgtEl>
                                          <p:spTgt spid="2">
                                            <p:txEl>
                                              <p:pRg st="14" end="14"/>
                                            </p:txEl>
                                          </p:spTgt>
                                        </p:tgtEl>
                                      </p:cBhvr>
                                    </p:animEffect>
                                    <p:anim calcmode="lin" valueType="num">
                                      <p:cBhvr>
                                        <p:cTn id="50"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1D39B8-E296-651E-628C-AE7B3B5C283A}"/>
              </a:ext>
            </a:extLst>
          </p:cNvPr>
          <p:cNvSpPr txBox="1"/>
          <p:nvPr/>
        </p:nvSpPr>
        <p:spPr>
          <a:xfrm>
            <a:off x="754118" y="499872"/>
            <a:ext cx="7898316" cy="5262979"/>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練馬の区役所に行ってみると、様々な部署があり</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色々なパンフレットなどが置いてあります。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そして、そこには町の魅力や課題、あるいは課題を</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解決しつつある現状や、取り組みの視点が、色々と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示されていました。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例えば、このように・・・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31894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B40EB1-76F5-0993-65ED-6292CDD557E2}"/>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spTree>
    <p:extLst>
      <p:ext uri="{BB962C8B-B14F-4D97-AF65-F5344CB8AC3E}">
        <p14:creationId xmlns:p14="http://schemas.microsoft.com/office/powerpoint/2010/main" val="4283484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E9E8-FA46-3E05-567C-A462BEA748C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D803DE2-D076-4A53-79F9-7480B047529E}"/>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53" y="0"/>
            <a:ext cx="9133693" cy="6858000"/>
          </a:xfrm>
          <a:prstGeom prst="rect">
            <a:avLst/>
          </a:prstGeom>
        </p:spPr>
      </p:pic>
      <p:cxnSp>
        <p:nvCxnSpPr>
          <p:cNvPr id="5" name="直線コネクタ 4">
            <a:extLst>
              <a:ext uri="{FF2B5EF4-FFF2-40B4-BE49-F238E27FC236}">
                <a16:creationId xmlns:a16="http://schemas.microsoft.com/office/drawing/2014/main" id="{25C9294E-5A67-B5D6-86C1-2872CC9C57B5}"/>
              </a:ext>
            </a:extLst>
          </p:cNvPr>
          <p:cNvCxnSpPr/>
          <p:nvPr/>
        </p:nvCxnSpPr>
        <p:spPr>
          <a:xfrm flipV="1">
            <a:off x="2300288" y="942975"/>
            <a:ext cx="4257675" cy="114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50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1316</TotalTime>
  <Words>1697</Words>
  <Application>Microsoft Office PowerPoint</Application>
  <PresentationFormat>画面に合わせる (4:3)</PresentationFormat>
  <Paragraphs>243</Paragraphs>
  <Slides>40</Slides>
  <Notes>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40</vt:i4>
      </vt:variant>
    </vt:vector>
  </HeadingPairs>
  <TitlesOfParts>
    <vt:vector size="49" baseType="lpstr">
      <vt:lpstr>AR Pゴシック体S</vt:lpstr>
      <vt:lpstr>AR P丸ゴシック体E</vt:lpstr>
      <vt:lpstr>AR丸ゴシック体E</vt:lpstr>
      <vt:lpstr>HGP創英角ｺﾞｼｯｸUB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利夫 手島</dc:creator>
  <cp:lastModifiedBy>利夫 手島</cp:lastModifiedBy>
  <cp:revision>17</cp:revision>
  <dcterms:created xsi:type="dcterms:W3CDTF">2025-06-30T05:36:33Z</dcterms:created>
  <dcterms:modified xsi:type="dcterms:W3CDTF">2025-07-03T12:17:52Z</dcterms:modified>
</cp:coreProperties>
</file>